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73" r:id="rId4"/>
    <p:sldId id="274" r:id="rId5"/>
    <p:sldId id="272" r:id="rId6"/>
    <p:sldId id="276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666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.abramova\Desktop\Z&#1040;&#1073;&#1088;&#1072;&#1084;&#1086;&#1074;&#1072;\&#1073;&#1091;&#1082;&#1083;&#1077;&#1090;\&#1082;&#1072;&#1088;&#1090;&#1080;&#1085;&#1082;&#1080;%202017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.abramova\Desktop\Z&#1040;&#1073;&#1088;&#1072;&#1084;&#1086;&#1074;&#1072;\&#1073;&#1091;&#1082;&#1083;&#1077;&#1090;\&#1082;&#1072;&#1088;&#1090;&#1080;&#1085;&#1082;&#1080;%202017\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ОРГАНИЗАЦИИ, ПРЕДОСТАВЛЯЮЩИЕ УСЛУГИ ДОШКОЛЬНОГО ОБРАЗОВАНИЯ</a:t>
            </a:r>
          </a:p>
        </c:rich>
      </c:tx>
      <c:layout>
        <c:manualLayout>
          <c:xMode val="edge"/>
          <c:yMode val="edge"/>
          <c:x val="0.11887269233982116"/>
          <c:y val="5.5395520014539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455469097042111"/>
          <c:y val="0.3434119073868796"/>
          <c:w val="0.44096916010498738"/>
          <c:h val="0.6356312217729540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75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ОРГАНИЗАЦИИ, ПРЕДОСТАВЛЯЮЩИЕ УСЛУГИ ДОШКОЛЬНОГО ОБРАЗОВАНИЯ</a:t>
            </a:r>
          </a:p>
        </c:rich>
      </c:tx>
      <c:layout>
        <c:manualLayout>
          <c:xMode val="edge"/>
          <c:yMode val="edge"/>
          <c:x val="0.11887269233982116"/>
          <c:y val="5.5395520014539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455469097042111"/>
          <c:y val="0.3434119073868796"/>
          <c:w val="0.44096916010498738"/>
          <c:h val="0.6356312217729540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75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ОРГАНИЗАЦИИ, ПРЕДОСТАВЛЯЮЩИЕ УСЛУГИ ДОШКОЛЬНОГО ОБРАЗОВАНИЯ</a:t>
            </a:r>
          </a:p>
        </c:rich>
      </c:tx>
      <c:layout>
        <c:manualLayout>
          <c:xMode val="edge"/>
          <c:yMode val="edge"/>
          <c:x val="0.11887269233982116"/>
          <c:y val="5.5395520014539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455469097042111"/>
          <c:y val="0.3434119073868796"/>
          <c:w val="0.44096916010498738"/>
          <c:h val="0.6356312217729540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75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0" y="0"/>
          <a:ext cx="0" cy="0"/>
          <a:chOff x="0" y="0"/>
          <a:chExt cx="0" cy="0"/>
        </a:xfrm>
      </cdr:grpSpPr>
    </cdr:grpSp>
  </cdr:relSizeAnchor>
  <cdr:relSizeAnchor xmlns:cdr="http://schemas.openxmlformats.org/drawingml/2006/chartDrawing">
    <cdr:from>
      <cdr:x>0</cdr:x>
      <cdr:y>0</cdr:y>
    </cdr:from>
    <cdr:to>
      <cdr:x>0.99022</cdr:x>
      <cdr:y>0.92581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1576957" cy="468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r>
            <a:rPr lang="ru-RU" sz="2400" dirty="0" smtClean="0">
              <a:latin typeface="Calibri"/>
            </a:rPr>
            <a:t>  </a:t>
          </a:r>
          <a:endParaRPr lang="ru-RU" sz="2400" dirty="0">
            <a:latin typeface="Calibri"/>
          </a:endParaRPr>
        </a:p>
        <a:p xmlns:a="http://schemas.openxmlformats.org/drawingml/2006/main">
          <a:endParaRPr lang="ru-RU" sz="2400" dirty="0"/>
        </a:p>
      </cdr:txBody>
    </cdr:sp>
  </cdr:relSizeAnchor>
  <cdr:relSizeAnchor xmlns:cdr="http://schemas.openxmlformats.org/drawingml/2006/chartDrawing">
    <cdr:from>
      <cdr:x>0.43296</cdr:x>
      <cdr:y>0.05484</cdr:y>
    </cdr:from>
    <cdr:to>
      <cdr:x>1</cdr:x>
      <cdr:y>0.98065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61858" y="277586"/>
          <a:ext cx="6629399" cy="468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2400" b="1" dirty="0" smtClean="0">
            <a:solidFill>
              <a:srgbClr val="5B9BD5">
                <a:lumMod val="75000"/>
              </a:srgbClr>
            </a:solidFill>
          </a:endParaRPr>
        </a:p>
        <a:p xmlns:a="http://schemas.openxmlformats.org/drawingml/2006/main">
          <a:pPr lvl="0"/>
          <a:endParaRPr lang="ru-RU" sz="2400" b="1" dirty="0" smtClean="0">
            <a:solidFill>
              <a:srgbClr val="C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 smtClean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 smtClean="0">
            <a:solidFill>
              <a:srgbClr val="C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r>
            <a:rPr lang="ru-RU" sz="2400" dirty="0" smtClean="0">
              <a:latin typeface="Calibri"/>
            </a:rPr>
            <a:t>  </a:t>
          </a:r>
          <a:endParaRPr lang="ru-RU" sz="2400" dirty="0">
            <a:latin typeface="Calibri"/>
          </a:endParaRPr>
        </a:p>
        <a:p xmlns:a="http://schemas.openxmlformats.org/drawingml/2006/main">
          <a:endParaRPr lang="ru-RU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0" y="0"/>
          <a:ext cx="0" cy="0"/>
          <a:chOff x="0" y="0"/>
          <a:chExt cx="0" cy="0"/>
        </a:xfrm>
      </cdr:grpSpPr>
    </cdr:grpSp>
  </cdr:relSizeAnchor>
  <cdr:relSizeAnchor xmlns:cdr="http://schemas.openxmlformats.org/drawingml/2006/chartDrawing">
    <cdr:from>
      <cdr:x>0</cdr:x>
      <cdr:y>0</cdr:y>
    </cdr:from>
    <cdr:to>
      <cdr:x>0.99022</cdr:x>
      <cdr:y>0.92581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1576957" cy="468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r>
            <a:rPr lang="ru-RU" sz="2400" dirty="0" smtClean="0">
              <a:latin typeface="Calibri"/>
            </a:rPr>
            <a:t>  </a:t>
          </a:r>
          <a:endParaRPr lang="ru-RU" sz="2400" dirty="0">
            <a:latin typeface="Calibri"/>
          </a:endParaRPr>
        </a:p>
        <a:p xmlns:a="http://schemas.openxmlformats.org/drawingml/2006/main">
          <a:endParaRPr lang="ru-RU" sz="2400" dirty="0"/>
        </a:p>
      </cdr:txBody>
    </cdr:sp>
  </cdr:relSizeAnchor>
  <cdr:relSizeAnchor xmlns:cdr="http://schemas.openxmlformats.org/drawingml/2006/chartDrawing">
    <cdr:from>
      <cdr:x>0.43296</cdr:x>
      <cdr:y>0.05484</cdr:y>
    </cdr:from>
    <cdr:to>
      <cdr:x>1</cdr:x>
      <cdr:y>0.98065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61858" y="277586"/>
          <a:ext cx="6629399" cy="468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2400" b="1" dirty="0" smtClean="0">
            <a:solidFill>
              <a:srgbClr val="5B9BD5">
                <a:lumMod val="75000"/>
              </a:srgbClr>
            </a:solidFill>
          </a:endParaRPr>
        </a:p>
        <a:p xmlns:a="http://schemas.openxmlformats.org/drawingml/2006/main">
          <a:pPr lvl="0"/>
          <a:endParaRPr lang="ru-RU" sz="2400" b="1" dirty="0" smtClean="0">
            <a:solidFill>
              <a:srgbClr val="C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 smtClean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 smtClean="0">
            <a:solidFill>
              <a:srgbClr val="C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r>
            <a:rPr lang="ru-RU" sz="2400" dirty="0" smtClean="0">
              <a:latin typeface="Calibri"/>
            </a:rPr>
            <a:t>  </a:t>
          </a:r>
          <a:endParaRPr lang="ru-RU" sz="2400" dirty="0">
            <a:latin typeface="Calibri"/>
          </a:endParaRPr>
        </a:p>
        <a:p xmlns:a="http://schemas.openxmlformats.org/drawingml/2006/main">
          <a:endParaRPr lang="ru-RU" sz="2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0" y="0"/>
          <a:ext cx="0" cy="0"/>
          <a:chOff x="0" y="0"/>
          <a:chExt cx="0" cy="0"/>
        </a:xfrm>
      </cdr:grpSpPr>
    </cdr:grpSp>
  </cdr:relSizeAnchor>
  <cdr:relSizeAnchor xmlns:cdr="http://schemas.openxmlformats.org/drawingml/2006/chartDrawing">
    <cdr:from>
      <cdr:x>0</cdr:x>
      <cdr:y>0</cdr:y>
    </cdr:from>
    <cdr:to>
      <cdr:x>0.99022</cdr:x>
      <cdr:y>0.92581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1576957" cy="468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r>
            <a:rPr lang="ru-RU" sz="2400" dirty="0" smtClean="0">
              <a:latin typeface="Calibri"/>
            </a:rPr>
            <a:t>  </a:t>
          </a:r>
          <a:endParaRPr lang="ru-RU" sz="2400" dirty="0">
            <a:latin typeface="Calibri"/>
          </a:endParaRPr>
        </a:p>
        <a:p xmlns:a="http://schemas.openxmlformats.org/drawingml/2006/main">
          <a:endParaRPr lang="ru-RU" sz="2400" dirty="0"/>
        </a:p>
      </cdr:txBody>
    </cdr:sp>
  </cdr:relSizeAnchor>
  <cdr:relSizeAnchor xmlns:cdr="http://schemas.openxmlformats.org/drawingml/2006/chartDrawing">
    <cdr:from>
      <cdr:x>0.43296</cdr:x>
      <cdr:y>0.05484</cdr:y>
    </cdr:from>
    <cdr:to>
      <cdr:x>1</cdr:x>
      <cdr:y>0.98065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61858" y="277586"/>
          <a:ext cx="6629399" cy="468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2400" b="1" dirty="0" smtClean="0">
            <a:solidFill>
              <a:srgbClr val="5B9BD5">
                <a:lumMod val="75000"/>
              </a:srgbClr>
            </a:solidFill>
          </a:endParaRPr>
        </a:p>
        <a:p xmlns:a="http://schemas.openxmlformats.org/drawingml/2006/main">
          <a:pPr lvl="0"/>
          <a:endParaRPr lang="ru-RU" sz="2400" b="1" dirty="0" smtClean="0">
            <a:solidFill>
              <a:srgbClr val="C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 smtClean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 smtClean="0">
            <a:solidFill>
              <a:srgbClr val="C00000"/>
            </a:solidFill>
            <a:latin typeface="Calibri"/>
          </a:endParaRPr>
        </a:p>
        <a:p xmlns:a="http://schemas.openxmlformats.org/drawingml/2006/main">
          <a:pPr lvl="0"/>
          <a:endParaRPr lang="ru-RU" sz="24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endParaRPr lang="ru-RU" sz="2400" dirty="0" smtClean="0">
            <a:latin typeface="Calibri"/>
          </a:endParaRPr>
        </a:p>
        <a:p xmlns:a="http://schemas.openxmlformats.org/drawingml/2006/main">
          <a:r>
            <a:rPr lang="ru-RU" sz="2400" dirty="0" smtClean="0">
              <a:latin typeface="Calibri"/>
            </a:rPr>
            <a:t>  </a:t>
          </a:r>
          <a:endParaRPr lang="ru-RU" sz="2400" dirty="0">
            <a:latin typeface="Calibri"/>
          </a:endParaRPr>
        </a:p>
        <a:p xmlns:a="http://schemas.openxmlformats.org/drawingml/2006/main">
          <a:endParaRPr lang="ru-RU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D541-052B-4104-87E1-91DD51DB659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7E50E-26B9-45AA-8C55-C0BD64433F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4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7E50E-26B9-45AA-8C55-C0BD64433F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5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0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3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31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4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7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6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8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4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5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9B4AA-81E1-445D-92CC-DB0BABFC640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5C33-EFC3-494D-8244-059552A6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7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yAWgOSnM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2" y="130084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15251" y="600288"/>
            <a:ext cx="9109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 Управление образования МО «Эхирит-Булагатский район»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96542" y="60955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ОБРАЗОВАНИЯ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ШОРОНОВ БОРИС КИРИЛЛОВИЧ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319319" y="6023110"/>
            <a:ext cx="56946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l="37222" t="15625" r="28917" b="23391"/>
          <a:stretch/>
        </p:blipFill>
        <p:spPr>
          <a:xfrm>
            <a:off x="138546" y="1435376"/>
            <a:ext cx="5167745" cy="5232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599" y="5181601"/>
            <a:ext cx="99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Иркутск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89563" y="1884219"/>
            <a:ext cx="20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Усть-Ордынский</a:t>
            </a:r>
            <a:endParaRPr lang="ru-RU" b="1" dirty="0"/>
          </a:p>
        </p:txBody>
      </p:sp>
      <p:cxnSp>
        <p:nvCxnSpPr>
          <p:cNvPr id="12" name="Прямая со стрелкой 11"/>
          <p:cNvCxnSpPr>
            <a:stCxn id="7" idx="0"/>
          </p:cNvCxnSpPr>
          <p:nvPr/>
        </p:nvCxnSpPr>
        <p:spPr>
          <a:xfrm flipV="1">
            <a:off x="2247900" y="2355273"/>
            <a:ext cx="1589809" cy="282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64830" y="3682418"/>
            <a:ext cx="86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60 км</a:t>
            </a:r>
            <a:endParaRPr lang="ru-RU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6288724" y="1435376"/>
            <a:ext cx="5902091" cy="46601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Образовательная сеть района</a:t>
            </a:r>
            <a:endParaRPr lang="ru-RU" sz="2400" dirty="0" smtClean="0"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- 28 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общеобразовательных школ</a:t>
            </a: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- 19 </a:t>
            </a:r>
            <a:r>
              <a:rPr lang="ru-RU" sz="2400" dirty="0" smtClean="0"/>
              <a:t>дошкольных учреждений</a:t>
            </a:r>
            <a:endParaRPr lang="ru-RU" sz="2400" dirty="0" smtClean="0">
              <a:latin typeface="+mn-lt"/>
              <a:ea typeface="+mn-ea"/>
              <a:cs typeface="+mn-cs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/>
              <a:t>учреждения доп. Образования</a:t>
            </a:r>
          </a:p>
          <a:p>
            <a:pPr marL="342900" indent="-342900">
              <a:buFontTx/>
              <a:buChar char="-"/>
            </a:pPr>
            <a:endParaRPr lang="ru-RU" sz="1000" dirty="0" smtClean="0"/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Аграрный техникум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Медицинский колледж</a:t>
            </a:r>
            <a:r>
              <a:rPr lang="ru-RU" sz="2400" dirty="0" smtClean="0"/>
              <a:t>;</a:t>
            </a:r>
            <a:endParaRPr lang="ru-RU" sz="2400" dirty="0"/>
          </a:p>
          <a:p>
            <a:pPr marL="342900" indent="-342900">
              <a:buFontTx/>
              <a:buChar char="-"/>
            </a:pPr>
            <a:endParaRPr lang="ru-RU" sz="800" dirty="0" smtClean="0">
              <a:latin typeface="+mn-lt"/>
              <a:ea typeface="+mn-ea"/>
              <a:cs typeface="+mn-cs"/>
            </a:endParaRPr>
          </a:p>
          <a:p>
            <a:pPr marL="342900" indent="-342900">
              <a:buFontTx/>
              <a:buChar char="-"/>
            </a:pPr>
            <a:endParaRPr lang="ru-RU" sz="800" dirty="0" smtClean="0">
              <a:latin typeface="+mn-lt"/>
              <a:ea typeface="+mn-ea"/>
              <a:cs typeface="+mn-cs"/>
            </a:endParaRPr>
          </a:p>
          <a:p>
            <a:pPr marL="342900" indent="-342900">
              <a:buFontTx/>
              <a:buChar char="-"/>
            </a:pPr>
            <a:endParaRPr lang="ru-RU" sz="800" dirty="0" smtClean="0">
              <a:latin typeface="+mn-lt"/>
              <a:ea typeface="+mn-ea"/>
              <a:cs typeface="+mn-cs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138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>молодых специалистов </a:t>
            </a:r>
            <a:endParaRPr lang="ru-RU" sz="2400" dirty="0" smtClean="0"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40 689,70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руб. </a:t>
            </a:r>
            <a:r>
              <a:rPr lang="ru-RU" sz="2400" dirty="0" smtClean="0"/>
              <a:t>– ср. заработная плата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учителя  в нашем районе</a:t>
            </a: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30 019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руб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– ср. заработная плата молодого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педагога в нашем районе</a:t>
            </a:r>
          </a:p>
          <a:p>
            <a:endParaRPr lang="ru-RU" sz="2400" dirty="0" smtClean="0"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latin typeface="+mn-lt"/>
                <a:ea typeface="+mn-ea"/>
                <a:cs typeface="+mn-cs"/>
              </a:rPr>
              <a:t>  </a:t>
            </a:r>
            <a:endParaRPr lang="ru-RU" sz="2400" dirty="0">
              <a:latin typeface="+mn-lt"/>
              <a:ea typeface="+mn-ea"/>
              <a:cs typeface="+mn-cs"/>
            </a:endParaRPr>
          </a:p>
          <a:p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319319" y="4051750"/>
            <a:ext cx="52630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2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" y="97098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80360" y="494561"/>
            <a:ext cx="2276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40640"/>
              </p:ext>
            </p:extLst>
          </p:nvPr>
        </p:nvGraphicFramePr>
        <p:xfrm>
          <a:off x="374073" y="1565144"/>
          <a:ext cx="11443854" cy="554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315">
                  <a:extLst>
                    <a:ext uri="{9D8B030D-6E8A-4147-A177-3AD203B41FA5}">
                      <a16:colId xmlns:a16="http://schemas.microsoft.com/office/drawing/2014/main" val="3886225718"/>
                    </a:ext>
                  </a:extLst>
                </a:gridCol>
                <a:gridCol w="5722539">
                  <a:extLst>
                    <a:ext uri="{9D8B030D-6E8A-4147-A177-3AD203B41FA5}">
                      <a16:colId xmlns:a16="http://schemas.microsoft.com/office/drawing/2014/main" val="690686862"/>
                    </a:ext>
                  </a:extLst>
                </a:gridCol>
              </a:tblGrid>
              <a:tr h="415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Образовательная организация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Наименование вакансии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053079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Усть-Ордынская </a:t>
                      </a:r>
                      <a:r>
                        <a:rPr lang="ru-RU" sz="2400" dirty="0">
                          <a:effectLst/>
                        </a:rPr>
                        <a:t>СОШ </a:t>
                      </a:r>
                      <a:r>
                        <a:rPr lang="ru-RU" sz="2400" dirty="0" smtClean="0">
                          <a:effectLst/>
                        </a:rPr>
                        <a:t>№2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математики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русского языка и литературы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информатики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английского языка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физической культуры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истории и обществознания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Ассистент, помощник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874214"/>
                  </a:ext>
                </a:extLst>
              </a:tr>
              <a:tr h="518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Байтогская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начальных классов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909884"/>
                  </a:ext>
                </a:extLst>
              </a:tr>
              <a:tr h="4668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Бозойская</a:t>
                      </a:r>
                      <a:r>
                        <a:rPr lang="ru-RU" sz="2400" dirty="0">
                          <a:effectLst/>
                        </a:rPr>
                        <a:t> СОШ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Учитель начальных </a:t>
                      </a:r>
                      <a:r>
                        <a:rPr lang="ru-RU" sz="1800" b="1" dirty="0" smtClean="0">
                          <a:effectLst/>
                        </a:rPr>
                        <a:t>классов – 2 чел.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96066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Капсальская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Музыкальный руководитель – 0,25 ставки</a:t>
                      </a:r>
                    </a:p>
                    <a:p>
                      <a:r>
                        <a:rPr lang="ru-RU" b="1" dirty="0" smtClean="0"/>
                        <a:t>Повар</a:t>
                      </a:r>
                      <a:endParaRPr lang="ru-RU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19278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Корсукская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Преподаватель </a:t>
                      </a:r>
                      <a:r>
                        <a:rPr lang="ru-RU" b="1" baseline="0" dirty="0" smtClean="0"/>
                        <a:t> ОБЖ</a:t>
                      </a:r>
                    </a:p>
                    <a:p>
                      <a:r>
                        <a:rPr lang="ru-RU" b="1" baseline="0" dirty="0" smtClean="0"/>
                        <a:t>Учитель технологии</a:t>
                      </a:r>
                    </a:p>
                    <a:p>
                      <a:r>
                        <a:rPr lang="ru-RU" b="1" baseline="0" dirty="0" smtClean="0"/>
                        <a:t>Социальный педагог</a:t>
                      </a:r>
                      <a:endParaRPr lang="ru-RU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783337"/>
                  </a:ext>
                </a:extLst>
              </a:tr>
              <a:tr h="84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Олойская</a:t>
                      </a:r>
                      <a:r>
                        <a:rPr lang="ru-RU" sz="2400" dirty="0">
                          <a:effectLst/>
                        </a:rPr>
                        <a:t> СОШ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Учитель математики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Учитель истории и</a:t>
                      </a:r>
                      <a:r>
                        <a:rPr lang="ru-RU" sz="1800" b="1" baseline="0" dirty="0" smtClean="0">
                          <a:effectLst/>
                        </a:rPr>
                        <a:t> обществознания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587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" y="97098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80360" y="494561"/>
            <a:ext cx="2276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78256"/>
              </p:ext>
            </p:extLst>
          </p:nvPr>
        </p:nvGraphicFramePr>
        <p:xfrm>
          <a:off x="249382" y="1691714"/>
          <a:ext cx="11443854" cy="342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315">
                  <a:extLst>
                    <a:ext uri="{9D8B030D-6E8A-4147-A177-3AD203B41FA5}">
                      <a16:colId xmlns:a16="http://schemas.microsoft.com/office/drawing/2014/main" val="3886225718"/>
                    </a:ext>
                  </a:extLst>
                </a:gridCol>
                <a:gridCol w="5722539">
                  <a:extLst>
                    <a:ext uri="{9D8B030D-6E8A-4147-A177-3AD203B41FA5}">
                      <a16:colId xmlns:a16="http://schemas.microsoft.com/office/drawing/2014/main" val="690686862"/>
                    </a:ext>
                  </a:extLst>
                </a:gridCol>
              </a:tblGrid>
              <a:tr h="346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Образовательная организация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Наименование вакансии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053079"/>
                  </a:ext>
                </a:extLst>
              </a:tr>
              <a:tr h="907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Тугутуйская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СОШ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Учитель </a:t>
                      </a:r>
                      <a:r>
                        <a:rPr lang="ru-RU" sz="1800" b="1" dirty="0" smtClean="0">
                          <a:effectLst/>
                        </a:rPr>
                        <a:t>математики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Учитель математики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Педагог-организатор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84668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Хабаровская ООШ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математики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1784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effectLst/>
                        </a:rPr>
                        <a:t>Харазаргайская</a:t>
                      </a:r>
                      <a:r>
                        <a:rPr lang="ru-RU" sz="1800" baseline="0" dirty="0" smtClean="0">
                          <a:effectLst/>
                        </a:rPr>
                        <a:t> СОШ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Дефектолог – 0,5 ставки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711881"/>
                  </a:ext>
                </a:extLst>
              </a:tr>
              <a:tr h="604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Харатская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СОШ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химии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физики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русского языка и литературы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407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" y="97098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80360" y="494561"/>
            <a:ext cx="2276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869088"/>
              </p:ext>
            </p:extLst>
          </p:nvPr>
        </p:nvGraphicFramePr>
        <p:xfrm>
          <a:off x="374073" y="1320275"/>
          <a:ext cx="11443854" cy="5571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315">
                  <a:extLst>
                    <a:ext uri="{9D8B030D-6E8A-4147-A177-3AD203B41FA5}">
                      <a16:colId xmlns:a16="http://schemas.microsoft.com/office/drawing/2014/main" val="3886225718"/>
                    </a:ext>
                  </a:extLst>
                </a:gridCol>
                <a:gridCol w="5722539">
                  <a:extLst>
                    <a:ext uri="{9D8B030D-6E8A-4147-A177-3AD203B41FA5}">
                      <a16:colId xmlns:a16="http://schemas.microsoft.com/office/drawing/2014/main" val="690686862"/>
                    </a:ext>
                  </a:extLst>
                </a:gridCol>
              </a:tblGrid>
              <a:tr h="346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Образовательная организация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Наименование вакансии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053079"/>
                  </a:ext>
                </a:extLst>
              </a:tr>
              <a:tr h="431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ДО ДДТ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дополнительного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образования, 9 часов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84668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МЛУ ДО ДЮСШ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Тренер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1784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effectLst/>
                        </a:rPr>
                        <a:t>МДОУ детский сад №4  «Ёлочка»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Педагог-психолог</a:t>
                      </a:r>
                      <a:r>
                        <a:rPr lang="ru-RU" b="1" baseline="0" dirty="0" smtClean="0"/>
                        <a:t>, 0,5 ставки</a:t>
                      </a:r>
                      <a:endParaRPr lang="ru-RU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71188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effectLst/>
                        </a:rPr>
                        <a:t>МДОУ детский сад  «Родничок»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407379"/>
                  </a:ext>
                </a:extLst>
              </a:tr>
              <a:tr h="19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МДОУ </a:t>
                      </a:r>
                      <a:r>
                        <a:rPr lang="ru-RU" sz="2400" dirty="0" err="1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Гаханский</a:t>
                      </a:r>
                      <a:r>
                        <a:rPr lang="ru-RU" sz="2400" dirty="0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детский сад № 17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Музыкальный руководитель, 0,5 ставки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983701"/>
                  </a:ext>
                </a:extLst>
              </a:tr>
              <a:tr h="19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МДОУ </a:t>
                      </a:r>
                      <a:r>
                        <a:rPr lang="ru-RU" sz="2400" dirty="0" err="1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Корсукский</a:t>
                      </a:r>
                      <a:r>
                        <a:rPr lang="ru-RU" sz="2400" dirty="0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детский сад № 19 “Петушок”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Музыкальный руководитель, 0,25 ставки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193354"/>
                  </a:ext>
                </a:extLst>
              </a:tr>
              <a:tr h="19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МДОУ детский сад «Берёзка»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Инструктор по физической культуре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930121"/>
                  </a:ext>
                </a:extLst>
              </a:tr>
              <a:tr h="263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МДОУ детский сад «Сказка»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Воспитатель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32149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МДОУ детский сад № 12 “Огонек”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Музыкальный руководитель, 0,5 ставки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9205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32685" algn="l"/>
                        </a:tabLs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МДОУ детский сад “Солнышко”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667339"/>
                  </a:ext>
                </a:extLst>
              </a:tr>
              <a:tr h="19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32685" algn="l"/>
                        </a:tabLs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МДОУ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Ахинский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детский сад № 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Музыкальный руководитель, 0,25 ставки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253259"/>
                  </a:ext>
                </a:extLst>
              </a:tr>
              <a:tr h="19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16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7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556592"/>
              </p:ext>
            </p:extLst>
          </p:nvPr>
        </p:nvGraphicFramePr>
        <p:xfrm>
          <a:off x="344806" y="1702433"/>
          <a:ext cx="11691257" cy="506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896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МЕРЫ ПОДДЕРЖКИ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" y="97098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949" y="1911927"/>
            <a:ext cx="10522527" cy="4635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Для привлечения и закрепления молодых специалистов в районе функционирует система муниципального методического сопровождения молодых педагогов, которая включает в себя ряд направлений: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</a:rPr>
              <a:t>Совет молодых специалистов,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</a:rPr>
              <a:t>Школа молодого педагога,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</a:rPr>
              <a:t>Предметные </a:t>
            </a:r>
            <a:r>
              <a:rPr lang="ru-RU" sz="2400" dirty="0">
                <a:solidFill>
                  <a:srgbClr val="C00000"/>
                </a:solidFill>
              </a:rPr>
              <a:t>Ш</a:t>
            </a:r>
            <a:r>
              <a:rPr lang="ru-RU" sz="2400" dirty="0" smtClean="0">
                <a:solidFill>
                  <a:srgbClr val="C00000"/>
                </a:solidFill>
              </a:rPr>
              <a:t>колы молодых учителей,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</a:rPr>
              <a:t>Конкурсы, выездные командные мероприятия, предметные районные методические объединения (РМО) и др.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Ведется работа по с</a:t>
            </a:r>
            <a:r>
              <a:rPr lang="ru-RU" sz="2400" dirty="0">
                <a:solidFill>
                  <a:srgbClr val="0070C0"/>
                </a:solidFill>
              </a:rPr>
              <a:t>тимулированию роста проф. мастерства педагогов.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Достаточно эффективно осуществляется деятельность по организации наставничества молодых специалистов.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344806" y="1702433"/>
          <a:ext cx="11691257" cy="506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896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МЕРЫ ПОДДЕРЖКИ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" y="97098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949" y="1911927"/>
            <a:ext cx="10968101" cy="46793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В рамках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муниципальной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программы: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«</a:t>
            </a:r>
            <a:r>
              <a:rPr lang="ru-RU" sz="2600" dirty="0">
                <a:solidFill>
                  <a:srgbClr val="C00000"/>
                </a:solidFill>
              </a:rPr>
              <a:t>Развитие образования на 2020-2025 годы»: подпрограмма «Поддержка студентов, поступивших в образовательные учреждения высшего, среднего профессионального образования по целевым договорам от муниципального образования «</a:t>
            </a:r>
            <a:r>
              <a:rPr lang="ru-RU" sz="2600" dirty="0" err="1">
                <a:solidFill>
                  <a:srgbClr val="C00000"/>
                </a:solidFill>
              </a:rPr>
              <a:t>Эхирит-Булагатский</a:t>
            </a:r>
            <a:r>
              <a:rPr lang="ru-RU" sz="2600" dirty="0">
                <a:solidFill>
                  <a:srgbClr val="C00000"/>
                </a:solidFill>
              </a:rPr>
              <a:t> район» по профильному направлению "Образование», и поддержка молодых специалистов в возрасте до 35 лет, получивших высшее, среднее профессиональное образование по профильному направлению «Образование» с целью их трудоустройства на территории муниципального образования «</a:t>
            </a:r>
            <a:r>
              <a:rPr lang="ru-RU" sz="2600" dirty="0" err="1">
                <a:solidFill>
                  <a:srgbClr val="C00000"/>
                </a:solidFill>
              </a:rPr>
              <a:t>Эхирит-Булагатский</a:t>
            </a:r>
            <a:r>
              <a:rPr lang="ru-RU" sz="2600" dirty="0">
                <a:solidFill>
                  <a:srgbClr val="C00000"/>
                </a:solidFill>
              </a:rPr>
              <a:t> район» на 2022 - 2025 годы</a:t>
            </a:r>
            <a:r>
              <a:rPr lang="ru-RU" sz="2600" dirty="0" smtClean="0">
                <a:solidFill>
                  <a:srgbClr val="C00000"/>
                </a:solidFill>
              </a:rPr>
              <a:t>», 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выделено </a:t>
            </a:r>
            <a:r>
              <a:rPr lang="ru-RU" sz="2600" b="1" dirty="0" smtClean="0">
                <a:solidFill>
                  <a:srgbClr val="002060"/>
                </a:solidFill>
              </a:rPr>
              <a:t>300 000 рублей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для выплаты пособия молодым специалистам.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762917"/>
              </p:ext>
            </p:extLst>
          </p:nvPr>
        </p:nvGraphicFramePr>
        <p:xfrm>
          <a:off x="344807" y="1435376"/>
          <a:ext cx="11500830" cy="532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3380"/>
            <a:ext cx="12192000" cy="9554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КОНТАКТЫ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" y="97098"/>
            <a:ext cx="868270" cy="108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/>
          <p:nvPr/>
        </p:nvSpPr>
        <p:spPr>
          <a:xfrm>
            <a:off x="594506" y="1565144"/>
            <a:ext cx="10849349" cy="49982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 Наименование: </a:t>
            </a:r>
            <a:r>
              <a:rPr lang="ru-RU" sz="2400" b="1" dirty="0" smtClean="0">
                <a:solidFill>
                  <a:srgbClr val="C00000"/>
                </a:solidFill>
              </a:rPr>
              <a:t>Муниципальное учреждение Управление образования 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           МО «</a:t>
            </a:r>
            <a:r>
              <a:rPr lang="ru-RU" sz="2400" b="1" dirty="0" err="1" smtClean="0">
                <a:solidFill>
                  <a:srgbClr val="C00000"/>
                </a:solidFill>
              </a:rPr>
              <a:t>Эхирит-Булагатский</a:t>
            </a:r>
            <a:r>
              <a:rPr lang="ru-RU" sz="2400" b="1" dirty="0" smtClean="0">
                <a:solidFill>
                  <a:srgbClr val="C00000"/>
                </a:solidFill>
              </a:rPr>
              <a:t> район»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Адрес: </a:t>
            </a:r>
            <a:r>
              <a:rPr lang="ru-RU" sz="2400" b="1" dirty="0" smtClean="0">
                <a:solidFill>
                  <a:srgbClr val="C00000"/>
                </a:solidFill>
              </a:rPr>
              <a:t>669001, Иркутская область, </a:t>
            </a:r>
            <a:r>
              <a:rPr lang="ru-RU" sz="2400" b="1" dirty="0" err="1" smtClean="0">
                <a:solidFill>
                  <a:srgbClr val="C00000"/>
                </a:solidFill>
              </a:rPr>
              <a:t>Эхирит-Булагатский</a:t>
            </a:r>
            <a:r>
              <a:rPr lang="ru-RU" sz="2400" b="1" dirty="0" smtClean="0">
                <a:solidFill>
                  <a:srgbClr val="C00000"/>
                </a:solidFill>
              </a:rPr>
              <a:t> район, 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           пос. Усть-Ордынский, ул. Первомайская, 1</a:t>
            </a:r>
          </a:p>
          <a:p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   Телефон: </a:t>
            </a:r>
            <a:r>
              <a:rPr lang="ru-RU" sz="2400" b="1" dirty="0" smtClean="0">
                <a:solidFill>
                  <a:srgbClr val="C00000"/>
                </a:solidFill>
              </a:rPr>
              <a:t>8(39541)3-11-91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</a:t>
            </a: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ФИО начальника: </a:t>
            </a:r>
            <a:r>
              <a:rPr lang="ru-RU" sz="2400" b="1" dirty="0" err="1" smtClean="0">
                <a:solidFill>
                  <a:srgbClr val="C00000"/>
                </a:solidFill>
              </a:rPr>
              <a:t>Шоронов</a:t>
            </a:r>
            <a:r>
              <a:rPr lang="ru-RU" sz="2400" b="1" dirty="0" smtClean="0">
                <a:solidFill>
                  <a:srgbClr val="C00000"/>
                </a:solidFill>
              </a:rPr>
              <a:t> Борис Кириллович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  <a:hlinkClick r:id="rId4"/>
              </a:rPr>
              <a:t>Ссылка на видео «</a:t>
            </a:r>
            <a:r>
              <a:rPr lang="ru-RU" sz="2400" b="1" dirty="0" err="1" smtClean="0">
                <a:solidFill>
                  <a:srgbClr val="002060"/>
                </a:solidFill>
                <a:hlinkClick r:id="rId4"/>
              </a:rPr>
              <a:t>Эхирит-Булагатскому</a:t>
            </a:r>
            <a:r>
              <a:rPr lang="ru-RU" sz="2400" b="1" dirty="0" smtClean="0">
                <a:solidFill>
                  <a:srgbClr val="002060"/>
                </a:solidFill>
                <a:hlinkClick r:id="rId4"/>
              </a:rPr>
              <a:t> району 100 лет»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C0000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64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536</Words>
  <Application>Microsoft Office PowerPoint</Application>
  <PresentationFormat>Широкоэкранный</PresentationFormat>
  <Paragraphs>154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Бутакова Ю.А.</dc:creator>
  <cp:lastModifiedBy>123</cp:lastModifiedBy>
  <cp:revision>144</cp:revision>
  <dcterms:created xsi:type="dcterms:W3CDTF">2018-08-22T03:12:58Z</dcterms:created>
  <dcterms:modified xsi:type="dcterms:W3CDTF">2022-11-03T06:27:01Z</dcterms:modified>
</cp:coreProperties>
</file>