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9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40CA-272B-4074-91A6-330A47ED6FF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BAC9B-5957-4CB6-BC4B-DDBD30F3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3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AC9B-5957-4CB6-BC4B-DDBD30F3E3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AC9B-5957-4CB6-BC4B-DDBD30F3E3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8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8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90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9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6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01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4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6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6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1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DEE5C-1D40-454B-9E58-E332D6E438A1}" type="datetimeFigureOut">
              <a:rPr lang="ru-RU" smtClean="0"/>
              <a:t>пн 31.10.22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" y="1162986"/>
            <a:ext cx="6244842" cy="468363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913418" y="1607127"/>
            <a:ext cx="4655127" cy="42394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dirty="0"/>
              <a:t>О </a:t>
            </a:r>
            <a:r>
              <a:rPr lang="en-US" sz="4800" dirty="0" err="1" smtClean="0"/>
              <a:t>вакансиях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 и мерах поддержки </a:t>
            </a:r>
            <a:r>
              <a:rPr lang="en-US" sz="4800" dirty="0" smtClean="0"/>
              <a:t> </a:t>
            </a:r>
            <a:r>
              <a:rPr lang="en-US" sz="4800" dirty="0"/>
              <a:t>педагогов в Тайшетском районе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81708"/>
          </a:xfrm>
        </p:spPr>
        <p:txBody>
          <a:bodyPr>
            <a:normAutofit/>
          </a:bodyPr>
          <a:lstStyle/>
          <a:p>
            <a:r>
              <a:rPr lang="ru-RU" sz="3200" dirty="0"/>
              <a:t>Физкультурный комплекс и кинотеатр </a:t>
            </a:r>
            <a:br>
              <a:rPr lang="ru-RU" sz="3200" dirty="0"/>
            </a:br>
            <a:r>
              <a:rPr lang="ru-RU" sz="3200" dirty="0"/>
              <a:t> 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833" y="1962151"/>
            <a:ext cx="505067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Объект 2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350" y="1962151"/>
            <a:ext cx="4964488" cy="33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2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ФОКОТ и Центр единоборств в г. Тайшете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7281"/>
            <a:ext cx="5310554" cy="3403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" y="2377281"/>
            <a:ext cx="5325208" cy="3403599"/>
          </a:xfrm>
        </p:spPr>
      </p:pic>
    </p:spTree>
    <p:extLst>
      <p:ext uri="{BB962C8B-B14F-4D97-AF65-F5344CB8AC3E}">
        <p14:creationId xmlns:p14="http://schemas.microsoft.com/office/powerpoint/2010/main" val="245627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реконструкция городского парка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1711729"/>
            <a:ext cx="9961684" cy="46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724357" y="1406769"/>
            <a:ext cx="5078437" cy="47689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Введено в эксплуатацию новое здание МКОУ </a:t>
            </a:r>
            <a:r>
              <a:rPr lang="ru-RU" sz="2400" dirty="0" err="1"/>
              <a:t>сош</a:t>
            </a:r>
            <a:r>
              <a:rPr lang="ru-RU" sz="2400" dirty="0"/>
              <a:t> № 10 г. Бирюсинска</a:t>
            </a:r>
          </a:p>
          <a:p>
            <a:pPr algn="just"/>
            <a:r>
              <a:rPr lang="ru-RU" sz="2400" dirty="0" smtClean="0"/>
              <a:t>Заканчивается Капитальный </a:t>
            </a:r>
            <a:r>
              <a:rPr lang="ru-RU" sz="2400" dirty="0"/>
              <a:t>ремонт МКОУ </a:t>
            </a:r>
            <a:r>
              <a:rPr lang="ru-RU" sz="2400" dirty="0" err="1"/>
              <a:t>сош</a:t>
            </a:r>
            <a:r>
              <a:rPr lang="ru-RU" sz="2400" dirty="0"/>
              <a:t> № 14  Г. Тайшета и МКОУ шелеховской СОШ</a:t>
            </a:r>
          </a:p>
          <a:p>
            <a:r>
              <a:rPr lang="ru-RU" sz="2400" dirty="0"/>
              <a:t>Планируется строительство </a:t>
            </a:r>
            <a:r>
              <a:rPr lang="ru-RU" sz="2400" dirty="0" err="1"/>
              <a:t>школЫ</a:t>
            </a:r>
            <a:r>
              <a:rPr lang="ru-RU" sz="2400" dirty="0"/>
              <a:t> на 1275 мест в Тайшете и 2 детских садов 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3"/>
          <a:stretch/>
        </p:blipFill>
        <p:spPr>
          <a:xfrm>
            <a:off x="382993" y="2092569"/>
            <a:ext cx="6149692" cy="3358662"/>
          </a:xfrm>
        </p:spPr>
      </p:pic>
    </p:spTree>
    <p:extLst>
      <p:ext uri="{BB962C8B-B14F-4D97-AF65-F5344CB8AC3E}">
        <p14:creationId xmlns:p14="http://schemas.microsoft.com/office/powerpoint/2010/main" val="137180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00"/>
                </a:solidFill>
              </a:rPr>
              <a:t>Вьюнова Наталья Геннадьевна, заместитель начальника Управления образования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000000"/>
                </a:solidFill>
              </a:rPr>
              <a:t>8 (39563)2-43-26,  89086582235, 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000000"/>
                </a:solidFill>
              </a:rPr>
              <a:t>vng</a:t>
            </a:r>
            <a:r>
              <a:rPr lang="ru-RU" sz="2800" dirty="0">
                <a:solidFill>
                  <a:srgbClr val="000000"/>
                </a:solidFill>
              </a:rPr>
              <a:t>971@</a:t>
            </a:r>
            <a:r>
              <a:rPr lang="en-US" sz="2800" dirty="0">
                <a:solidFill>
                  <a:srgbClr val="000000"/>
                </a:solidFill>
              </a:rPr>
              <a:t>mail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  <a:r>
              <a:rPr lang="en-US" sz="2800" dirty="0" err="1">
                <a:solidFill>
                  <a:srgbClr val="000000"/>
                </a:solidFill>
              </a:rPr>
              <a:t>ru</a:t>
            </a:r>
            <a:endParaRPr lang="ru-RU" sz="2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2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79095"/>
          </a:xfrm>
        </p:spPr>
        <p:txBody>
          <a:bodyPr/>
          <a:lstStyle/>
          <a:p>
            <a:r>
              <a:rPr lang="ru-RU" dirty="0"/>
              <a:t>ПрофесСия - ПЕдагог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55013" y="2336799"/>
            <a:ext cx="5638292" cy="343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стабильная  заработная  плата,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полный социальный пакет и льготы,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перспектива карьерного роста,</a:t>
            </a:r>
          </a:p>
          <a:p>
            <a:pPr marL="0" indent="0" algn="ctr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 отпуск в летние месяцы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2" y="2110155"/>
            <a:ext cx="5947522" cy="3437792"/>
          </a:xfrm>
        </p:spPr>
      </p:pic>
    </p:spTree>
    <p:extLst>
      <p:ext uri="{BB962C8B-B14F-4D97-AF65-F5344CB8AC3E}">
        <p14:creationId xmlns:p14="http://schemas.microsoft.com/office/powerpoint/2010/main" val="137387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323" y="309489"/>
            <a:ext cx="7471919" cy="1938794"/>
          </a:xfrm>
        </p:spPr>
        <p:txBody>
          <a:bodyPr/>
          <a:lstStyle/>
          <a:p>
            <a:r>
              <a:rPr lang="ru-RU" dirty="0"/>
              <a:t>Тайшетский Район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89452" y="2461847"/>
            <a:ext cx="6613790" cy="3329352"/>
          </a:xfrm>
        </p:spPr>
        <p:txBody>
          <a:bodyPr/>
          <a:lstStyle/>
          <a:p>
            <a:pPr algn="ctr"/>
            <a:r>
              <a:rPr lang="ru-RU" sz="2400" dirty="0"/>
              <a:t>35 общеобразовательных организаций </a:t>
            </a:r>
          </a:p>
          <a:p>
            <a:pPr algn="ctr"/>
            <a:r>
              <a:rPr lang="ru-RU" sz="2400" dirty="0"/>
              <a:t>29 дошкольных учреждений</a:t>
            </a:r>
          </a:p>
          <a:p>
            <a:pPr algn="ctr"/>
            <a:r>
              <a:rPr lang="ru-RU" sz="2400" dirty="0"/>
              <a:t> 2 учреждения дополнительного образования. </a:t>
            </a:r>
          </a:p>
          <a:p>
            <a:endParaRPr lang="ru-RU" dirty="0"/>
          </a:p>
        </p:txBody>
      </p:sp>
      <p:pic>
        <p:nvPicPr>
          <p:cNvPr id="7" name="Объект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BD9BB14-5014-45CB-BF9B-75AB70669B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8000" r="18383"/>
          <a:stretch/>
        </p:blipFill>
        <p:spPr>
          <a:xfrm>
            <a:off x="1111348" y="-180332"/>
            <a:ext cx="3938954" cy="7038331"/>
          </a:xfrm>
        </p:spPr>
      </p:pic>
    </p:spTree>
    <p:extLst>
      <p:ext uri="{BB962C8B-B14F-4D97-AF65-F5344CB8AC3E}">
        <p14:creationId xmlns:p14="http://schemas.microsoft.com/office/powerpoint/2010/main" val="273942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79829"/>
            <a:ext cx="10364451" cy="1153550"/>
          </a:xfrm>
        </p:spPr>
        <p:txBody>
          <a:bodyPr/>
          <a:lstStyle/>
          <a:p>
            <a:r>
              <a:rPr lang="ru-RU" dirty="0"/>
              <a:t>ТРЕБУЮТСЯ сПециалисты: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199" y="1350498"/>
            <a:ext cx="5855678" cy="5127673"/>
          </a:xfrm>
        </p:spPr>
        <p:txBody>
          <a:bodyPr>
            <a:normAutofit/>
          </a:bodyPr>
          <a:lstStyle/>
          <a:p>
            <a:r>
              <a:rPr lang="ru-RU" dirty="0"/>
              <a:t>педагоги – психологи</a:t>
            </a:r>
          </a:p>
          <a:p>
            <a:r>
              <a:rPr lang="ru-RU" dirty="0"/>
              <a:t> учителя - логопеды, учителя – дефектологи</a:t>
            </a:r>
          </a:p>
          <a:p>
            <a:r>
              <a:rPr lang="ru-RU" dirty="0"/>
              <a:t> учителя английского языка</a:t>
            </a:r>
          </a:p>
          <a:p>
            <a:r>
              <a:rPr lang="ru-RU" dirty="0"/>
              <a:t> учителя математики</a:t>
            </a:r>
          </a:p>
          <a:p>
            <a:r>
              <a:rPr lang="ru-RU" dirty="0"/>
              <a:t> учителя начальных классов, учителя русского языка и литературы</a:t>
            </a:r>
          </a:p>
          <a:p>
            <a:r>
              <a:rPr lang="ru-RU" dirty="0"/>
              <a:t> учителя физической культуры</a:t>
            </a:r>
          </a:p>
          <a:p>
            <a:r>
              <a:rPr lang="ru-RU" dirty="0"/>
              <a:t> учителя биологии и химии</a:t>
            </a:r>
          </a:p>
          <a:p>
            <a:r>
              <a:rPr lang="ru-RU" dirty="0"/>
              <a:t> учителя физики, учителя </a:t>
            </a:r>
            <a:r>
              <a:rPr lang="ru-RU" dirty="0" smtClean="0"/>
              <a:t>  географии.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1720186"/>
            <a:ext cx="5354515" cy="3722251"/>
          </a:xfrm>
        </p:spPr>
      </p:pic>
    </p:spTree>
    <p:extLst>
      <p:ext uri="{BB962C8B-B14F-4D97-AF65-F5344CB8AC3E}">
        <p14:creationId xmlns:p14="http://schemas.microsoft.com/office/powerpoint/2010/main" val="370187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6949"/>
            <a:ext cx="10364451" cy="1046943"/>
          </a:xfrm>
        </p:spPr>
        <p:txBody>
          <a:bodyPr>
            <a:normAutofit/>
          </a:bodyPr>
          <a:lstStyle/>
          <a:p>
            <a:r>
              <a:rPr lang="ru-RU" dirty="0"/>
              <a:t>меры поддержки молодым педагогам: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13774" y="1696914"/>
            <a:ext cx="10874953" cy="4760157"/>
          </a:xfrm>
        </p:spPr>
        <p:txBody>
          <a:bodyPr>
            <a:normAutofit fontScale="47500" lnSpcReduction="20000"/>
          </a:bodyPr>
          <a:lstStyle/>
          <a:p>
            <a:pPr algn="just" fontAlgn="base"/>
            <a:r>
              <a:rPr lang="ru-RU" sz="6000" dirty="0"/>
              <a:t> выделение служебного жилья (в сельских населенных пунктах – непосредственно при прибытии); в остальных – постановка на очередь в качестве нуждающегося в предоставлении жилья. В этом случае компенсируется часть арендной платы  за снимаемое жилье (до 10 тысяч).  За последние 4 года 5 педагогам приобретено служебное жилье. В настоящее время 26  педагогов пользуются  компенсацией части арендной платы. ;</a:t>
            </a:r>
          </a:p>
          <a:p>
            <a:pPr algn="just" fontAlgn="base"/>
            <a:r>
              <a:rPr lang="ru-RU" sz="6000" dirty="0"/>
              <a:t>компенсационные надбавки к заработной плате от 5 до 20% (в зависимости от стажа);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407395" cy="267969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6949"/>
            <a:ext cx="10364451" cy="1046943"/>
          </a:xfrm>
        </p:spPr>
        <p:txBody>
          <a:bodyPr>
            <a:normAutofit/>
          </a:bodyPr>
          <a:lstStyle/>
          <a:p>
            <a:r>
              <a:rPr lang="ru-RU" dirty="0"/>
              <a:t>меры поддержки молодым педагогам: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86755" y="1364566"/>
            <a:ext cx="6556716" cy="5493434"/>
          </a:xfrm>
        </p:spPr>
        <p:txBody>
          <a:bodyPr>
            <a:normAutofit fontScale="32500" lnSpcReduction="20000"/>
          </a:bodyPr>
          <a:lstStyle/>
          <a:p>
            <a:pPr algn="just" fontAlgn="base"/>
            <a:r>
              <a:rPr lang="ru-RU" sz="6000" dirty="0"/>
              <a:t>выплата областных «подъемных» - наш район входит в число территорий (кроме г. Тайшета), педагоги - молодые специалисты которых могут получить данную выплату;</a:t>
            </a:r>
          </a:p>
          <a:p>
            <a:pPr algn="just" fontAlgn="base"/>
            <a:r>
              <a:rPr lang="ru-RU" sz="6000" dirty="0"/>
              <a:t>в рамках муниципальной программы «Молодым семьям – доступное жилье» возможно предоставление социальных выплат на строительство (приобретение) жилья молодым семьям</a:t>
            </a:r>
          </a:p>
          <a:p>
            <a:pPr algn="just" fontAlgn="base"/>
            <a:r>
              <a:rPr lang="ru-RU" sz="6000" dirty="0"/>
              <a:t>определение опытных наставников и индивидуальное сопровождение молодых специалистов; </a:t>
            </a:r>
          </a:p>
          <a:p>
            <a:pPr algn="just" fontAlgn="base"/>
            <a:r>
              <a:rPr lang="ru-RU" sz="6000" dirty="0"/>
              <a:t>обязательное чествование молодых специалистов, пришедших работать в муниципальные образовательные учреждения. 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5" y="1960685"/>
            <a:ext cx="5214479" cy="3675184"/>
          </a:xfrm>
        </p:spPr>
      </p:pic>
    </p:spTree>
    <p:extLst>
      <p:ext uri="{BB962C8B-B14F-4D97-AF65-F5344CB8AC3E}">
        <p14:creationId xmlns:p14="http://schemas.microsoft.com/office/powerpoint/2010/main" val="285398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Тайшетский район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281"/>
            <a:ext cx="5105400" cy="3403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2463006"/>
            <a:ext cx="4648200" cy="3317875"/>
          </a:xfrm>
        </p:spPr>
      </p:pic>
    </p:spTree>
    <p:extLst>
      <p:ext uri="{BB962C8B-B14F-4D97-AF65-F5344CB8AC3E}">
        <p14:creationId xmlns:p14="http://schemas.microsoft.com/office/powerpoint/2010/main" val="317789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предприятия В Тайшетском районе: </a:t>
            </a:r>
            <a:br>
              <a:rPr lang="ru-RU" dirty="0"/>
            </a:br>
            <a:r>
              <a:rPr lang="ru-RU" dirty="0"/>
              <a:t>ОК РУСАЛ, </a:t>
            </a:r>
            <a:br>
              <a:rPr lang="ru-RU" dirty="0"/>
            </a:br>
            <a:r>
              <a:rPr lang="ru-RU" dirty="0"/>
              <a:t>ОАО «ТРАНснефть – Восток»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281"/>
            <a:ext cx="5105400" cy="3403600"/>
          </a:xfrm>
        </p:spPr>
      </p:pic>
      <p:pic>
        <p:nvPicPr>
          <p:cNvPr id="45" name="Объект 4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151" y="2377281"/>
            <a:ext cx="421005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utoShape 76" descr="ООО «Транснефть – Восток» завершило гидроиспытания на резервуарах головной  нефтеперекачивающей станции «Тайшет» ВСТО –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Строительство жилого комплекса  в г. Тайшете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2" b="18435"/>
          <a:stretch/>
        </p:blipFill>
        <p:spPr>
          <a:xfrm rot="10800000">
            <a:off x="364795" y="2628899"/>
            <a:ext cx="5385125" cy="29630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4568"/>
          <a:stretch/>
        </p:blipFill>
        <p:spPr>
          <a:xfrm rot="10800000">
            <a:off x="6442069" y="2628896"/>
            <a:ext cx="4943967" cy="2963011"/>
          </a:xfrm>
        </p:spPr>
      </p:pic>
    </p:spTree>
    <p:extLst>
      <p:ext uri="{BB962C8B-B14F-4D97-AF65-F5344CB8AC3E}">
        <p14:creationId xmlns:p14="http://schemas.microsoft.com/office/powerpoint/2010/main" val="40646090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302</TotalTime>
  <Words>349</Words>
  <Application>Microsoft Office PowerPoint</Application>
  <PresentationFormat>Широкоэкранный</PresentationFormat>
  <Paragraphs>48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Капля</vt:lpstr>
      <vt:lpstr>Презентация PowerPoint</vt:lpstr>
      <vt:lpstr>ПрофесСия - ПЕдагог</vt:lpstr>
      <vt:lpstr>Тайшетский Район</vt:lpstr>
      <vt:lpstr>ТРЕБУЮТСЯ сПециалисты:</vt:lpstr>
      <vt:lpstr>меры поддержки молодым педагогам:</vt:lpstr>
      <vt:lpstr>меры поддержки молодым педагогам:</vt:lpstr>
      <vt:lpstr>Тайшетский район</vt:lpstr>
      <vt:lpstr> предприятия В Тайшетском районе:  ОК РУСАЛ,  ОАО «ТРАНснефть – Восток»</vt:lpstr>
      <vt:lpstr>Строительство жилого комплекса  в г. Тайшете</vt:lpstr>
      <vt:lpstr>Физкультурный комплекс и кинотеатр   </vt:lpstr>
      <vt:lpstr>ФОКОТ и Центр единоборств в г. Тайшете</vt:lpstr>
      <vt:lpstr> реконструкция городского парка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41</cp:revision>
  <dcterms:created xsi:type="dcterms:W3CDTF">2021-10-25T11:39:55Z</dcterms:created>
  <dcterms:modified xsi:type="dcterms:W3CDTF">2022-10-31T01:19:29Z</dcterms:modified>
</cp:coreProperties>
</file>