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mo.eduustkut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zemteacher.apkpro.ru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492896"/>
            <a:ext cx="8856984" cy="15121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Усть-Кутское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муниципальное образование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гарант поддержки молодых специалистов из числа педагогических работников 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/>
          <a:stretch/>
        </p:blipFill>
        <p:spPr>
          <a:xfrm>
            <a:off x="1547664" y="764704"/>
            <a:ext cx="4752528" cy="154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5903" y="443711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Малышев Александр Викторович, </a:t>
            </a:r>
            <a:endParaRPr lang="ru-RU" dirty="0" smtClean="0"/>
          </a:p>
          <a:p>
            <a:r>
              <a:rPr lang="ru-RU" dirty="0" smtClean="0"/>
              <a:t>начальник </a:t>
            </a:r>
            <a:r>
              <a:rPr lang="ru-RU" dirty="0" smtClean="0"/>
              <a:t>Управления образованием УКМО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3772123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267298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2800573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657573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/>
          <a:stretch/>
        </p:blipFill>
        <p:spPr>
          <a:xfrm>
            <a:off x="5858990" y="116632"/>
            <a:ext cx="3285010" cy="1207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914" y="1004252"/>
            <a:ext cx="7200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Выбор дальнейшего пути – это важное и ответственное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решение!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5" y="1840929"/>
            <a:ext cx="3024188" cy="18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90" y="3772123"/>
            <a:ext cx="3024188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3814" y="1579305"/>
            <a:ext cx="5140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Город  Усть-Кут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н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а берегу реки Лена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300 км до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Calibri"/>
              </a:rPr>
              <a:t>г.Братска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950 км. до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Calibri"/>
              </a:rPr>
              <a:t>г.Иркутска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р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азветвленность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дорог, развитая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инфраструктура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экономическое процветание </a:t>
            </a: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170" y="43165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Система образования:</a:t>
            </a:r>
          </a:p>
          <a:p>
            <a:r>
              <a:rPr lang="ru-RU" dirty="0" smtClean="0">
                <a:latin typeface="Times New Roman"/>
                <a:ea typeface="Calibri"/>
              </a:rPr>
              <a:t>-  16 </a:t>
            </a:r>
            <a:r>
              <a:rPr lang="ru-RU" dirty="0">
                <a:latin typeface="Times New Roman"/>
                <a:ea typeface="Calibri"/>
              </a:rPr>
              <a:t>школ и </a:t>
            </a:r>
            <a:r>
              <a:rPr lang="ru-RU" dirty="0" smtClean="0">
                <a:latin typeface="Times New Roman"/>
                <a:ea typeface="Calibri"/>
              </a:rPr>
              <a:t>1 Лицей</a:t>
            </a:r>
          </a:p>
          <a:p>
            <a:r>
              <a:rPr lang="ru-RU" dirty="0" smtClean="0">
                <a:latin typeface="Times New Roman"/>
                <a:ea typeface="Calibri"/>
              </a:rPr>
              <a:t>-  22 </a:t>
            </a:r>
            <a:r>
              <a:rPr lang="ru-RU" dirty="0">
                <a:latin typeface="Times New Roman"/>
                <a:ea typeface="Calibri"/>
              </a:rPr>
              <a:t>детских </a:t>
            </a:r>
            <a:r>
              <a:rPr lang="ru-RU" dirty="0" smtClean="0">
                <a:latin typeface="Times New Roman"/>
                <a:ea typeface="Calibri"/>
              </a:rPr>
              <a:t>сада</a:t>
            </a:r>
          </a:p>
          <a:p>
            <a:r>
              <a:rPr lang="ru-RU" dirty="0" smtClean="0">
                <a:latin typeface="Times New Roman"/>
                <a:ea typeface="Calibri"/>
              </a:rPr>
              <a:t>-  1 Центр </a:t>
            </a:r>
            <a:r>
              <a:rPr lang="ru-RU" dirty="0">
                <a:latin typeface="Times New Roman"/>
                <a:ea typeface="Calibri"/>
              </a:rPr>
              <a:t>дополнительного образования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6" y="123966"/>
            <a:ext cx="46085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7" y="1628799"/>
            <a:ext cx="53479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Острая потребность: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русского языка и литературы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иностранного языка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химии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физики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математики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учитель-дефектолог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D:\Мои документы\Молодые специалисты\17-18\ШМС\фото\IMG-84d24c6adbef8bb3b8f11231f565050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239142" cy="298552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400039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заработная плата учителя, молодого специалиста, составляет – 30.000 </a:t>
            </a:r>
            <a:r>
              <a:rPr lang="ru-RU" dirty="0" err="1" smtClean="0"/>
              <a:t>руб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Доплата к заработной плате молодому специалисту в </a:t>
            </a:r>
            <a:r>
              <a:rPr lang="ru-RU" dirty="0" smtClean="0"/>
              <a:t>первые годы </a:t>
            </a:r>
            <a:r>
              <a:rPr lang="ru-RU" dirty="0" smtClean="0"/>
              <a:t>работы – 70%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91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4076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FF0000"/>
                </a:solidFill>
              </a:rPr>
              <a:t>Создание условий для привлечения и закрепления 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</a:rPr>
              <a:t>молодых специалистов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60085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048654"/>
            <a:ext cx="820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«Обеспечение педагогическими кадрами» образовательных организация </a:t>
            </a:r>
            <a:r>
              <a:rPr lang="ru-RU" b="1" dirty="0" err="1" smtClean="0"/>
              <a:t>Усть-Кутского</a:t>
            </a:r>
            <a:r>
              <a:rPr lang="ru-RU" b="1" dirty="0" smtClean="0"/>
              <a:t> муниципального образования»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4199" y="2694985"/>
            <a:ext cx="82089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Единовременная выплата  - </a:t>
            </a:r>
            <a:r>
              <a:rPr lang="ru-RU" dirty="0" smtClean="0">
                <a:solidFill>
                  <a:srgbClr val="FF0000"/>
                </a:solidFill>
              </a:rPr>
              <a:t>100.000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Оплата за </a:t>
            </a:r>
            <a:r>
              <a:rPr lang="ru-RU" dirty="0" err="1" smtClean="0"/>
              <a:t>найм</a:t>
            </a:r>
            <a:r>
              <a:rPr lang="ru-RU" dirty="0" smtClean="0"/>
              <a:t> жилья -</a:t>
            </a:r>
            <a:r>
              <a:rPr lang="ru-RU" dirty="0" smtClean="0">
                <a:solidFill>
                  <a:srgbClr val="FF0000"/>
                </a:solidFill>
              </a:rPr>
              <a:t>12.000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 в месяц  в течение 3 лет (432.000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Выплата на приобретение жилья  </a:t>
            </a:r>
            <a:r>
              <a:rPr lang="ru-RU" smtClean="0"/>
              <a:t>- </a:t>
            </a:r>
            <a:r>
              <a:rPr lang="ru-RU" smtClean="0">
                <a:solidFill>
                  <a:srgbClr val="FF0000"/>
                </a:solidFill>
              </a:rPr>
              <a:t>258.000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Единовременное денежное пособие молодым специалистам из числа педагогических работников, впервые приступившим к работе по специальности </a:t>
            </a:r>
            <a:r>
              <a:rPr lang="ru-RU" b="1" dirty="0" smtClean="0"/>
              <a:t>(Министерство образования Иркутской области)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115.000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ОБЯЗАТЕЛЬСТВО:  </a:t>
            </a:r>
            <a:r>
              <a:rPr lang="ru-RU" dirty="0" smtClean="0"/>
              <a:t>отработать в образовательном учреждении </a:t>
            </a:r>
            <a:r>
              <a:rPr lang="ru-RU" dirty="0" err="1" smtClean="0"/>
              <a:t>Усть-Кутского</a:t>
            </a:r>
            <a:r>
              <a:rPr lang="ru-RU" dirty="0" smtClean="0"/>
              <a:t> муниципального образования – </a:t>
            </a:r>
            <a:r>
              <a:rPr lang="ru-RU" dirty="0" smtClean="0">
                <a:solidFill>
                  <a:srgbClr val="FF0000"/>
                </a:solidFill>
              </a:rPr>
              <a:t>3 года.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1600" dirty="0" smtClean="0"/>
              <a:t>Подробные условия участия в программе на сайте Управления образованием УКМО  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1600" dirty="0">
                <a:solidFill>
                  <a:srgbClr val="FF0000"/>
                </a:solidFill>
                <a:hlinkClick r:id="rId3"/>
              </a:rPr>
              <a:t>://www.ukmo.eduustkut.ru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/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Контактные телефон:   8(39565)5-21-26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53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12776"/>
            <a:ext cx="7034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Сопровождение молодого специалиста на входе в профессию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88077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913" y="188292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Забота и внимание руководителя в решении любых вопросов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Помощь мудрого  наставника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Работа муниципальной Школы молодого специалиста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Участие в муниципальных методических мероприятиях и конкурсах для молодых специалистов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Стимулирующие выплаты за активность, инициативность, качество работы</a:t>
            </a:r>
          </a:p>
          <a:p>
            <a:endParaRPr lang="ru-RU" dirty="0"/>
          </a:p>
        </p:txBody>
      </p:sp>
      <p:pic>
        <p:nvPicPr>
          <p:cNvPr id="5" name="Рисунок 4" descr="C:\Users\U317\Downloads\20191206_152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036" y="3945119"/>
            <a:ext cx="3025140" cy="227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D:\Мои документы\Молодые специалисты\17-18\ШМС\фото\IMG-5fa750d44a4af07fd578ce56cdf08ff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97137"/>
            <a:ext cx="1691171" cy="225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Молодые специалисты\17-18\ШМС\фото\IMG-93df056982034e96eed169b51b25455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22" y="4149080"/>
            <a:ext cx="1427174" cy="1902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437" y="6205662"/>
            <a:ext cx="360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Муниципальный этап конкурса </a:t>
            </a:r>
            <a:r>
              <a:rPr lang="ru-RU" b="1" dirty="0" smtClean="0">
                <a:solidFill>
                  <a:srgbClr val="002060"/>
                </a:solidFill>
              </a:rPr>
              <a:t>«Новая волна»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3" y="6100684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«Мой первый опыт мастерства»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86" y="6178196"/>
            <a:ext cx="234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Школа молодого специалиста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1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053" y="291941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Усть-Кутское</a:t>
            </a:r>
            <a:r>
              <a:rPr lang="ru-RU" sz="2800" dirty="0" smtClean="0">
                <a:solidFill>
                  <a:srgbClr val="FF0000"/>
                </a:solidFill>
              </a:rPr>
              <a:t> МО </a:t>
            </a:r>
            <a:r>
              <a:rPr lang="ru-RU" sz="2800" dirty="0" smtClean="0"/>
              <a:t>является участником программы </a:t>
            </a:r>
            <a:r>
              <a:rPr lang="ru-RU" sz="2800" dirty="0" smtClean="0">
                <a:solidFill>
                  <a:srgbClr val="FF0000"/>
                </a:solidFill>
              </a:rPr>
              <a:t>«Земский учитель»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Молодой специалист может подать заявку на участие в конкурсном отборе на получение </a:t>
            </a:r>
            <a:r>
              <a:rPr lang="ru-RU" sz="2800" dirty="0" smtClean="0">
                <a:solidFill>
                  <a:srgbClr val="FF0000"/>
                </a:solidFill>
              </a:rPr>
              <a:t>1.000.000 рублей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Познакомиться с программой подробнее </a:t>
            </a:r>
            <a:r>
              <a:rPr lang="en-US" sz="2800" dirty="0">
                <a:hlinkClick r:id="rId2"/>
              </a:rPr>
              <a:t>https://zemteacher.apkpro.ru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1941"/>
            <a:ext cx="219347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856984" cy="15121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Усть-Кутское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муниципальное образование</a:t>
            </a:r>
            <a:b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Ждет Именно </a:t>
            </a:r>
            <a:b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ВАС !!!</a:t>
            </a:r>
            <a:endParaRPr lang="uk-UA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4149080"/>
            <a:ext cx="3915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Контактные данные:</a:t>
            </a:r>
          </a:p>
          <a:p>
            <a:r>
              <a:rPr lang="ru-RU" dirty="0" smtClean="0"/>
              <a:t>83956552209 (приемная)</a:t>
            </a:r>
          </a:p>
          <a:p>
            <a:r>
              <a:rPr lang="ru-RU" dirty="0" smtClean="0"/>
              <a:t>83956552126 (методический кабинет)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9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335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Усть-Кутское муниципальное образование Как гарант поддержки молодых специалистов из числа педагогических работников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Усть-Кутское муниципальное образование Ждет Именно  ВАС 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EPKlimenko</cp:lastModifiedBy>
  <cp:revision>21</cp:revision>
  <dcterms:created xsi:type="dcterms:W3CDTF">2009-01-08T12:15:48Z</dcterms:created>
  <dcterms:modified xsi:type="dcterms:W3CDTF">2022-10-27T03:34:38Z</dcterms:modified>
</cp:coreProperties>
</file>