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6"/>
  </p:notesMasterIdLst>
  <p:sldIdLst>
    <p:sldId id="256" r:id="rId2"/>
    <p:sldId id="257" r:id="rId3"/>
    <p:sldId id="273" r:id="rId4"/>
    <p:sldId id="258" r:id="rId5"/>
    <p:sldId id="259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7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62" autoAdjust="0"/>
  </p:normalViewPr>
  <p:slideViewPr>
    <p:cSldViewPr snapToGrid="0">
      <p:cViewPr varScale="1">
        <p:scale>
          <a:sx n="79" d="100"/>
          <a:sy n="79" d="100"/>
        </p:scale>
        <p:origin x="101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D7384-E738-4B41-B8CA-8F300B1F7C98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3BA91-1AFC-4DB1-8315-01A97D6402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16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3BA91-1AFC-4DB1-8315-01A97D6402C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461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1BEF-0D57-41E9-9F68-728C627AA732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3AAF-413C-4527-A3D1-EDE3B22263D4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25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1BEF-0D57-41E9-9F68-728C627AA732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3AAF-413C-4527-A3D1-EDE3B2226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57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1BEF-0D57-41E9-9F68-728C627AA732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3AAF-413C-4527-A3D1-EDE3B2226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807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1BEF-0D57-41E9-9F68-728C627AA732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3AAF-413C-4527-A3D1-EDE3B22263D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9013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1BEF-0D57-41E9-9F68-728C627AA732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3AAF-413C-4527-A3D1-EDE3B2226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742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1BEF-0D57-41E9-9F68-728C627AA732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3AAF-413C-4527-A3D1-EDE3B22263D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7351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1BEF-0D57-41E9-9F68-728C627AA732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3AAF-413C-4527-A3D1-EDE3B2226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909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1BEF-0D57-41E9-9F68-728C627AA732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3AAF-413C-4527-A3D1-EDE3B2226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079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1BEF-0D57-41E9-9F68-728C627AA732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3AAF-413C-4527-A3D1-EDE3B2226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74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1BEF-0D57-41E9-9F68-728C627AA732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3AAF-413C-4527-A3D1-EDE3B2226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487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1BEF-0D57-41E9-9F68-728C627AA732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3AAF-413C-4527-A3D1-EDE3B2226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30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1BEF-0D57-41E9-9F68-728C627AA732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3AAF-413C-4527-A3D1-EDE3B2226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69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1BEF-0D57-41E9-9F68-728C627AA732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3AAF-413C-4527-A3D1-EDE3B2226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0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1BEF-0D57-41E9-9F68-728C627AA732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3AAF-413C-4527-A3D1-EDE3B2226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85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1BEF-0D57-41E9-9F68-728C627AA732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3AAF-413C-4527-A3D1-EDE3B2226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3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1BEF-0D57-41E9-9F68-728C627AA732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3AAF-413C-4527-A3D1-EDE3B2226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45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1BEF-0D57-41E9-9F68-728C627AA732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3AAF-413C-4527-A3D1-EDE3B2226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398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5F71BEF-0D57-41E9-9F68-728C627AA732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54F3AAF-413C-4527-A3D1-EDE3B2226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696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  <p:sldLayoutId id="214748385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osh2.edukuitun.ru/" TargetMode="External"/><Relationship Id="rId2" Type="http://schemas.openxmlformats.org/officeDocument/2006/relationships/hyperlink" Target="mailto:tKuitunso2@mail.r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t-kadin.edukuitun.ru/" TargetMode="External"/><Relationship Id="rId2" Type="http://schemas.openxmlformats.org/officeDocument/2006/relationships/hyperlink" Target="mailto:ustkadachkola@bk.ru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o_karasei@mail.ru" TargetMode="External"/><Relationship Id="rId2" Type="http://schemas.openxmlformats.org/officeDocument/2006/relationships/hyperlink" Target="http://barluk.edukuitun.ru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google.com/url?q=http://karazey.edukuitun.ru/&amp;usd=2&amp;usg=ALhdy2-Bl11jJObRLZSgZUq2EiHstD7sZ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82;&#1091;&#1081;&#1090;&#1091;&#1085;&#1089;&#1082;&#1080;&#1081;&#1088;&#1072;&#1081;&#1086;&#1085;.&#1088;&#1092;/health/index.php" TargetMode="External"/><Relationship Id="rId2" Type="http://schemas.openxmlformats.org/officeDocument/2006/relationships/hyperlink" Target="https://&#1082;&#1091;&#1081;&#1090;&#1091;&#1085;&#1089;&#1082;&#1080;&#1081;&#1088;&#1072;&#1081;&#1086;&#1085;.&#1088;&#1092;/agriculture/organizations/index.php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&#1082;&#1091;&#1081;&#1090;&#1091;&#1085;&#1089;&#1082;&#1080;&#1081;&#1088;&#1072;&#1081;&#1086;&#1085;.&#1088;&#1092;/culture/index.ph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osh2.edukuitun.ru/" TargetMode="External"/><Relationship Id="rId7" Type="http://schemas.openxmlformats.org/officeDocument/2006/relationships/hyperlink" Target="http://tulin.edukuitun.ru/" TargetMode="External"/><Relationship Id="rId2" Type="http://schemas.openxmlformats.org/officeDocument/2006/relationships/hyperlink" Target="mailto:tKuitunso2@mail.ru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tulinskaja@yandex.ru" TargetMode="External"/><Relationship Id="rId5" Type="http://schemas.openxmlformats.org/officeDocument/2006/relationships/hyperlink" Target="http://harik.edukuitun.ru/" TargetMode="External"/><Relationship Id="rId4" Type="http://schemas.openxmlformats.org/officeDocument/2006/relationships/hyperlink" Target="mailto:Xarikc2@bk.r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ou2260@yandex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osh2.edukuitun.ru/" TargetMode="External"/><Relationship Id="rId5" Type="http://schemas.openxmlformats.org/officeDocument/2006/relationships/hyperlink" Target="mailto:tKuitunso2@mail.ru" TargetMode="External"/><Relationship Id="rId4" Type="http://schemas.openxmlformats.org/officeDocument/2006/relationships/hyperlink" Target="http://sosh1.edukuitun.ru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osh1.edukuitun.ru/" TargetMode="External"/><Relationship Id="rId2" Type="http://schemas.openxmlformats.org/officeDocument/2006/relationships/hyperlink" Target="mailto:mou2260@yandex.ru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ustkadachkola@bk.ru" TargetMode="External"/><Relationship Id="rId3" Type="http://schemas.openxmlformats.org/officeDocument/2006/relationships/hyperlink" Target="http://karim.edukuitun.ru/" TargetMode="External"/><Relationship Id="rId7" Type="http://schemas.openxmlformats.org/officeDocument/2006/relationships/hyperlink" Target="http://tulin.edukuitun.ru/" TargetMode="External"/><Relationship Id="rId2" Type="http://schemas.openxmlformats.org/officeDocument/2006/relationships/hyperlink" Target="mailto:karimsk_shool@mail.ru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tulinskaja@yandex.ru" TargetMode="External"/><Relationship Id="rId11" Type="http://schemas.openxmlformats.org/officeDocument/2006/relationships/hyperlink" Target="https://www.google.com/url?q=http://lenin.edukuitun.ru&amp;usd=2&amp;usg=ALhdy29SNJofpR-_4mJXsbamFwKr38ov4w" TargetMode="External"/><Relationship Id="rId5" Type="http://schemas.openxmlformats.org/officeDocument/2006/relationships/hyperlink" Target="http://harik.edukuitun.ru/" TargetMode="External"/><Relationship Id="rId10" Type="http://schemas.openxmlformats.org/officeDocument/2006/relationships/hyperlink" Target="mailto:Lenskol.shkola@yandex.ru" TargetMode="External"/><Relationship Id="rId4" Type="http://schemas.openxmlformats.org/officeDocument/2006/relationships/hyperlink" Target="mailto:Xarikc2@bk.ru" TargetMode="External"/><Relationship Id="rId9" Type="http://schemas.openxmlformats.org/officeDocument/2006/relationships/hyperlink" Target="http://www.ust-kadin.edukuitun.r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ulin.edukuitun.ru/" TargetMode="External"/><Relationship Id="rId2" Type="http://schemas.openxmlformats.org/officeDocument/2006/relationships/hyperlink" Target="mailto:tulinskaja@yandex.ru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sosh1.edukuitun.ru/" TargetMode="External"/><Relationship Id="rId4" Type="http://schemas.openxmlformats.org/officeDocument/2006/relationships/hyperlink" Target="mailto:mou2260@yandex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>
                <a:lumMod val="95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Потребность в педагогических кадрах</a:t>
            </a:r>
            <a:endParaRPr lang="ru-RU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Муниципальное образование </a:t>
            </a:r>
            <a:r>
              <a:rPr lang="ru-RU" sz="4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Куйтунский</a:t>
            </a:r>
            <a:r>
              <a:rPr lang="ru-RU" sz="4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район</a:t>
            </a:r>
            <a:endParaRPr lang="ru-RU" sz="4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6608" y="2196421"/>
            <a:ext cx="4855464" cy="420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54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1"/>
            <a:ext cx="10928668" cy="67665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rial Black" panose="020B0A04020102020204" pitchFamily="34" charset="0"/>
              </a:rPr>
              <a:t>Социальный педагог: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0" y="269033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457200"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казенное общеобразовательное учреждение</a:t>
            </a:r>
          </a:p>
          <a:p>
            <a:pPr lvl="0" algn="ctr" defTabSz="457200"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средняя общеобразовательная школа №2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р.п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Куйтун</a:t>
            </a:r>
          </a:p>
          <a:p>
            <a:pPr lvl="0" algn="ctr" defTabSz="457200">
              <a:defRPr/>
            </a:pPr>
            <a:r>
              <a:rPr lang="en-US" b="1" dirty="0">
                <a:solidFill>
                  <a:prstClr val="black"/>
                </a:solidFill>
                <a:hlinkClick r:id="rId2"/>
              </a:rPr>
              <a:t>t</a:t>
            </a:r>
            <a:r>
              <a:rPr lang="ru-RU" b="1" u="sng" dirty="0">
                <a:solidFill>
                  <a:prstClr val="black"/>
                </a:solidFill>
                <a:hlinkClick r:id="rId2"/>
              </a:rPr>
              <a:t>Kuitunso2@mail.ru</a:t>
            </a:r>
            <a:endParaRPr lang="ru-RU" b="1" u="sng" dirty="0">
              <a:solidFill>
                <a:prstClr val="black"/>
              </a:solidFill>
            </a:endParaRPr>
          </a:p>
          <a:p>
            <a:pPr lvl="0" algn="ctr" defTabSz="457200">
              <a:defRPr/>
            </a:pPr>
            <a:r>
              <a:rPr lang="ru-RU" b="1" dirty="0">
                <a:solidFill>
                  <a:prstClr val="black"/>
                </a:solidFill>
                <a:hlinkClick r:id="rId3"/>
              </a:rPr>
              <a:t>http://sosh2.edukuitun.ru</a:t>
            </a: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86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91440"/>
            <a:ext cx="10498901" cy="72237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Учитель дефектолог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813816"/>
            <a:ext cx="10727499" cy="518058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307767"/>
              </p:ext>
            </p:extLst>
          </p:nvPr>
        </p:nvGraphicFramePr>
        <p:xfrm>
          <a:off x="684213" y="813816"/>
          <a:ext cx="10727498" cy="48573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727498"/>
              </a:tblGrid>
              <a:tr h="4857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aseline="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aseline="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aseline="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  <a:effectLst/>
                        </a:rPr>
                        <a:t>Муниципальное </a:t>
                      </a:r>
                      <a:r>
                        <a:rPr lang="ru-RU" sz="1600" baseline="0" dirty="0">
                          <a:solidFill>
                            <a:schemeClr val="bg1"/>
                          </a:solidFill>
                          <a:effectLst/>
                        </a:rPr>
                        <a:t>казенное общеобразовательное 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  <a:effectLst/>
                        </a:rPr>
                        <a:t>учреждение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600" baseline="0" dirty="0" err="1">
                          <a:solidFill>
                            <a:schemeClr val="bg1"/>
                          </a:solidFill>
                          <a:effectLst/>
                        </a:rPr>
                        <a:t>Барлукская</a:t>
                      </a:r>
                      <a:r>
                        <a:rPr lang="ru-RU" sz="1600" baseline="0" dirty="0">
                          <a:solidFill>
                            <a:schemeClr val="bg1"/>
                          </a:solidFill>
                          <a:effectLst/>
                        </a:rPr>
                        <a:t> средняя общеобразовательная 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  <a:effectLst/>
                        </a:rPr>
                        <a:t>школа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600" baseline="0" dirty="0">
                          <a:solidFill>
                            <a:schemeClr val="bg1"/>
                          </a:solidFill>
                          <a:effectLst/>
                        </a:rPr>
                        <a:t>с. </a:t>
                      </a:r>
                      <a:r>
                        <a:rPr lang="ru-RU" sz="1600" baseline="0" dirty="0" err="1">
                          <a:solidFill>
                            <a:schemeClr val="bg1"/>
                          </a:solidFill>
                          <a:effectLst/>
                        </a:rPr>
                        <a:t>Барлук</a:t>
                      </a:r>
                      <a:r>
                        <a:rPr lang="ru-RU" sz="1600" baseline="0" dirty="0">
                          <a:solidFill>
                            <a:schemeClr val="bg1"/>
                          </a:solidFill>
                          <a:effectLst/>
                        </a:rPr>
                        <a:t>. 665334, Иркутская область, </a:t>
                      </a:r>
                      <a:r>
                        <a:rPr lang="ru-RU" sz="1600" baseline="0" dirty="0" err="1">
                          <a:solidFill>
                            <a:schemeClr val="bg1"/>
                          </a:solidFill>
                          <a:effectLst/>
                        </a:rPr>
                        <a:t>Куйтунский</a:t>
                      </a:r>
                      <a:r>
                        <a:rPr lang="ru-RU" sz="1600" baseline="0" dirty="0">
                          <a:solidFill>
                            <a:schemeClr val="bg1"/>
                          </a:solidFill>
                          <a:effectLst/>
                        </a:rPr>
                        <a:t> район, село </a:t>
                      </a:r>
                      <a:r>
                        <a:rPr lang="ru-RU" sz="1600" baseline="0" dirty="0" err="1">
                          <a:solidFill>
                            <a:schemeClr val="bg1"/>
                          </a:solidFill>
                          <a:effectLst/>
                        </a:rPr>
                        <a:t>Барлук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600" baseline="0" dirty="0">
                          <a:solidFill>
                            <a:schemeClr val="bg1"/>
                          </a:solidFill>
                          <a:effectLst/>
                        </a:rPr>
                        <a:t>улица Орджоникидзе, дом 4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Муниципальное казенное общеобразовательное учреждение </a:t>
                      </a: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Усть-Кадинская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средняя общеобразовательная школа </a:t>
                      </a: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с.Усть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- </a:t>
                      </a: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Када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  <a:hlinkClick r:id="rId2"/>
                        </a:rPr>
                        <a:t>ustkadachkola@bk.ru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  <a:hlinkClick r:id="rId3"/>
                        </a:rPr>
                        <a:t>http://www.ust-kadin.edukuitun.ru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773" marR="61773" marT="0" marB="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79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09728"/>
            <a:ext cx="11166413" cy="67665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Учитель логопед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786384"/>
            <a:ext cx="10508043" cy="5208016"/>
          </a:xfrm>
        </p:spPr>
        <p:txBody>
          <a:bodyPr/>
          <a:lstStyle/>
          <a:p>
            <a:pPr algn="ctr">
              <a:spcAft>
                <a:spcPts val="0"/>
              </a:spcAft>
            </a:pPr>
            <a:endParaRPr lang="ru-RU" b="1" dirty="0" smtClean="0">
              <a:solidFill>
                <a:schemeClr val="bg1"/>
              </a:solidFill>
            </a:endParaRPr>
          </a:p>
          <a:p>
            <a:pPr algn="ctr">
              <a:spcAft>
                <a:spcPts val="0"/>
              </a:spcAft>
            </a:pP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казенное общеобразовательное учреждение</a:t>
            </a:r>
          </a:p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Барлукская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общеобразовательная школа</a:t>
            </a:r>
          </a:p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 </a:t>
            </a:r>
            <a:r>
              <a:rPr 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Барлук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665334, Иркутская область, </a:t>
            </a:r>
            <a:r>
              <a:rPr 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Куйтунский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район,</a:t>
            </a:r>
          </a:p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село </a:t>
            </a:r>
            <a:r>
              <a:rPr 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Барлук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улица Орджоникидзе, дом 4. </a:t>
            </a:r>
          </a:p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http://barluk.edukuitun.ru/</a:t>
            </a:r>
            <a:endParaRPr lang="ru-RU" sz="14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14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Муниципальное казенное общеобразовательное учреждение</a:t>
            </a:r>
          </a:p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Центр образования «</a:t>
            </a:r>
            <a:r>
              <a:rPr 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Каразей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>
              <a:spcAft>
                <a:spcPts val="0"/>
              </a:spcAft>
            </a:pPr>
            <a:r>
              <a:rPr lang="en-US" sz="14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</a:t>
            </a:r>
            <a:r>
              <a:rPr lang="ru-RU" sz="14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o_karasei@mail.ru</a:t>
            </a:r>
            <a:endParaRPr lang="ru-RU" sz="1400" b="1" u="sng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http://karazey.edukuitun.ru/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81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6040" y="95526"/>
            <a:ext cx="10672637" cy="77724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Меры социальной поддержки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859536"/>
            <a:ext cx="10672635" cy="513486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</a:t>
            </a:r>
            <a:r>
              <a:rPr lang="ru-RU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заработной </a:t>
            </a:r>
            <a:r>
              <a:rPr lang="ru-RU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платы </a:t>
            </a:r>
            <a:r>
              <a:rPr lang="ru-RU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59434 рублей</a:t>
            </a:r>
            <a:endParaRPr lang="ru-RU" sz="14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Единовременная выплата молодым специалистам в размере 50000 рублей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Молодым специалистам ежемесячная надбавка к ставке:</a:t>
            </a:r>
          </a:p>
          <a:p>
            <a:pPr algn="ctr"/>
            <a:r>
              <a:rPr lang="ru-RU" sz="1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3-х лет – 20%</a:t>
            </a:r>
          </a:p>
          <a:p>
            <a:pPr algn="ctr"/>
            <a:r>
              <a:rPr lang="ru-RU" sz="1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 3-х до 5 лет – 10%</a:t>
            </a:r>
          </a:p>
          <a:p>
            <a:pPr algn="ctr"/>
            <a:r>
              <a:rPr lang="ru-RU" sz="1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 5 </a:t>
            </a:r>
            <a:r>
              <a:rPr lang="ru-RU" sz="14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</a:t>
            </a:r>
            <a:r>
              <a:rPr lang="ru-RU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лет – 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</a:t>
            </a:r>
            <a:r>
              <a:rPr lang="ru-RU" sz="1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найм</a:t>
            </a:r>
            <a:r>
              <a:rPr lang="ru-RU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жилья и возможность войти в программу по строительству жилья для молодых специалистов.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шефа – наставника гарантировано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молодых учителей ежегодно проводятся конкурсы профессионального мастерства.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Функционирует  «Школа молодого педагога» на базе МКОУ СОШ № 2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р.п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Куйтун (представляет комплекс семинаров, круглых столов, практикумов. Это теоретические и практические занятия по психологии, педагогике, тренинги, тесты, открытые уроки, выставки педагогических находок</a:t>
            </a:r>
            <a:r>
              <a:rPr lang="ru-RU" sz="1400" b="1" dirty="0" smtClean="0"/>
              <a:t>. </a:t>
            </a:r>
            <a:endParaRPr lang="ru-RU" sz="1400" b="1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20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48640"/>
            <a:ext cx="9191308" cy="5445759"/>
          </a:xfrm>
        </p:spPr>
        <p:txBody>
          <a:bodyPr>
            <a:normAutofit/>
          </a:bodyPr>
          <a:lstStyle/>
          <a:p>
            <a:r>
              <a:rPr lang="ru-RU" sz="4800" b="1" i="1" dirty="0" smtClean="0"/>
              <a:t>Спасибо за внимание!</a:t>
            </a:r>
            <a:endParaRPr lang="ru-RU" sz="4800" b="1" i="1" dirty="0"/>
          </a:p>
        </p:txBody>
      </p:sp>
    </p:spTree>
    <p:extLst>
      <p:ext uri="{BB962C8B-B14F-4D97-AF65-F5344CB8AC3E}">
        <p14:creationId xmlns:p14="http://schemas.microsoft.com/office/powerpoint/2010/main" val="318417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1"/>
            <a:ext cx="10473414" cy="29992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4800" dirty="0" smtClean="0">
                <a:latin typeface="Arial Black" panose="020B0A04020102020204" pitchFamily="34" charset="0"/>
              </a:rPr>
              <a:t>Образовательные учреждения муниципального образования</a:t>
            </a:r>
          </a:p>
          <a:p>
            <a:pPr marL="0" indent="0" algn="ctr">
              <a:buNone/>
            </a:pPr>
            <a:r>
              <a:rPr lang="ru-RU" sz="4800" dirty="0" smtClean="0">
                <a:latin typeface="Arial Black" panose="020B0A04020102020204" pitchFamily="34" charset="0"/>
              </a:rPr>
              <a:t> </a:t>
            </a:r>
            <a:r>
              <a:rPr lang="ru-RU" sz="4800" dirty="0" err="1" smtClean="0">
                <a:latin typeface="Arial Black" panose="020B0A04020102020204" pitchFamily="34" charset="0"/>
              </a:rPr>
              <a:t>Куйтунский</a:t>
            </a:r>
            <a:r>
              <a:rPr lang="ru-RU" sz="4800" dirty="0" smtClean="0">
                <a:latin typeface="Arial Black" panose="020B0A04020102020204" pitchFamily="34" charset="0"/>
              </a:rPr>
              <a:t> район приглашает к себе для трудоустройства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1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2843" y="1166843"/>
            <a:ext cx="979575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000000"/>
                </a:solidFill>
                <a:latin typeface="Verdana" panose="020B0604030504040204" pitchFamily="34" charset="0"/>
              </a:rPr>
              <a:t>Куйтунский</a:t>
            </a: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 район включает в себя 66 населенных пунктов, объединенных </a:t>
            </a:r>
            <a:r>
              <a:rPr lang="ru-RU" sz="2000" dirty="0" err="1">
                <a:solidFill>
                  <a:srgbClr val="000000"/>
                </a:solidFill>
                <a:latin typeface="Verdana" panose="020B0604030504040204" pitchFamily="34" charset="0"/>
              </a:rPr>
              <a:t>девятьнадцатью</a:t>
            </a: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 сельскими поселениями и 1 городским поселением (</a:t>
            </a:r>
            <a:r>
              <a:rPr lang="ru-RU" sz="2000" dirty="0" err="1">
                <a:solidFill>
                  <a:srgbClr val="000000"/>
                </a:solidFill>
                <a:latin typeface="Verdana" panose="020B0604030504040204" pitchFamily="34" charset="0"/>
              </a:rPr>
              <a:t>р.п</a:t>
            </a: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. Куйтун).  В настоящее время в АПК </a:t>
            </a:r>
            <a:r>
              <a:rPr lang="ru-RU" sz="2000" dirty="0" err="1">
                <a:solidFill>
                  <a:srgbClr val="000000"/>
                </a:solidFill>
                <a:latin typeface="Verdana" panose="020B0604030504040204" pitchFamily="34" charset="0"/>
              </a:rPr>
              <a:t>Куйтунского</a:t>
            </a: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 района входят 5</a:t>
            </a:r>
            <a:r>
              <a:rPr lang="ru-RU" sz="2000" dirty="0">
                <a:solidFill>
                  <a:srgbClr val="993333"/>
                </a:solidFill>
                <a:latin typeface="Verdana" panose="020B0604030504040204" pitchFamily="34" charset="0"/>
                <a:hlinkClick r:id="rId2"/>
              </a:rPr>
              <a:t> сельскохозяйственных предприятий, 60 КФХ, 9 снабженческо-сбытовых кооперативов</a:t>
            </a: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. Ведущей отраслью района является зерновое растениеводство и мясомолочное производство. </a:t>
            </a:r>
            <a:r>
              <a:rPr lang="ru-RU" sz="2000" dirty="0">
                <a:solidFill>
                  <a:srgbClr val="993333"/>
                </a:solidFill>
                <a:latin typeface="Verdana" panose="020B0604030504040204" pitchFamily="34" charset="0"/>
                <a:hlinkClick r:id="rId3"/>
              </a:rPr>
              <a:t>Медицинское обслуживание</a:t>
            </a: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 население </a:t>
            </a:r>
            <a:r>
              <a:rPr lang="ru-RU" sz="2000" dirty="0" err="1">
                <a:solidFill>
                  <a:srgbClr val="000000"/>
                </a:solidFill>
                <a:latin typeface="Verdana" panose="020B0604030504040204" pitchFamily="34" charset="0"/>
              </a:rPr>
              <a:t>Куйтунского</a:t>
            </a: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 района получает в Центральной районной поликлинике и районной больнице, в районе – 51 фельдшерско-акушерский пункт, 5 участковых больниц и 2 амбулатории. В </a:t>
            </a:r>
            <a:r>
              <a:rPr lang="ru-RU" sz="2000" dirty="0" err="1">
                <a:solidFill>
                  <a:srgbClr val="000000"/>
                </a:solidFill>
                <a:latin typeface="Verdana" panose="020B0604030504040204" pitchFamily="34" charset="0"/>
              </a:rPr>
              <a:t>Куйтунском</a:t>
            </a: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 районе функционирует 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25</a:t>
            </a: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 учреждений </a:t>
            </a:r>
            <a:r>
              <a:rPr lang="ru-RU" sz="2000" dirty="0" smtClean="0">
                <a:solidFill>
                  <a:srgbClr val="993333"/>
                </a:solidFill>
                <a:latin typeface="Verdana" panose="020B0604030504040204" pitchFamily="34" charset="0"/>
                <a:hlinkClick r:id="rId4"/>
              </a:rPr>
              <a:t>культуры</a:t>
            </a:r>
            <a:r>
              <a:rPr lang="ru-RU" sz="2000" dirty="0" smtClean="0">
                <a:solidFill>
                  <a:srgbClr val="993333"/>
                </a:solidFill>
                <a:latin typeface="Verdana" panose="020B0604030504040204" pitchFamily="34" charset="0"/>
              </a:rPr>
              <a:t>, </a:t>
            </a:r>
            <a:r>
              <a:rPr lang="ru-RU" sz="2000" u="sng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Verdana" panose="020B0604030504040204" pitchFamily="34" charset="0"/>
              </a:rPr>
              <a:t>36 образовательных учреждений.</a:t>
            </a:r>
            <a:endParaRPr lang="ru-RU" sz="2000" u="sng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8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84211" y="201168"/>
            <a:ext cx="9575357" cy="64008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684212" y="1014984"/>
            <a:ext cx="9575355" cy="4979416"/>
          </a:xfrm>
        </p:spPr>
        <p:txBody>
          <a:bodyPr/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казенное общеобразовательное учреждение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средняя общеобразовательная школа №2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р.п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Куйтун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400" b="1" dirty="0">
                <a:solidFill>
                  <a:prstClr val="black"/>
                </a:solidFill>
                <a:hlinkClick r:id="rId2"/>
              </a:rPr>
              <a:t>t</a:t>
            </a:r>
            <a:r>
              <a:rPr lang="ru-RU" sz="1400" b="1" u="sng" dirty="0">
                <a:solidFill>
                  <a:prstClr val="black"/>
                </a:solidFill>
                <a:hlinkClick r:id="rId2"/>
              </a:rPr>
              <a:t>Kuitunso2@mail.ru</a:t>
            </a:r>
            <a:endParaRPr lang="ru-RU" sz="1400" b="1" u="sng" dirty="0">
              <a:solidFill>
                <a:prstClr val="black"/>
              </a:solidFill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sz="1400" b="1" dirty="0">
                <a:solidFill>
                  <a:prstClr val="black"/>
                </a:solidFill>
                <a:hlinkClick r:id="rId3"/>
              </a:rPr>
              <a:t>http://sosh2.edukuitun.ru</a:t>
            </a:r>
            <a:endParaRPr lang="ru-RU" sz="1400" b="1" dirty="0">
              <a:solidFill>
                <a:prstClr val="black"/>
              </a:solidFill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ru-RU" sz="1400" b="1" dirty="0">
              <a:solidFill>
                <a:prstClr val="black"/>
              </a:solidFill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казенное общеобразовательное учреждение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Харикская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средняя общеобразовательная школа </a:t>
            </a:r>
            <a:r>
              <a:rPr lang="ru-RU" sz="1400" b="1" dirty="0">
                <a:solidFill>
                  <a:prstClr val="black"/>
                </a:solidFill>
              </a:rPr>
              <a:t> №2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1400" b="1" u="sng" dirty="0">
                <a:solidFill>
                  <a:prstClr val="black"/>
                </a:solidFill>
                <a:hlinkClick r:id="rId4"/>
              </a:rPr>
              <a:t>Xarikc2@bk.ru</a:t>
            </a:r>
            <a:endParaRPr lang="ru-RU" sz="1400" b="1" u="sng" dirty="0">
              <a:solidFill>
                <a:prstClr val="black"/>
              </a:solidFill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1400" b="1" dirty="0">
                <a:solidFill>
                  <a:prstClr val="black"/>
                </a:solidFill>
                <a:hlinkClick r:id="rId5"/>
              </a:rPr>
              <a:t>http://harik.edukuitun.ru/</a:t>
            </a:r>
            <a:endParaRPr lang="ru-RU" sz="1400" b="1" dirty="0">
              <a:solidFill>
                <a:prstClr val="black"/>
              </a:solidFill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1400" b="1" dirty="0">
              <a:solidFill>
                <a:prstClr val="black"/>
              </a:solidFill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казенное общеобразовательное учреждение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Тулинская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средняя общеобразовательная школа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sz="1400" b="1" u="sng" dirty="0">
                <a:solidFill>
                  <a:prstClr val="black"/>
                </a:solidFill>
                <a:hlinkClick r:id="rId6"/>
              </a:rPr>
              <a:t>tulinskaja@yandex.ru</a:t>
            </a:r>
            <a:endParaRPr lang="ru-RU" sz="1400" b="1" u="sng" dirty="0">
              <a:solidFill>
                <a:prstClr val="black"/>
              </a:solidFill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http://tulin.edukuitun.ru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ru-RU" sz="1400" b="1" dirty="0">
              <a:solidFill>
                <a:prstClr val="black"/>
              </a:solidFill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казенное общеобразовательное учреждение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Уховская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средняя общеобразовательная школа»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uhovskayasosh@yandex.ru</a:t>
            </a:r>
          </a:p>
          <a:p>
            <a:pPr algn="ctr"/>
            <a:endParaRPr lang="ru-RU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04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1996" y="164593"/>
            <a:ext cx="8534400" cy="44805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1859340"/>
            <a:ext cx="6096000" cy="28315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Муниципальное казенное общеобразовательное учреждение 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№1» </a:t>
            </a: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р.п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Куйтун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457200">
              <a:defRPr/>
            </a:pPr>
            <a:r>
              <a:rPr lang="ru-RU" sz="1600" b="1" u="sng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mou2260@yandex.ru</a:t>
            </a:r>
            <a:endParaRPr lang="ru-RU" sz="1600" b="1" dirty="0">
              <a:solidFill>
                <a:schemeClr val="l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u="sng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http://sosh1.edukuitun.ru</a:t>
            </a:r>
            <a:endParaRPr lang="en-US" sz="1600" b="1" u="sng" dirty="0">
              <a:solidFill>
                <a:schemeClr val="l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b="1" u="sng" dirty="0">
              <a:solidFill>
                <a:schemeClr val="l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b="1" u="sng" dirty="0">
              <a:solidFill>
                <a:schemeClr val="l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Муниципальное казенное общеобразовательное учреждение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средняя общеобразовательная школа №2 </a:t>
            </a: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р.п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Куйтун</a:t>
            </a:r>
          </a:p>
          <a:p>
            <a:pPr lvl="0" algn="ctr" defTabSz="457200">
              <a:defRPr/>
            </a:pPr>
            <a:r>
              <a:rPr 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t</a:t>
            </a:r>
            <a:r>
              <a:rPr lang="ru-RU" sz="1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Kuitunso2@mail.ru</a:t>
            </a:r>
            <a:endParaRPr lang="ru-RU" sz="16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457200"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http://sosh2.edukuitun.ru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17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7675" y="100584"/>
            <a:ext cx="9218741" cy="65836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иностранного языка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11607" y="1051560"/>
            <a:ext cx="9368786" cy="4942840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6923" y="1947543"/>
            <a:ext cx="6578154" cy="296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98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563" y="86360"/>
            <a:ext cx="10288589" cy="72745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Учитель химии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813816"/>
            <a:ext cx="11239563" cy="5180584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Муниципальное казенное общеобразовательное учреждение 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№1»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р.п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Куйтун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ru-RU" b="1" u="sng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mou2260@yandex.ru</a:t>
            </a:r>
            <a:endParaRPr lang="ru-RU" b="1" dirty="0">
              <a:solidFill>
                <a:schemeClr val="l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u="sng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ru-RU" b="1" u="sng" dirty="0" smtClean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sosh1.edukuitun.ru</a:t>
            </a:r>
            <a:endParaRPr lang="ru-RU" b="1" u="sng" dirty="0" smtClean="0">
              <a:solidFill>
                <a:schemeClr val="l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>
              <a:solidFill>
                <a:schemeClr val="l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l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казенное общеобразовательное учреждение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Уховская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средняя общеобразовательная школа»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uhovskayasosh@yandex.ru</a:t>
            </a:r>
          </a:p>
          <a:p>
            <a:pPr algn="ctr"/>
            <a:endParaRPr lang="en-US" b="1" u="sng" dirty="0">
              <a:solidFill>
                <a:schemeClr val="l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31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210312"/>
            <a:ext cx="11166413" cy="5029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ПЕДАГОГ - ПСИХОЛОГ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905256"/>
            <a:ext cx="11166411" cy="508914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казённое общеобразовательное учреждение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Карымская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средняя общеобразовательная школа</a:t>
            </a:r>
          </a:p>
          <a:p>
            <a:pPr algn="ctr">
              <a:spcAft>
                <a:spcPts val="0"/>
              </a:spcAft>
            </a:pPr>
            <a:r>
              <a:rPr lang="ru-RU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karimsk_shool@mail.ru</a:t>
            </a:r>
            <a:endParaRPr lang="ru-RU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http://karim.edukuitun.ru</a:t>
            </a:r>
            <a:endParaRPr lang="ru-RU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казенное общеобразовательное учреждение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Харикская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средняя общеобразовательная школа </a:t>
            </a:r>
            <a:r>
              <a:rPr lang="ru-RU" b="1" dirty="0">
                <a:solidFill>
                  <a:prstClr val="black"/>
                </a:solidFill>
              </a:rPr>
              <a:t> №2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b="1" u="sng" dirty="0">
                <a:solidFill>
                  <a:prstClr val="black"/>
                </a:solidFill>
                <a:hlinkClick r:id="rId4"/>
              </a:rPr>
              <a:t>Xarikc2@bk.ru</a:t>
            </a:r>
            <a:endParaRPr lang="ru-RU" b="1" u="sng" dirty="0">
              <a:solidFill>
                <a:prstClr val="black"/>
              </a:solidFill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b="1" dirty="0">
                <a:solidFill>
                  <a:prstClr val="black"/>
                </a:solidFill>
                <a:hlinkClick r:id="rId5"/>
              </a:rPr>
              <a:t>http://harik.edukuitun.ru/</a:t>
            </a:r>
            <a:endParaRPr lang="ru-RU" b="1" dirty="0">
              <a:solidFill>
                <a:prstClr val="black"/>
              </a:solidFill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ru-RU" b="1" dirty="0">
              <a:solidFill>
                <a:prstClr val="black"/>
              </a:solidFill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ru-RU" b="1" dirty="0">
              <a:solidFill>
                <a:prstClr val="black"/>
              </a:solidFill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казенное общеобразовательное учреждение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Тулинская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средняя общеобразовательная школа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b="1" u="sng" dirty="0">
                <a:solidFill>
                  <a:prstClr val="black"/>
                </a:solidFill>
                <a:hlinkClick r:id="rId6"/>
              </a:rPr>
              <a:t>tulinskaja@yandex.ru</a:t>
            </a:r>
            <a:endParaRPr lang="ru-RU" b="1" u="sng" dirty="0">
              <a:solidFill>
                <a:prstClr val="black"/>
              </a:solidFill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http://tulin.edukuitun.ru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казенное общеобразовательное учреждение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Усть-Кадинская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средняя общеобразовательная школа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с.Усть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Када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8"/>
              </a:rPr>
              <a:t>ustkadachkola@bk.ru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9"/>
              </a:rPr>
              <a:t>http://www.ust-kadin.edukuitun.ru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казенное общеобразовательное учреждение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Ленинская  средняя общеобразовательная школа»</a:t>
            </a:r>
          </a:p>
          <a:p>
            <a:pPr indent="457200" algn="ctr">
              <a:spcAft>
                <a:spcPts val="0"/>
              </a:spcAft>
            </a:pPr>
            <a:r>
              <a:rPr lang="en-US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0"/>
              </a:rPr>
              <a:t>L</a:t>
            </a:r>
            <a:r>
              <a:rPr lang="ru-RU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0"/>
              </a:rPr>
              <a:t>enskol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0"/>
              </a:rPr>
              <a:t>.</a:t>
            </a:r>
            <a:r>
              <a:rPr lang="en-US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0"/>
              </a:rPr>
              <a:t>shkola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0"/>
              </a:rPr>
              <a:t>@</a:t>
            </a:r>
            <a:r>
              <a:rPr lang="ru-RU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0"/>
              </a:rPr>
              <a:t>yan</a:t>
            </a:r>
            <a:r>
              <a:rPr lang="en-US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0"/>
              </a:rPr>
              <a:t>dex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0"/>
              </a:rPr>
              <a:t>.</a:t>
            </a:r>
            <a:r>
              <a:rPr lang="en-US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0"/>
              </a:rPr>
              <a:t>ru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1"/>
              </a:rPr>
              <a:t>http://lenin.edukuitun.ru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495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5811" y="342392"/>
            <a:ext cx="8534401" cy="64516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УЧИТЕЛЬ ФИЗИКИ</a:t>
            </a:r>
            <a:endParaRPr lang="ru-RU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289304"/>
            <a:ext cx="10562907" cy="4705096"/>
          </a:xfrm>
        </p:spPr>
        <p:txBody>
          <a:bodyPr/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казенное общеобразовательное учреждение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Тулинская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средняя общеобразовательная школа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b="1" u="sng" dirty="0">
                <a:solidFill>
                  <a:prstClr val="black"/>
                </a:solidFill>
                <a:hlinkClick r:id="rId2"/>
              </a:rPr>
              <a:t>tulinskaja@yandex.ru</a:t>
            </a:r>
            <a:endParaRPr lang="ru-RU" b="1" u="sng" dirty="0">
              <a:solidFill>
                <a:prstClr val="black"/>
              </a:solidFill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http://tulin.edukuitun.ru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казенное общеобразовательное учреждение 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«Средняя общеобразовательная школа №1»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р.п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Куйтун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b="1" u="sng" dirty="0">
                <a:solidFill>
                  <a:prstClr val="white"/>
                </a:solidFill>
                <a:hlinkClick r:id="rId4"/>
              </a:rPr>
              <a:t>mou2260@yandex.ru</a:t>
            </a:r>
            <a:endParaRPr lang="ru-RU" b="1" dirty="0">
              <a:solidFill>
                <a:prstClr val="white"/>
              </a:solidFill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b="1" u="sng" dirty="0">
                <a:solidFill>
                  <a:prstClr val="white"/>
                </a:solidFill>
                <a:hlinkClick r:id="rId5"/>
              </a:rPr>
              <a:t>http://sosh1.edukuitun.ru</a:t>
            </a:r>
            <a:endParaRPr lang="en-US" b="1" u="sng" dirty="0">
              <a:solidFill>
                <a:prstClr val="white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026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Другая 1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544</Words>
  <Application>Microsoft Office PowerPoint</Application>
  <PresentationFormat>Широкоэкранный</PresentationFormat>
  <Paragraphs>128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Calibri</vt:lpstr>
      <vt:lpstr>Century Gothic</vt:lpstr>
      <vt:lpstr>Times New Roman</vt:lpstr>
      <vt:lpstr>Verdana</vt:lpstr>
      <vt:lpstr>Wingdings 3</vt:lpstr>
      <vt:lpstr>Сектор</vt:lpstr>
      <vt:lpstr>Потребность в педагогических кадрах</vt:lpstr>
      <vt:lpstr>Презентация PowerPoint</vt:lpstr>
      <vt:lpstr>Презентация PowerPoint</vt:lpstr>
      <vt:lpstr>Учитель математики</vt:lpstr>
      <vt:lpstr>Презентация PowerPoint</vt:lpstr>
      <vt:lpstr>Учитель иностранного языка</vt:lpstr>
      <vt:lpstr>Учитель химии</vt:lpstr>
      <vt:lpstr>ПЕДАГОГ - ПСИХОЛОГ</vt:lpstr>
      <vt:lpstr>УЧИТЕЛЬ ФИЗИКИ</vt:lpstr>
      <vt:lpstr>Презентация PowerPoint</vt:lpstr>
      <vt:lpstr>Учитель дефектолог</vt:lpstr>
      <vt:lpstr>Учитель логопед</vt:lpstr>
      <vt:lpstr>Меры социальной поддержки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Потребность в педагогических кадрах</dc:title>
  <dc:creator>L.Albina</dc:creator>
  <cp:lastModifiedBy>L.Albina</cp:lastModifiedBy>
  <cp:revision>33</cp:revision>
  <dcterms:created xsi:type="dcterms:W3CDTF">2022-10-20T07:21:35Z</dcterms:created>
  <dcterms:modified xsi:type="dcterms:W3CDTF">2023-09-28T01:12:54Z</dcterms:modified>
</cp:coreProperties>
</file>