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5D519-F699-4BEA-8EE3-D18C3E92D6F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5B861A-7252-42FB-9B72-F168B59AB7C8}">
      <dgm:prSet/>
      <dgm:spPr/>
      <dgm:t>
        <a:bodyPr/>
        <a:lstStyle/>
        <a:p>
          <a:r>
            <a:rPr lang="ru-RU" dirty="0" smtClean="0"/>
            <a:t>Молодым специалистам до 35 лет из числа педагогических работников, впервые приступившим к работе по специальности в Учреждение, устанавливаются стимулирующие  выплаты:  20 процентов (до 3 лет работы);    10 процентов (от 3 до 5 лет работы);    5 процентов (от 5 до 7 лет работы).</a:t>
          </a:r>
          <a:endParaRPr lang="ru-RU" dirty="0"/>
        </a:p>
      </dgm:t>
    </dgm:pt>
    <dgm:pt modelId="{FC61AC8A-116B-4F8C-8633-B4436784DDD1}" type="parTrans" cxnId="{F32687DE-5D4D-422E-B62D-11D5B2E90BDE}">
      <dgm:prSet/>
      <dgm:spPr/>
      <dgm:t>
        <a:bodyPr/>
        <a:lstStyle/>
        <a:p>
          <a:endParaRPr lang="ru-RU"/>
        </a:p>
      </dgm:t>
    </dgm:pt>
    <dgm:pt modelId="{7A474690-3682-469E-80EB-04510A6CD071}" type="sibTrans" cxnId="{F32687DE-5D4D-422E-B62D-11D5B2E90BDE}">
      <dgm:prSet/>
      <dgm:spPr/>
      <dgm:t>
        <a:bodyPr/>
        <a:lstStyle/>
        <a:p>
          <a:endParaRPr lang="ru-RU"/>
        </a:p>
      </dgm:t>
    </dgm:pt>
    <dgm:pt modelId="{541F376A-E62A-4F7C-9623-159D3829938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Членам профсоюза оказывается материальная помощь, при наличии оснований, согласно коллективного договора</a:t>
          </a:r>
          <a:endParaRPr lang="ru-RU" dirty="0">
            <a:solidFill>
              <a:schemeClr val="tx1"/>
            </a:solidFill>
          </a:endParaRPr>
        </a:p>
      </dgm:t>
    </dgm:pt>
    <dgm:pt modelId="{670798A8-05B0-4320-A094-123A1385210F}" type="parTrans" cxnId="{E33410FF-2915-4EC2-B3FD-0D18024A3102}">
      <dgm:prSet/>
      <dgm:spPr/>
      <dgm:t>
        <a:bodyPr/>
        <a:lstStyle/>
        <a:p>
          <a:endParaRPr lang="ru-RU"/>
        </a:p>
      </dgm:t>
    </dgm:pt>
    <dgm:pt modelId="{FCFA0438-E645-4D97-896B-5CEB80987E03}" type="sibTrans" cxnId="{E33410FF-2915-4EC2-B3FD-0D18024A3102}">
      <dgm:prSet/>
      <dgm:spPr/>
      <dgm:t>
        <a:bodyPr/>
        <a:lstStyle/>
        <a:p>
          <a:endParaRPr lang="ru-RU"/>
        </a:p>
      </dgm:t>
    </dgm:pt>
    <dgm:pt modelId="{4E475C15-B264-43FA-8FE4-677A5D653C2A}">
      <dgm:prSet phldrT="[Текст]"/>
      <dgm:spPr/>
      <dgm:t>
        <a:bodyPr/>
        <a:lstStyle/>
        <a:p>
          <a:r>
            <a:rPr lang="ru-RU" dirty="0" smtClean="0"/>
            <a:t>Доплата 25% за работу в сельской местности</a:t>
          </a:r>
          <a:endParaRPr lang="ru-RU" dirty="0"/>
        </a:p>
      </dgm:t>
    </dgm:pt>
    <dgm:pt modelId="{FDBEE1EF-7BF8-4C6F-9C91-FB13BADF5CB8}" type="parTrans" cxnId="{EEE0F7DC-0CF5-4572-A0DE-45EAB3D67B83}">
      <dgm:prSet/>
      <dgm:spPr/>
      <dgm:t>
        <a:bodyPr/>
        <a:lstStyle/>
        <a:p>
          <a:endParaRPr lang="ru-RU"/>
        </a:p>
      </dgm:t>
    </dgm:pt>
    <dgm:pt modelId="{CD769747-73D8-4BB5-8D72-28DCE2EDE938}" type="sibTrans" cxnId="{EEE0F7DC-0CF5-4572-A0DE-45EAB3D67B83}">
      <dgm:prSet/>
      <dgm:spPr/>
      <dgm:t>
        <a:bodyPr/>
        <a:lstStyle/>
        <a:p>
          <a:endParaRPr lang="ru-RU"/>
        </a:p>
      </dgm:t>
    </dgm:pt>
    <dgm:pt modelId="{4D731C2C-F6CF-478F-B6FA-8D1243C1F41E}" type="pres">
      <dgm:prSet presAssocID="{6695D519-F699-4BEA-8EE3-D18C3E92D6F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415985D-A8FF-4B3A-82AC-E20171E6642D}" type="pres">
      <dgm:prSet presAssocID="{6695D519-F699-4BEA-8EE3-D18C3E92D6F4}" presName="Name1" presStyleCnt="0"/>
      <dgm:spPr/>
    </dgm:pt>
    <dgm:pt modelId="{D4C916E7-4793-48ED-97D6-030525AD7178}" type="pres">
      <dgm:prSet presAssocID="{6695D519-F699-4BEA-8EE3-D18C3E92D6F4}" presName="cycle" presStyleCnt="0"/>
      <dgm:spPr/>
    </dgm:pt>
    <dgm:pt modelId="{24450BC5-416A-4B12-93AF-4DA64AEDF82F}" type="pres">
      <dgm:prSet presAssocID="{6695D519-F699-4BEA-8EE3-D18C3E92D6F4}" presName="srcNode" presStyleLbl="node1" presStyleIdx="0" presStyleCnt="3"/>
      <dgm:spPr/>
    </dgm:pt>
    <dgm:pt modelId="{614E7F0E-785C-4D7A-B3D2-791CE9BFF1B0}" type="pres">
      <dgm:prSet presAssocID="{6695D519-F699-4BEA-8EE3-D18C3E92D6F4}" presName="conn" presStyleLbl="parChTrans1D2" presStyleIdx="0" presStyleCnt="1" custScaleX="99501" custScaleY="85842"/>
      <dgm:spPr/>
      <dgm:t>
        <a:bodyPr/>
        <a:lstStyle/>
        <a:p>
          <a:endParaRPr lang="ru-RU"/>
        </a:p>
      </dgm:t>
    </dgm:pt>
    <dgm:pt modelId="{4ADBA3CD-2E76-4AEC-AF97-A7D20125F965}" type="pres">
      <dgm:prSet presAssocID="{6695D519-F699-4BEA-8EE3-D18C3E92D6F4}" presName="extraNode" presStyleLbl="node1" presStyleIdx="0" presStyleCnt="3"/>
      <dgm:spPr/>
    </dgm:pt>
    <dgm:pt modelId="{037FEF08-9A03-4B1F-81AA-7983AE6A2C4D}" type="pres">
      <dgm:prSet presAssocID="{6695D519-F699-4BEA-8EE3-D18C3E92D6F4}" presName="dstNode" presStyleLbl="node1" presStyleIdx="0" presStyleCnt="3"/>
      <dgm:spPr/>
    </dgm:pt>
    <dgm:pt modelId="{F4B11741-9B5A-431A-A23B-6CE05C5B5D57}" type="pres">
      <dgm:prSet presAssocID="{0E5B861A-7252-42FB-9B72-F168B59AB7C8}" presName="text_1" presStyleLbl="node1" presStyleIdx="0" presStyleCnt="3" custScaleY="17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E2B52-3962-4729-938D-9A05880882A8}" type="pres">
      <dgm:prSet presAssocID="{0E5B861A-7252-42FB-9B72-F168B59AB7C8}" presName="accent_1" presStyleCnt="0"/>
      <dgm:spPr/>
    </dgm:pt>
    <dgm:pt modelId="{96396BD2-7BFB-4C36-811E-95C29336DC48}" type="pres">
      <dgm:prSet presAssocID="{0E5B861A-7252-42FB-9B72-F168B59AB7C8}" presName="accentRepeatNode" presStyleLbl="solidFgAcc1" presStyleIdx="0" presStyleCnt="3"/>
      <dgm:spPr/>
    </dgm:pt>
    <dgm:pt modelId="{CDDB2CF5-9D0F-4BA0-9D43-9FE4680594C4}" type="pres">
      <dgm:prSet presAssocID="{541F376A-E62A-4F7C-9623-159D3829938B}" presName="text_2" presStyleLbl="node1" presStyleIdx="1" presStyleCnt="3" custScaleY="136112" custLinFactNeighborX="-164" custLinFactNeighborY="8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4FFAE-6ED3-480E-8CF1-42080ED95BCB}" type="pres">
      <dgm:prSet presAssocID="{541F376A-E62A-4F7C-9623-159D3829938B}" presName="accent_2" presStyleCnt="0"/>
      <dgm:spPr/>
    </dgm:pt>
    <dgm:pt modelId="{73898C56-D7B2-407F-8EA3-2B358CD3876B}" type="pres">
      <dgm:prSet presAssocID="{541F376A-E62A-4F7C-9623-159D3829938B}" presName="accentRepeatNode" presStyleLbl="solidFgAcc1" presStyleIdx="1" presStyleCnt="3" custLinFactNeighborX="1511"/>
      <dgm:spPr/>
    </dgm:pt>
    <dgm:pt modelId="{4EE99DA0-45B8-4F9D-9F3A-5D6C09605F11}" type="pres">
      <dgm:prSet presAssocID="{4E475C15-B264-43FA-8FE4-677A5D653C2A}" presName="text_3" presStyleLbl="node1" presStyleIdx="2" presStyleCnt="3" custLinFactNeighborX="5378" custLinFactNeighborY="-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0C928-4141-45C1-BC51-EE29C96890DB}" type="pres">
      <dgm:prSet presAssocID="{4E475C15-B264-43FA-8FE4-677A5D653C2A}" presName="accent_3" presStyleCnt="0"/>
      <dgm:spPr/>
    </dgm:pt>
    <dgm:pt modelId="{7536A4DF-EBE8-4948-BA39-D66D1A7468EB}" type="pres">
      <dgm:prSet presAssocID="{4E475C15-B264-43FA-8FE4-677A5D653C2A}" presName="accentRepeatNode" presStyleLbl="solidFgAcc1" presStyleIdx="2" presStyleCnt="3"/>
      <dgm:spPr/>
    </dgm:pt>
  </dgm:ptLst>
  <dgm:cxnLst>
    <dgm:cxn modelId="{EEE0F7DC-0CF5-4572-A0DE-45EAB3D67B83}" srcId="{6695D519-F699-4BEA-8EE3-D18C3E92D6F4}" destId="{4E475C15-B264-43FA-8FE4-677A5D653C2A}" srcOrd="2" destOrd="0" parTransId="{FDBEE1EF-7BF8-4C6F-9C91-FB13BADF5CB8}" sibTransId="{CD769747-73D8-4BB5-8D72-28DCE2EDE938}"/>
    <dgm:cxn modelId="{F32687DE-5D4D-422E-B62D-11D5B2E90BDE}" srcId="{6695D519-F699-4BEA-8EE3-D18C3E92D6F4}" destId="{0E5B861A-7252-42FB-9B72-F168B59AB7C8}" srcOrd="0" destOrd="0" parTransId="{FC61AC8A-116B-4F8C-8633-B4436784DDD1}" sibTransId="{7A474690-3682-469E-80EB-04510A6CD071}"/>
    <dgm:cxn modelId="{18096828-B300-46BC-BBE9-E0F77C11B891}" type="presOf" srcId="{4E475C15-B264-43FA-8FE4-677A5D653C2A}" destId="{4EE99DA0-45B8-4F9D-9F3A-5D6C09605F11}" srcOrd="0" destOrd="0" presId="urn:microsoft.com/office/officeart/2008/layout/VerticalCurvedList"/>
    <dgm:cxn modelId="{BA29275B-DDB3-4761-93C4-14EB75DCF4E2}" type="presOf" srcId="{541F376A-E62A-4F7C-9623-159D3829938B}" destId="{CDDB2CF5-9D0F-4BA0-9D43-9FE4680594C4}" srcOrd="0" destOrd="0" presId="urn:microsoft.com/office/officeart/2008/layout/VerticalCurvedList"/>
    <dgm:cxn modelId="{51962DD3-2B88-41FE-B0A8-ECF20B1904FC}" type="presOf" srcId="{7A474690-3682-469E-80EB-04510A6CD071}" destId="{614E7F0E-785C-4D7A-B3D2-791CE9BFF1B0}" srcOrd="0" destOrd="0" presId="urn:microsoft.com/office/officeart/2008/layout/VerticalCurvedList"/>
    <dgm:cxn modelId="{E33410FF-2915-4EC2-B3FD-0D18024A3102}" srcId="{6695D519-F699-4BEA-8EE3-D18C3E92D6F4}" destId="{541F376A-E62A-4F7C-9623-159D3829938B}" srcOrd="1" destOrd="0" parTransId="{670798A8-05B0-4320-A094-123A1385210F}" sibTransId="{FCFA0438-E645-4D97-896B-5CEB80987E03}"/>
    <dgm:cxn modelId="{130CC56A-45F6-4D3C-AEAB-776F9085C4BB}" type="presOf" srcId="{6695D519-F699-4BEA-8EE3-D18C3E92D6F4}" destId="{4D731C2C-F6CF-478F-B6FA-8D1243C1F41E}" srcOrd="0" destOrd="0" presId="urn:microsoft.com/office/officeart/2008/layout/VerticalCurvedList"/>
    <dgm:cxn modelId="{D9DCF812-ED75-4954-9F7E-E53F7EC5D77D}" type="presOf" srcId="{0E5B861A-7252-42FB-9B72-F168B59AB7C8}" destId="{F4B11741-9B5A-431A-A23B-6CE05C5B5D57}" srcOrd="0" destOrd="0" presId="urn:microsoft.com/office/officeart/2008/layout/VerticalCurvedList"/>
    <dgm:cxn modelId="{6FDFB8C8-2A04-4FE5-A061-8D5C7D16D734}" type="presParOf" srcId="{4D731C2C-F6CF-478F-B6FA-8D1243C1F41E}" destId="{E415985D-A8FF-4B3A-82AC-E20171E6642D}" srcOrd="0" destOrd="0" presId="urn:microsoft.com/office/officeart/2008/layout/VerticalCurvedList"/>
    <dgm:cxn modelId="{2E844268-F9C7-4D6F-A344-253F37CB5622}" type="presParOf" srcId="{E415985D-A8FF-4B3A-82AC-E20171E6642D}" destId="{D4C916E7-4793-48ED-97D6-030525AD7178}" srcOrd="0" destOrd="0" presId="urn:microsoft.com/office/officeart/2008/layout/VerticalCurvedList"/>
    <dgm:cxn modelId="{D6A3D4C9-A581-459C-B5EE-ADDCD3B571FA}" type="presParOf" srcId="{D4C916E7-4793-48ED-97D6-030525AD7178}" destId="{24450BC5-416A-4B12-93AF-4DA64AEDF82F}" srcOrd="0" destOrd="0" presId="urn:microsoft.com/office/officeart/2008/layout/VerticalCurvedList"/>
    <dgm:cxn modelId="{091BBC6E-974A-4C33-8445-BC7325581EF0}" type="presParOf" srcId="{D4C916E7-4793-48ED-97D6-030525AD7178}" destId="{614E7F0E-785C-4D7A-B3D2-791CE9BFF1B0}" srcOrd="1" destOrd="0" presId="urn:microsoft.com/office/officeart/2008/layout/VerticalCurvedList"/>
    <dgm:cxn modelId="{284ABD8B-4F3F-4929-97E2-4CF93DD1CAA1}" type="presParOf" srcId="{D4C916E7-4793-48ED-97D6-030525AD7178}" destId="{4ADBA3CD-2E76-4AEC-AF97-A7D20125F965}" srcOrd="2" destOrd="0" presId="urn:microsoft.com/office/officeart/2008/layout/VerticalCurvedList"/>
    <dgm:cxn modelId="{ECAA35DD-8956-4025-B914-788DD80B33FA}" type="presParOf" srcId="{D4C916E7-4793-48ED-97D6-030525AD7178}" destId="{037FEF08-9A03-4B1F-81AA-7983AE6A2C4D}" srcOrd="3" destOrd="0" presId="urn:microsoft.com/office/officeart/2008/layout/VerticalCurvedList"/>
    <dgm:cxn modelId="{4261BAFC-CCEC-4CC3-BC46-6CBF93D7E271}" type="presParOf" srcId="{E415985D-A8FF-4B3A-82AC-E20171E6642D}" destId="{F4B11741-9B5A-431A-A23B-6CE05C5B5D57}" srcOrd="1" destOrd="0" presId="urn:microsoft.com/office/officeart/2008/layout/VerticalCurvedList"/>
    <dgm:cxn modelId="{4FD0B10A-0374-4E4E-AD84-680EEF8E605E}" type="presParOf" srcId="{E415985D-A8FF-4B3A-82AC-E20171E6642D}" destId="{9F8E2B52-3962-4729-938D-9A05880882A8}" srcOrd="2" destOrd="0" presId="urn:microsoft.com/office/officeart/2008/layout/VerticalCurvedList"/>
    <dgm:cxn modelId="{F4964DE6-A7D4-419D-A75A-C234456181A1}" type="presParOf" srcId="{9F8E2B52-3962-4729-938D-9A05880882A8}" destId="{96396BD2-7BFB-4C36-811E-95C29336DC48}" srcOrd="0" destOrd="0" presId="urn:microsoft.com/office/officeart/2008/layout/VerticalCurvedList"/>
    <dgm:cxn modelId="{55E7B8A4-688E-4D49-BB53-EE929DCA5527}" type="presParOf" srcId="{E415985D-A8FF-4B3A-82AC-E20171E6642D}" destId="{CDDB2CF5-9D0F-4BA0-9D43-9FE4680594C4}" srcOrd="3" destOrd="0" presId="urn:microsoft.com/office/officeart/2008/layout/VerticalCurvedList"/>
    <dgm:cxn modelId="{BF180C35-63AC-4698-A6D0-60CD475CF4F8}" type="presParOf" srcId="{E415985D-A8FF-4B3A-82AC-E20171E6642D}" destId="{E774FFAE-6ED3-480E-8CF1-42080ED95BCB}" srcOrd="4" destOrd="0" presId="urn:microsoft.com/office/officeart/2008/layout/VerticalCurvedList"/>
    <dgm:cxn modelId="{7CE4FB68-2E0A-40DF-B00B-A4089295513E}" type="presParOf" srcId="{E774FFAE-6ED3-480E-8CF1-42080ED95BCB}" destId="{73898C56-D7B2-407F-8EA3-2B358CD3876B}" srcOrd="0" destOrd="0" presId="urn:microsoft.com/office/officeart/2008/layout/VerticalCurvedList"/>
    <dgm:cxn modelId="{83853A2A-D873-405C-BCCB-EDC20798871C}" type="presParOf" srcId="{E415985D-A8FF-4B3A-82AC-E20171E6642D}" destId="{4EE99DA0-45B8-4F9D-9F3A-5D6C09605F11}" srcOrd="5" destOrd="0" presId="urn:microsoft.com/office/officeart/2008/layout/VerticalCurvedList"/>
    <dgm:cxn modelId="{2F86D25D-C57A-4993-A90E-3A706C0BDBC5}" type="presParOf" srcId="{E415985D-A8FF-4B3A-82AC-E20171E6642D}" destId="{4C30C928-4141-45C1-BC51-EE29C96890DB}" srcOrd="6" destOrd="0" presId="urn:microsoft.com/office/officeart/2008/layout/VerticalCurvedList"/>
    <dgm:cxn modelId="{56A7450E-B1DA-4C77-915F-05AF67B5264D}" type="presParOf" srcId="{4C30C928-4141-45C1-BC51-EE29C96890DB}" destId="{7536A4DF-EBE8-4948-BA39-D66D1A7468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E7F0E-785C-4D7A-B3D2-791CE9BFF1B0}">
      <dsp:nvSpPr>
        <dsp:cNvPr id="0" name=""/>
        <dsp:cNvSpPr/>
      </dsp:nvSpPr>
      <dsp:spPr>
        <a:xfrm>
          <a:off x="-6329886" y="-436319"/>
          <a:ext cx="7521820" cy="648926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11741-9B5A-431A-A23B-6CE05C5B5D57}">
      <dsp:nvSpPr>
        <dsp:cNvPr id="0" name=""/>
        <dsp:cNvSpPr/>
      </dsp:nvSpPr>
      <dsp:spPr>
        <a:xfrm>
          <a:off x="779587" y="140415"/>
          <a:ext cx="5781431" cy="19658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6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Молодым специалистам до 35 лет из числа педагогических работников, впервые приступившим к работе по специальности в Учреждение, устанавливаются стимулирующие  выплаты:  20 процентов (до 3 лет работы);    10 процентов (от 3 до 5 лет работы);    5 процентов (от 5 до 7 лет работы).</a:t>
          </a:r>
          <a:endParaRPr lang="ru-RU" sz="1600" kern="1200" dirty="0"/>
        </a:p>
      </dsp:txBody>
      <dsp:txXfrm>
        <a:off x="779587" y="140415"/>
        <a:ext cx="5781431" cy="1965818"/>
      </dsp:txXfrm>
    </dsp:sp>
    <dsp:sp modelId="{96396BD2-7BFB-4C36-811E-95C29336DC48}">
      <dsp:nvSpPr>
        <dsp:cNvPr id="0" name=""/>
        <dsp:cNvSpPr/>
      </dsp:nvSpPr>
      <dsp:spPr>
        <a:xfrm>
          <a:off x="77509" y="421246"/>
          <a:ext cx="1404156" cy="1404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B2CF5-9D0F-4BA0-9D43-9FE4680594C4}">
      <dsp:nvSpPr>
        <dsp:cNvPr id="0" name=""/>
        <dsp:cNvSpPr/>
      </dsp:nvSpPr>
      <dsp:spPr>
        <a:xfrm>
          <a:off x="1179104" y="2137428"/>
          <a:ext cx="5373102" cy="15289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6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Членам профсоюза оказывается материальная помощь, при наличии оснований, согласно коллективного договора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79104" y="2137428"/>
        <a:ext cx="5373102" cy="1528979"/>
      </dsp:txXfrm>
    </dsp:sp>
    <dsp:sp modelId="{73898C56-D7B2-407F-8EA3-2B358CD3876B}">
      <dsp:nvSpPr>
        <dsp:cNvPr id="0" name=""/>
        <dsp:cNvSpPr/>
      </dsp:nvSpPr>
      <dsp:spPr>
        <a:xfrm>
          <a:off x="507054" y="2106234"/>
          <a:ext cx="1404156" cy="1404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99DA0-45B8-4F9D-9F3A-5D6C09605F11}">
      <dsp:nvSpPr>
        <dsp:cNvPr id="0" name=""/>
        <dsp:cNvSpPr/>
      </dsp:nvSpPr>
      <dsp:spPr>
        <a:xfrm>
          <a:off x="857096" y="3900430"/>
          <a:ext cx="5781431" cy="11233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6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Доплата 25% за работу в сельской местности</a:t>
          </a:r>
          <a:endParaRPr lang="ru-RU" sz="1600" kern="1200" dirty="0"/>
        </a:p>
      </dsp:txBody>
      <dsp:txXfrm>
        <a:off x="857096" y="3900430"/>
        <a:ext cx="5781431" cy="1123324"/>
      </dsp:txXfrm>
    </dsp:sp>
    <dsp:sp modelId="{7536A4DF-EBE8-4948-BA39-D66D1A7468EB}">
      <dsp:nvSpPr>
        <dsp:cNvPr id="0" name=""/>
        <dsp:cNvSpPr/>
      </dsp:nvSpPr>
      <dsp:spPr>
        <a:xfrm>
          <a:off x="77509" y="3791221"/>
          <a:ext cx="1404156" cy="1404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Нижнеилимский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муниципальный район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412777"/>
            <a:ext cx="5544616" cy="2376264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 algn="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Book Antiqua" pitchFamily="18" charset="0"/>
              </a:rPr>
              <a:t>Приглашаем на работу молодых учителей</a:t>
            </a:r>
            <a:endParaRPr lang="ru-RU" sz="5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1027" name="Picture 3" descr="C:\Users\User\Downloads\1645902058_8-kartinkin-net-p-uchitel-kartinki-dlya-prezentatsii-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46" y="1817440"/>
            <a:ext cx="480053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8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1752" y="404664"/>
            <a:ext cx="4038600" cy="63367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Нижнеилимский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район расположен в Иркутской области и граничит с Братским, </a:t>
            </a:r>
            <a:r>
              <a:rPr lang="ru-RU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Усть-Кутским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Усть-Илимским и </a:t>
            </a:r>
            <a:r>
              <a:rPr lang="ru-RU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Усть-Удинским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районами. </a:t>
            </a: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Площадь 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территории составляет 18,9 тыс. </a:t>
            </a:r>
            <a:r>
              <a:rPr lang="ru-RU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кв.м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численность населения - 53,629 тысяч человек. </a:t>
            </a:r>
            <a:endParaRPr lang="ru-RU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580" indent="0" algn="ctr">
              <a:buNone/>
            </a:pPr>
            <a:endParaRPr lang="ru-RU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Районным </a:t>
            </a:r>
            <a:r>
              <a:rPr lang="ru-RU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центром является город Железногорск-Илимский</a:t>
            </a:r>
            <a:r>
              <a:rPr lang="ru-RU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12776"/>
            <a:ext cx="4471326" cy="3353494"/>
          </a:xfrm>
        </p:spPr>
      </p:pic>
    </p:spTree>
    <p:extLst>
      <p:ext uri="{BB962C8B-B14F-4D97-AF65-F5344CB8AC3E}">
        <p14:creationId xmlns:p14="http://schemas.microsoft.com/office/powerpoint/2010/main" val="9546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479389" y="31221"/>
            <a:ext cx="8229600" cy="805491"/>
          </a:xfrm>
          <a:prstGeom prst="rect">
            <a:avLst/>
          </a:prstGeom>
          <a:solidFill>
            <a:srgbClr val="17468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2296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20" b="1" dirty="0" smtClean="0">
                <a:solidFill>
                  <a:prstClr val="white"/>
                </a:solidFill>
                <a:latin typeface="Arial Narrow" panose="020B0606020202030204" pitchFamily="34" charset="0"/>
                <a:cs typeface="+mn-cs"/>
              </a:rPr>
              <a:t>ПРЕДОСТАВЛЯЕМЫЕ ЛЬГОТЫ МОЛОДОМУ СПЕЦИАЛИСТУ</a:t>
            </a:r>
            <a:endParaRPr lang="ru-RU" altLang="ru-RU" sz="1620" b="1" i="1" dirty="0">
              <a:solidFill>
                <a:srgbClr val="0658DC"/>
              </a:solidFill>
              <a:latin typeface="Arial Narrow" panose="020B0606020202030204" pitchFamily="34" charset="0"/>
              <a:cs typeface="+mn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82148396"/>
              </p:ext>
            </p:extLst>
          </p:nvPr>
        </p:nvGraphicFramePr>
        <p:xfrm>
          <a:off x="1763688" y="908720"/>
          <a:ext cx="66385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53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55576" y="476672"/>
            <a:ext cx="784887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Нижнеилимский</a:t>
            </a:r>
            <a:r>
              <a:rPr lang="ru-RU" sz="2400" b="1" dirty="0">
                <a:solidFill>
                  <a:srgbClr val="FF0000"/>
                </a:solidFill>
              </a:rPr>
              <a:t> район – местность, приравненная к районам Крайнего Север, а это 50% надбавок за работу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755576" y="2780928"/>
            <a:ext cx="7848872" cy="36004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200" b="1" dirty="0"/>
              <a:t>При отсутствии северного стажа, который гарантирует выплату 50% надбавки к заработной платы, введено в действие </a:t>
            </a:r>
            <a:r>
              <a:rPr lang="ru-RU" sz="4200" b="1" dirty="0">
                <a:solidFill>
                  <a:srgbClr val="FF0000"/>
                </a:solidFill>
              </a:rPr>
              <a:t>Положения  о порядке выплаты ежемесячной надбавки</a:t>
            </a:r>
            <a:r>
              <a:rPr lang="ru-RU" sz="4200" b="1" dirty="0"/>
              <a:t>, оно предусматривает ежемесячную доплату молодым педагогам за отсутствие северного стажа. </a:t>
            </a:r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algn="ctr"/>
            <a:r>
              <a:rPr lang="ru-RU" sz="4200" b="1" dirty="0"/>
              <a:t>Размер доплаты составляет </a:t>
            </a:r>
            <a:r>
              <a:rPr lang="ru-RU" sz="4200" b="1" dirty="0" smtClean="0">
                <a:solidFill>
                  <a:srgbClr val="FF0000"/>
                </a:solidFill>
              </a:rPr>
              <a:t>10000 рублей </a:t>
            </a:r>
            <a:r>
              <a:rPr lang="ru-RU" sz="4200" b="1" dirty="0"/>
              <a:t>ежемесячно</a:t>
            </a:r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algn="ctr"/>
            <a:r>
              <a:rPr lang="ru-RU" sz="4200" b="1" dirty="0"/>
              <a:t>Оплата производится до того момента, как специалист заработает 30%.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7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611560" y="404664"/>
            <a:ext cx="5040560" cy="352839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В </a:t>
            </a:r>
            <a:r>
              <a:rPr lang="ru-RU" b="1" dirty="0">
                <a:solidFill>
                  <a:schemeClr val="tx2"/>
                </a:solidFill>
              </a:rPr>
              <a:t>целях материального стимулирования педагогических работников, прибывших в </a:t>
            </a:r>
            <a:r>
              <a:rPr lang="ru-RU" b="1" dirty="0" err="1">
                <a:solidFill>
                  <a:schemeClr val="tx2"/>
                </a:solidFill>
              </a:rPr>
              <a:t>Нижнеилимский</a:t>
            </a:r>
            <a:r>
              <a:rPr lang="ru-RU" b="1" dirty="0">
                <a:solidFill>
                  <a:schemeClr val="tx2"/>
                </a:solidFill>
              </a:rPr>
              <a:t> район, имеющих среднее специальное и высшее педагогическое образование, действует </a:t>
            </a:r>
            <a:r>
              <a:rPr lang="ru-RU" b="1" dirty="0">
                <a:solidFill>
                  <a:srgbClr val="FF0000"/>
                </a:solidFill>
              </a:rPr>
              <a:t>Положение  о порядке выплаты единовременного подъемного пособия</a:t>
            </a:r>
            <a:r>
              <a:rPr lang="ru-RU" b="1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4321194" y="2996952"/>
            <a:ext cx="4787310" cy="316835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Для </a:t>
            </a:r>
            <a:r>
              <a:rPr lang="ru-RU" b="1" dirty="0">
                <a:solidFill>
                  <a:schemeClr val="tx2"/>
                </a:solidFill>
              </a:rPr>
              <a:t>получении выплаты педагогический работник предоставляет необходимые документы и заключает обязательство об отработке в учреждениях образования Нижнеилимского района не менее 3– лет.</a:t>
            </a:r>
          </a:p>
        </p:txBody>
      </p:sp>
      <p:pic>
        <p:nvPicPr>
          <p:cNvPr id="1026" name="Picture 2" descr="C:\Users\User\Downloads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73624"/>
            <a:ext cx="2685943" cy="18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2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1403648" y="836712"/>
            <a:ext cx="5796644" cy="48965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 </a:t>
            </a:r>
            <a:r>
              <a:rPr lang="ru-RU" sz="3200" b="1" dirty="0" smtClean="0">
                <a:solidFill>
                  <a:srgbClr val="FF0000"/>
                </a:solidFill>
              </a:rPr>
              <a:t>2023 </a:t>
            </a:r>
            <a:r>
              <a:rPr lang="ru-RU" sz="3200" b="1" dirty="0">
                <a:solidFill>
                  <a:srgbClr val="FF0000"/>
                </a:solidFill>
              </a:rPr>
              <a:t>году единовременную выплату получили </a:t>
            </a:r>
            <a:r>
              <a:rPr lang="ru-RU" sz="3200" b="1" dirty="0" smtClean="0">
                <a:solidFill>
                  <a:srgbClr val="FF0000"/>
                </a:solidFill>
              </a:rPr>
              <a:t>6 </a:t>
            </a:r>
            <a:r>
              <a:rPr lang="ru-RU" sz="3200" b="1" dirty="0">
                <a:solidFill>
                  <a:srgbClr val="FF0000"/>
                </a:solidFill>
              </a:rPr>
              <a:t>молодых </a:t>
            </a:r>
            <a:r>
              <a:rPr lang="ru-RU" sz="3200" b="1" dirty="0" smtClean="0">
                <a:solidFill>
                  <a:srgbClr val="FF0000"/>
                </a:solidFill>
              </a:rPr>
              <a:t>учителей </a:t>
            </a:r>
            <a:r>
              <a:rPr lang="ru-RU" sz="3200" b="1" dirty="0">
                <a:solidFill>
                  <a:srgbClr val="FF0000"/>
                </a:solidFill>
              </a:rPr>
              <a:t>в сумме  250000 рублей на каждого.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1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683568" y="764704"/>
            <a:ext cx="7488832" cy="5400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Сведения о </a:t>
            </a:r>
            <a:r>
              <a:rPr lang="ru-RU" sz="2400" b="1" dirty="0" smtClean="0">
                <a:solidFill>
                  <a:schemeClr val="tx1"/>
                </a:solidFill>
              </a:rPr>
              <a:t>вакансиях: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начальных классов,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</a:t>
            </a:r>
            <a:r>
              <a:rPr lang="ru-RU" sz="2400" b="1" dirty="0">
                <a:solidFill>
                  <a:schemeClr val="tx1"/>
                </a:solidFill>
              </a:rPr>
              <a:t>русского языка и </a:t>
            </a:r>
            <a:r>
              <a:rPr lang="ru-RU" sz="2400" b="1" dirty="0" smtClean="0">
                <a:solidFill>
                  <a:schemeClr val="tx1"/>
                </a:solidFill>
              </a:rPr>
              <a:t>литературы,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математики,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английского языка,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Учитель химии, </a:t>
            </a:r>
            <a:r>
              <a:rPr lang="ru-RU" sz="2400" b="1" dirty="0" smtClean="0">
                <a:solidFill>
                  <a:schemeClr val="tx1"/>
                </a:solidFill>
              </a:rPr>
              <a:t>биологии,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</a:t>
            </a:r>
            <a:r>
              <a:rPr lang="ru-RU" sz="2400" b="1" dirty="0">
                <a:solidFill>
                  <a:schemeClr val="tx1"/>
                </a:solidFill>
              </a:rPr>
              <a:t>истории и </a:t>
            </a:r>
            <a:r>
              <a:rPr lang="ru-RU" sz="2400" b="1" dirty="0" smtClean="0">
                <a:solidFill>
                  <a:schemeClr val="tx1"/>
                </a:solidFill>
              </a:rPr>
              <a:t>обществознания,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Учитель </a:t>
            </a:r>
            <a:r>
              <a:rPr lang="ru-RU" sz="2400" b="1" dirty="0" smtClean="0">
                <a:solidFill>
                  <a:schemeClr val="tx1"/>
                </a:solidFill>
              </a:rPr>
              <a:t>физики,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логопед,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Учитель дефектолог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191</TotalTime>
  <Words>265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Нижнеилимский муниципальный район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2022-10-19T08:41:41Z</dcterms:created>
  <dcterms:modified xsi:type="dcterms:W3CDTF">2023-09-14T06:08:20Z</dcterms:modified>
</cp:coreProperties>
</file>