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8" r:id="rId4"/>
    <p:sldId id="299" r:id="rId5"/>
    <p:sldId id="307" r:id="rId6"/>
    <p:sldId id="300" r:id="rId7"/>
    <p:sldId id="301" r:id="rId8"/>
    <p:sldId id="263" r:id="rId9"/>
    <p:sldId id="302" r:id="rId10"/>
    <p:sldId id="304" r:id="rId11"/>
    <p:sldId id="305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311" r:id="rId22"/>
    <p:sldId id="293" r:id="rId23"/>
    <p:sldId id="294" r:id="rId24"/>
    <p:sldId id="295" r:id="rId25"/>
    <p:sldId id="296" r:id="rId26"/>
    <p:sldId id="303" r:id="rId27"/>
    <p:sldId id="280" r:id="rId28"/>
    <p:sldId id="281" r:id="rId29"/>
    <p:sldId id="309" r:id="rId30"/>
    <p:sldId id="308" r:id="rId31"/>
    <p:sldId id="310" r:id="rId32"/>
    <p:sldId id="312" r:id="rId33"/>
    <p:sldId id="272" r:id="rId34"/>
    <p:sldId id="273" r:id="rId35"/>
    <p:sldId id="274" r:id="rId36"/>
    <p:sldId id="275" r:id="rId37"/>
    <p:sldId id="276" r:id="rId38"/>
    <p:sldId id="277" r:id="rId39"/>
    <p:sldId id="278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3246-D276-4867-A145-8F583C3642B8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489A-5CE1-4464-A9E6-84C26F126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217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3246-D276-4867-A145-8F583C3642B8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489A-5CE1-4464-A9E6-84C26F126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2374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3246-D276-4867-A145-8F583C3642B8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489A-5CE1-4464-A9E6-84C26F126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336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3246-D276-4867-A145-8F583C3642B8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489A-5CE1-4464-A9E6-84C26F126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6347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3246-D276-4867-A145-8F583C3642B8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489A-5CE1-4464-A9E6-84C26F126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796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3246-D276-4867-A145-8F583C3642B8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489A-5CE1-4464-A9E6-84C26F126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3241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3246-D276-4867-A145-8F583C3642B8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489A-5CE1-4464-A9E6-84C26F126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095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3246-D276-4867-A145-8F583C3642B8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489A-5CE1-4464-A9E6-84C26F126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286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3246-D276-4867-A145-8F583C3642B8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489A-5CE1-4464-A9E6-84C26F126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957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3246-D276-4867-A145-8F583C3642B8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489A-5CE1-4464-A9E6-84C26F126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6324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3246-D276-4867-A145-8F583C3642B8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489A-5CE1-4464-A9E6-84C26F126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7639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A3246-D276-4867-A145-8F583C3642B8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489A-5CE1-4464-A9E6-84C26F126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933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8215" y="244037"/>
            <a:ext cx="2925170" cy="1700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69212"/>
            <a:ext cx="12192000" cy="457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07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>
            <a:extLst>
              <a:ext uri="{FF2B5EF4-FFF2-40B4-BE49-F238E27FC236}">
                <a16:creationId xmlns:a16="http://schemas.microsoft.com/office/drawing/2014/main" xmlns="" id="{2EFBD02B-EA92-4830-BC6C-1DDD5CB9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" y="1673716"/>
            <a:ext cx="6096000" cy="47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МБОУ «Майская СОШ»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xmlns="" id="{44868553-9D40-4508-A43D-8003BF69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36579"/>
            <a:ext cx="6088380" cy="4675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МБДОУ «</a:t>
            </a:r>
            <a:r>
              <a:rPr lang="ru-RU" sz="2400" b="1" dirty="0" err="1" smtClean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Лузгиновский</a:t>
            </a:r>
            <a:r>
              <a:rPr lang="ru-RU" sz="2400" b="1" dirty="0" smtClean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детский сад» 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4" y="4204311"/>
            <a:ext cx="360362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Надпись 2">
            <a:extLst>
              <a:ext uri="{FF2B5EF4-FFF2-40B4-BE49-F238E27FC236}">
                <a16:creationId xmlns:a16="http://schemas.microsoft.com/office/drawing/2014/main" xmlns="" id="{119CF732-2DF6-4F02-B9C8-38A974FF0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4501" y="2699787"/>
            <a:ext cx="5903278" cy="4675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МБДОУ </a:t>
            </a:r>
            <a:r>
              <a:rPr lang="ru-RU" sz="2400" b="1" dirty="0" smtClean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«Бурят-</a:t>
            </a:r>
            <a:r>
              <a:rPr lang="ru-RU" sz="2400" b="1" dirty="0" err="1" smtClean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Янгутскй</a:t>
            </a:r>
            <a:r>
              <a:rPr lang="ru-RU" sz="2400" b="1" dirty="0" smtClean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сад» 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630" y="1194876"/>
            <a:ext cx="482699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E45E53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3200" b="1" dirty="0" smtClean="0">
                <a:solidFill>
                  <a:srgbClr val="E45E53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объектов до 2026 года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Надпись 2">
            <a:extLst>
              <a:ext uri="{FF2B5EF4-FFF2-40B4-BE49-F238E27FC236}">
                <a16:creationId xmlns:a16="http://schemas.microsoft.com/office/drawing/2014/main" xmlns="" id="{4C7D563E-D40E-4D1C-BEBC-B84C5405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4627" y="4484008"/>
            <a:ext cx="4182745" cy="1777703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280" y="212049"/>
            <a:ext cx="9253181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dirty="0" smtClean="0"/>
              <a:t>Капитальный ремонт Инфраструктура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561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>
            <a:extLst>
              <a:ext uri="{FF2B5EF4-FFF2-40B4-BE49-F238E27FC236}">
                <a16:creationId xmlns:a16="http://schemas.microsoft.com/office/drawing/2014/main" xmlns="" id="{2EFBD02B-EA92-4830-BC6C-1DDD5CB9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" y="1673716"/>
            <a:ext cx="6096000" cy="4070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областного бюджета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xmlns="" id="{44868553-9D40-4508-A43D-8003BF69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36579"/>
            <a:ext cx="6088380" cy="4049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местного бюджета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922" y="4508304"/>
            <a:ext cx="3603624" cy="75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402 237,82  </a:t>
            </a:r>
            <a:r>
              <a:rPr lang="ru-RU" sz="2800" dirty="0" smtClean="0"/>
              <a:t>рублей</a:t>
            </a:r>
            <a:endParaRPr lang="ru-RU" sz="2800" dirty="0"/>
          </a:p>
        </p:txBody>
      </p:sp>
      <p:sp>
        <p:nvSpPr>
          <p:cNvPr id="21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2686" y="2224189"/>
            <a:ext cx="482699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7 790 000,00  </a:t>
            </a:r>
            <a:r>
              <a:rPr lang="ru-RU" sz="3200" dirty="0" smtClean="0"/>
              <a:t>рублей</a:t>
            </a:r>
            <a:endParaRPr lang="ru-RU" sz="3200" dirty="0"/>
          </a:p>
        </p:txBody>
      </p:sp>
      <p:sp>
        <p:nvSpPr>
          <p:cNvPr id="31" name="Надпись 2">
            <a:extLst>
              <a:ext uri="{FF2B5EF4-FFF2-40B4-BE49-F238E27FC236}">
                <a16:creationId xmlns:a16="http://schemas.microsoft.com/office/drawing/2014/main" xmlns="" id="{4C7D563E-D40E-4D1C-BEBC-B84C5405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459" y="1566813"/>
            <a:ext cx="4182745" cy="1777703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167" y="275302"/>
            <a:ext cx="9253181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dirty="0" smtClean="0"/>
              <a:t>Народные инициативы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03" y="2277204"/>
            <a:ext cx="3603624" cy="99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7922" y="2391204"/>
            <a:ext cx="3336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7 387 762,18  </a:t>
            </a:r>
            <a:r>
              <a:rPr lang="ru-RU" sz="2800" dirty="0" smtClean="0"/>
              <a:t>рублей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4845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952596" y="1857365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Всего на реализацию перечня проектов народных инициатив дошкольного образования было запланировано </a:t>
            </a:r>
          </a:p>
          <a:p>
            <a:pPr>
              <a:buNone/>
            </a:pPr>
            <a:r>
              <a:rPr lang="ru-RU" dirty="0" smtClean="0"/>
              <a:t>	5 374 473,58 руб. За счет областного бюджета на дошкольное образование выделено 5 096 961,83 руб., за счет местного бюджета 277 511,75  руб. </a:t>
            </a:r>
          </a:p>
          <a:p>
            <a:r>
              <a:rPr lang="ru-RU" dirty="0" smtClean="0"/>
              <a:t>В соответствии с перечнем были реализованы следующие мероприятия: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24298" y="428604"/>
            <a:ext cx="618650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Реализация проектов дошкольного образования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581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3-07-14_14-29-27-9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6911" y="2357431"/>
            <a:ext cx="3995217" cy="299641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15904" y="571480"/>
            <a:ext cx="9307774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>Проведена замена оконных блоков в </a:t>
            </a:r>
            <a:r>
              <a:rPr lang="ru-RU" sz="2800" dirty="0" err="1">
                <a:latin typeface="+mn-lt"/>
              </a:rPr>
              <a:t>Хоктинском</a:t>
            </a:r>
            <a:r>
              <a:rPr lang="ru-RU" sz="2800" dirty="0">
                <a:latin typeface="+mn-lt"/>
              </a:rPr>
              <a:t> детском саду с/</a:t>
            </a:r>
            <a:r>
              <a:rPr lang="ru-RU" sz="2800" dirty="0" err="1">
                <a:latin typeface="+mn-lt"/>
              </a:rPr>
              <a:t>п</a:t>
            </a:r>
            <a:r>
              <a:rPr lang="ru-RU" sz="2800" dirty="0">
                <a:latin typeface="+mn-lt"/>
              </a:rPr>
              <a:t> МБОУ "</a:t>
            </a:r>
            <a:r>
              <a:rPr lang="ru-RU" sz="2800" dirty="0" err="1">
                <a:latin typeface="+mn-lt"/>
              </a:rPr>
              <a:t>Кахинская</a:t>
            </a:r>
            <a:r>
              <a:rPr lang="ru-RU" sz="2800" dirty="0">
                <a:latin typeface="+mn-lt"/>
              </a:rPr>
              <a:t> СОШ им. И.А. </a:t>
            </a:r>
            <a:r>
              <a:rPr lang="ru-RU" sz="2800" dirty="0" err="1">
                <a:latin typeface="+mn-lt"/>
              </a:rPr>
              <a:t>Батудаева</a:t>
            </a:r>
            <a:r>
              <a:rPr lang="ru-RU" sz="2800" dirty="0">
                <a:latin typeface="+mn-lt"/>
              </a:rPr>
              <a:t>», </a:t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>МДОУ </a:t>
            </a:r>
            <a:r>
              <a:rPr lang="ru-RU" sz="2800" dirty="0" smtClean="0">
                <a:latin typeface="+mn-lt"/>
              </a:rPr>
              <a:t>«Майский </a:t>
            </a:r>
            <a:r>
              <a:rPr lang="ru-RU" sz="2800" dirty="0">
                <a:latin typeface="+mn-lt"/>
              </a:rPr>
              <a:t>детский сад» , так же организован ремонт </a:t>
            </a:r>
            <a:r>
              <a:rPr lang="ru-RU" sz="2800" dirty="0" smtClean="0">
                <a:latin typeface="+mn-lt"/>
              </a:rPr>
              <a:t>крыльца </a:t>
            </a:r>
            <a:r>
              <a:rPr lang="ru-RU" sz="2800" dirty="0">
                <a:latin typeface="+mn-lt"/>
              </a:rPr>
              <a:t>в МБДОУ  «Осинский детский сад № 2»</a:t>
            </a: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  <p:pic>
        <p:nvPicPr>
          <p:cNvPr id="5" name="Рисунок 4" descr="изображение_viber_2023-07-14_14-29-28-6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314" y="3500438"/>
            <a:ext cx="3929090" cy="294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994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34018" y="357166"/>
            <a:ext cx="9557982" cy="171451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+mn-lt"/>
              </a:rPr>
              <a:t>Организовано материально-техническое обеспечение дошкольных учреждений: приобретение мебели для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МБДОУ "</a:t>
            </a:r>
            <a:r>
              <a:rPr lang="ru-RU" sz="2000" dirty="0" err="1">
                <a:latin typeface="+mn-lt"/>
              </a:rPr>
              <a:t>Усть</a:t>
            </a:r>
            <a:r>
              <a:rPr lang="ru-RU" sz="2000" dirty="0">
                <a:latin typeface="+mn-lt"/>
              </a:rPr>
              <a:t> - </a:t>
            </a:r>
            <a:r>
              <a:rPr lang="ru-RU" sz="2000" dirty="0" err="1">
                <a:latin typeface="+mn-lt"/>
              </a:rPr>
              <a:t>Алтанский</a:t>
            </a:r>
            <a:r>
              <a:rPr lang="ru-RU" sz="2000" dirty="0">
                <a:latin typeface="+mn-lt"/>
              </a:rPr>
              <a:t> детский сад»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МБДОУ "Осинский детский сад № 2»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МБДОУ «Лузгиновский детский сад»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МБДОУ "Ново-Ленинский детский сад», приобретение посуды и кухонного инвентаря для МБДОУ "Бильчирский детский сад</a:t>
            </a:r>
            <a:br>
              <a:rPr lang="ru-RU" sz="2000" dirty="0">
                <a:latin typeface="+mn-lt"/>
              </a:rPr>
            </a:br>
            <a:endParaRPr lang="ru-RU" sz="2000" dirty="0">
              <a:latin typeface="+mn-lt"/>
            </a:endParaRPr>
          </a:p>
        </p:txBody>
      </p:sp>
      <p:pic>
        <p:nvPicPr>
          <p:cNvPr id="4" name="Рисунок 3" descr="Ново-Л ДС Мебель 2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2166910" y="2214554"/>
            <a:ext cx="2786082" cy="2089562"/>
          </a:xfrm>
          <a:prstGeom prst="rect">
            <a:avLst/>
          </a:prstGeom>
        </p:spPr>
      </p:pic>
      <p:pic>
        <p:nvPicPr>
          <p:cNvPr id="5" name="Рисунок 4" descr="Ново-Л ДС Мебель 4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7310446" y="2357431"/>
            <a:ext cx="2643206" cy="1982405"/>
          </a:xfrm>
          <a:prstGeom prst="rect">
            <a:avLst/>
          </a:prstGeom>
        </p:spPr>
      </p:pic>
      <p:pic>
        <p:nvPicPr>
          <p:cNvPr id="6" name="Рисунок 5" descr="кровати трехярусные с крышкой новы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4100" y="4500570"/>
            <a:ext cx="2857520" cy="2143140"/>
          </a:xfrm>
          <a:prstGeom prst="rect">
            <a:avLst/>
          </a:prstGeom>
        </p:spPr>
      </p:pic>
      <p:pic>
        <p:nvPicPr>
          <p:cNvPr id="7" name="Рисунок 6" descr="песочный стол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0182" y="2000240"/>
            <a:ext cx="1714512" cy="2286016"/>
          </a:xfrm>
          <a:prstGeom prst="rect">
            <a:avLst/>
          </a:prstGeom>
        </p:spPr>
      </p:pic>
      <p:pic>
        <p:nvPicPr>
          <p:cNvPr id="9" name="Рисунок 8" descr="Посуда Бильчирский ДС.jpg"/>
          <p:cNvPicPr>
            <a:picLocks noChangeAspect="1"/>
          </p:cNvPicPr>
          <p:nvPr/>
        </p:nvPicPr>
        <p:blipFill>
          <a:blip r:embed="rId6" cstate="print"/>
          <a:srcRect t="14583" r="3126" b="16667"/>
          <a:stretch>
            <a:fillRect/>
          </a:stretch>
        </p:blipFill>
        <p:spPr>
          <a:xfrm>
            <a:off x="6167438" y="4572009"/>
            <a:ext cx="4000528" cy="21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89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кровля новая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38282" y="1428736"/>
            <a:ext cx="3429024" cy="257176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15904" y="274638"/>
            <a:ext cx="8939284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+mn-lt"/>
              </a:rPr>
              <a:t>Организовано проведение текущего ремонта кровли зданий для  МБДОУ "</a:t>
            </a:r>
            <a:r>
              <a:rPr lang="ru-RU" sz="2800" dirty="0" err="1">
                <a:latin typeface="+mn-lt"/>
              </a:rPr>
              <a:t>Улейский</a:t>
            </a:r>
            <a:r>
              <a:rPr lang="ru-RU" sz="2800" dirty="0">
                <a:latin typeface="+mn-lt"/>
              </a:rPr>
              <a:t> детский сад», МБДОУ "Осинский детский сад № 2»</a:t>
            </a:r>
          </a:p>
        </p:txBody>
      </p:sp>
      <p:pic>
        <p:nvPicPr>
          <p:cNvPr id="7" name="Рисунок 6" descr="photo_2023-08-21_15-17-04.jpg"/>
          <p:cNvPicPr>
            <a:picLocks noChangeAspect="1"/>
          </p:cNvPicPr>
          <p:nvPr/>
        </p:nvPicPr>
        <p:blipFill>
          <a:blip r:embed="rId3" cstate="print"/>
          <a:srcRect b="19047"/>
          <a:stretch>
            <a:fillRect/>
          </a:stretch>
        </p:blipFill>
        <p:spPr>
          <a:xfrm>
            <a:off x="5953124" y="1714488"/>
            <a:ext cx="3500462" cy="2125306"/>
          </a:xfrm>
          <a:prstGeom prst="rect">
            <a:avLst/>
          </a:prstGeom>
        </p:spPr>
      </p:pic>
      <p:pic>
        <p:nvPicPr>
          <p:cNvPr id="8" name="Рисунок 7" descr="photo_2023-08-21_15-17-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5604" y="4107637"/>
            <a:ext cx="3286148" cy="2464611"/>
          </a:xfrm>
          <a:prstGeom prst="rect">
            <a:avLst/>
          </a:prstGeom>
        </p:spPr>
      </p:pic>
      <p:pic>
        <p:nvPicPr>
          <p:cNvPr id="6" name="Рисунок 5" descr="кровля новая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4826" y="3945731"/>
            <a:ext cx="2071702" cy="27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897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024034" y="1928803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Всего на реализацию перечня проектов народных инициатив общего образования было запланировано </a:t>
            </a:r>
          </a:p>
          <a:p>
            <a:pPr>
              <a:buNone/>
            </a:pPr>
            <a:r>
              <a:rPr lang="ru-RU" dirty="0" smtClean="0"/>
              <a:t>	2 415 526,42  руб. За счет областного бюджета на общее образование выделено </a:t>
            </a:r>
          </a:p>
          <a:p>
            <a:pPr>
              <a:buNone/>
            </a:pPr>
            <a:r>
              <a:rPr lang="ru-RU" dirty="0" smtClean="0"/>
              <a:t>	2 290 800,35  руб., за счет местного бюджета 124 726,07 руб. </a:t>
            </a:r>
          </a:p>
          <a:p>
            <a:r>
              <a:rPr lang="ru-RU" dirty="0" smtClean="0"/>
              <a:t>В соответствии с перечнем были реализованы следующие мероприятия: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2860" y="274638"/>
            <a:ext cx="62579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Реализация проектов общего образования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721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52131" y="274638"/>
            <a:ext cx="8993875" cy="193991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>Проведена замена оконных блоков в  МБОУ "Осинская СОШ № </a:t>
            </a:r>
            <a:r>
              <a:rPr lang="ru-RU" sz="2800" dirty="0" smtClean="0">
                <a:latin typeface="+mn-lt"/>
              </a:rPr>
              <a:t>2», </a:t>
            </a:r>
            <a:r>
              <a:rPr lang="ru-RU" sz="2800" dirty="0">
                <a:latin typeface="+mn-lt"/>
              </a:rPr>
              <a:t>в структурном подразделении МБОУ "Бурят-</a:t>
            </a:r>
            <a:r>
              <a:rPr lang="ru-RU" sz="2800" dirty="0" err="1">
                <a:latin typeface="+mn-lt"/>
              </a:rPr>
              <a:t>Янгутская</a:t>
            </a:r>
            <a:r>
              <a:rPr lang="ru-RU" sz="2800" dirty="0">
                <a:latin typeface="+mn-lt"/>
              </a:rPr>
              <a:t> СОШ им.А.С. </a:t>
            </a:r>
            <a:r>
              <a:rPr lang="ru-RU" sz="2800" dirty="0" smtClean="0">
                <a:latin typeface="+mn-lt"/>
              </a:rPr>
              <a:t>Пушкина» </a:t>
            </a:r>
            <a:r>
              <a:rPr lang="ru-RU" sz="2800" dirty="0">
                <a:latin typeface="+mn-lt"/>
              </a:rPr>
              <a:t>– </a:t>
            </a:r>
            <a:r>
              <a:rPr lang="ru-RU" sz="2800" dirty="0" err="1" smtClean="0">
                <a:latin typeface="+mn-lt"/>
              </a:rPr>
              <a:t>Онгосорская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>
                <a:latin typeface="+mn-lt"/>
              </a:rPr>
              <a:t>НШДС</a:t>
            </a: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  <p:pic>
        <p:nvPicPr>
          <p:cNvPr id="7" name="Содержимое 6" descr="20230713_1027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24034" y="3214686"/>
            <a:ext cx="4095778" cy="3071834"/>
          </a:xfrm>
        </p:spPr>
      </p:pic>
      <p:pic>
        <p:nvPicPr>
          <p:cNvPr id="8" name="Рисунок 7" descr="20230714_094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048375" y="2690808"/>
            <a:ext cx="4381531" cy="328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285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ровать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159" y="4643447"/>
            <a:ext cx="4393067" cy="192883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02257" y="274638"/>
            <a:ext cx="9048465" cy="193991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+mn-lt"/>
              </a:rPr>
              <a:t>Организовано материально-техническое обеспечение учреждений: приобретение мебели для структурного подразделения </a:t>
            </a:r>
            <a:r>
              <a:rPr lang="ru-RU" sz="2800" dirty="0" err="1">
                <a:latin typeface="+mn-lt"/>
              </a:rPr>
              <a:t>Онгосорская</a:t>
            </a:r>
            <a:r>
              <a:rPr lang="ru-RU" sz="2800" dirty="0">
                <a:latin typeface="+mn-lt"/>
              </a:rPr>
              <a:t> НШДС МБОУ "</a:t>
            </a:r>
            <a:r>
              <a:rPr lang="ru-RU" sz="2800" dirty="0" err="1">
                <a:latin typeface="+mn-lt"/>
              </a:rPr>
              <a:t>Бурят-Янгутская</a:t>
            </a:r>
            <a:r>
              <a:rPr lang="ru-RU" sz="2800" dirty="0">
                <a:latin typeface="+mn-lt"/>
              </a:rPr>
              <a:t> СОШ им. А.С. Пушкина"</a:t>
            </a:r>
          </a:p>
        </p:txBody>
      </p:sp>
      <p:pic>
        <p:nvPicPr>
          <p:cNvPr id="5" name="Рисунок 4" descr="кровать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926" y="2285992"/>
            <a:ext cx="4881186" cy="214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02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20621" y="274638"/>
            <a:ext cx="8625385" cy="1654164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+mn-lt"/>
              </a:rPr>
              <a:t>Организовано проведение текущего ремонта кровли здания для структурного подразделения </a:t>
            </a:r>
            <a:r>
              <a:rPr lang="ru-RU" sz="2800" dirty="0" err="1">
                <a:latin typeface="+mn-lt"/>
              </a:rPr>
              <a:t>Онгосорская</a:t>
            </a:r>
            <a:r>
              <a:rPr lang="ru-RU" sz="2800" dirty="0">
                <a:latin typeface="+mn-lt"/>
              </a:rPr>
              <a:t> НШДС МБОУ "</a:t>
            </a:r>
            <a:r>
              <a:rPr lang="ru-RU" sz="2800" dirty="0" err="1">
                <a:latin typeface="+mn-lt"/>
              </a:rPr>
              <a:t>Бурят-Янгутская</a:t>
            </a:r>
            <a:r>
              <a:rPr lang="ru-RU" sz="2800" dirty="0">
                <a:latin typeface="+mn-lt"/>
              </a:rPr>
              <a:t> СОШ им. А.С. Пушкина"</a:t>
            </a:r>
          </a:p>
        </p:txBody>
      </p:sp>
      <p:pic>
        <p:nvPicPr>
          <p:cNvPr id="7" name="Рисунок 6" descr="photo_2023-08-21_15-17-04.jpg"/>
          <p:cNvPicPr>
            <a:picLocks noChangeAspect="1"/>
          </p:cNvPicPr>
          <p:nvPr/>
        </p:nvPicPr>
        <p:blipFill>
          <a:blip r:embed="rId2"/>
          <a:srcRect b="19047"/>
          <a:stretch>
            <a:fillRect/>
          </a:stretch>
        </p:blipFill>
        <p:spPr>
          <a:xfrm>
            <a:off x="1809720" y="2285992"/>
            <a:ext cx="4824108" cy="2928958"/>
          </a:xfrm>
          <a:prstGeom prst="rect">
            <a:avLst/>
          </a:prstGeom>
        </p:spPr>
      </p:pic>
      <p:pic>
        <p:nvPicPr>
          <p:cNvPr id="6" name="Рисунок 5" descr="кровля новая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8942" y="1928802"/>
            <a:ext cx="3143272" cy="419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276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>
            <a:extLst>
              <a:ext uri="{FF2B5EF4-FFF2-40B4-BE49-F238E27FC236}">
                <a16:creationId xmlns:a16="http://schemas.microsoft.com/office/drawing/2014/main" xmlns="" id="{2EFBD02B-EA92-4830-BC6C-1DDD5CB9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2054"/>
            <a:ext cx="6096000" cy="3558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ДОШКОЛЬНОЕ ОБРАЗОВАНИЕ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2">
            <a:extLst>
              <a:ext uri="{FF2B5EF4-FFF2-40B4-BE49-F238E27FC236}">
                <a16:creationId xmlns:a16="http://schemas.microsoft.com/office/drawing/2014/main" xmlns="" id="{05A8A4A0-B356-4DA3-98D8-7AAE721F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15" y="2181500"/>
            <a:ext cx="5694785" cy="144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Юр. лица – </a:t>
            </a:r>
            <a:r>
              <a:rPr lang="ru-RU" sz="28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Структурные подразделения</a:t>
            </a: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xmlns="" id="{44868553-9D40-4508-A43D-8003BF69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47867"/>
            <a:ext cx="6088380" cy="3558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НАЧАЛЬНОЕ, ОСНОВНОЕ И СРЕДНЕЕ ОБЩЕЕ ОБРАЗОВАНИЕ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33" y="4205321"/>
            <a:ext cx="3603624" cy="181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ООШ </a:t>
            </a: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СОШ – </a:t>
            </a: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Структурные подразделения</a:t>
            </a:r>
            <a:r>
              <a:rPr lang="ru-RU" sz="16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Надпись 2">
            <a:extLst>
              <a:ext uri="{FF2B5EF4-FFF2-40B4-BE49-F238E27FC236}">
                <a16:creationId xmlns:a16="http://schemas.microsoft.com/office/drawing/2014/main" xmlns="" id="{119CF732-2DF6-4F02-B9C8-38A974FF0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722" y="4374662"/>
            <a:ext cx="5903278" cy="3558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Надпись 2">
            <a:extLst>
              <a:ext uri="{FF2B5EF4-FFF2-40B4-BE49-F238E27FC236}">
                <a16:creationId xmlns:a16="http://schemas.microsoft.com/office/drawing/2014/main" xmlns="" id="{EBDE33BB-8870-4E7D-BA7A-C1243387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834" y="4889675"/>
            <a:ext cx="1533525" cy="78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ДДТ – </a:t>
            </a:r>
            <a:r>
              <a:rPr lang="ru-RU" sz="44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967" y="1194876"/>
            <a:ext cx="449865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500" b="1" dirty="0" smtClean="0">
                <a:solidFill>
                  <a:srgbClr val="E45E53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</a:t>
            </a:r>
            <a:r>
              <a:rPr lang="ru-RU" sz="4500" b="1" dirty="0" smtClean="0">
                <a:solidFill>
                  <a:srgbClr val="E45E53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организация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Надпись 2">
            <a:extLst>
              <a:ext uri="{FF2B5EF4-FFF2-40B4-BE49-F238E27FC236}">
                <a16:creationId xmlns:a16="http://schemas.microsoft.com/office/drawing/2014/main" xmlns="" id="{4C7D563E-D40E-4D1C-BEBC-B84C5405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6056" y="2300374"/>
            <a:ext cx="4182745" cy="1347493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Малокомплектные </a:t>
            </a: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 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Точки роста  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Надпись 2">
            <a:extLst>
              <a:ext uri="{FF2B5EF4-FFF2-40B4-BE49-F238E27FC236}">
                <a16:creationId xmlns:a16="http://schemas.microsoft.com/office/drawing/2014/main" xmlns="" id="{E3AFF0BF-1E83-42DF-A32D-554163E73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903" y="4889675"/>
            <a:ext cx="1944372" cy="81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ДЮСШ – </a:t>
            </a:r>
            <a:r>
              <a:rPr lang="ru-RU" sz="44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285" y="315182"/>
            <a:ext cx="653019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Сеть учреждений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Надпись 2">
            <a:extLst>
              <a:ext uri="{FF2B5EF4-FFF2-40B4-BE49-F238E27FC236}">
                <a16:creationId xmlns:a16="http://schemas.microsoft.com/office/drawing/2014/main" xmlns="" id="{EBDE33BB-8870-4E7D-BA7A-C1243387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567" y="5698233"/>
            <a:ext cx="2866030" cy="81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Детский лагерь </a:t>
            </a: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44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831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15904" y="714356"/>
            <a:ext cx="8625386" cy="20827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+mn-lt"/>
              </a:rPr>
              <a:t>Организован текущий ремонт кровли и стен гаража в МБОУ </a:t>
            </a:r>
            <a:r>
              <a:rPr lang="ru-RU" sz="2400" dirty="0" err="1" smtClean="0">
                <a:latin typeface="+mn-lt"/>
              </a:rPr>
              <a:t>Кахинской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СОШ, </a:t>
            </a:r>
            <a:r>
              <a:rPr lang="ru-RU" sz="2400" dirty="0" err="1">
                <a:latin typeface="+mn-lt"/>
              </a:rPr>
              <a:t>с.Хокта</a:t>
            </a:r>
            <a:r>
              <a:rPr lang="ru-RU" sz="2400" dirty="0">
                <a:latin typeface="+mn-lt"/>
              </a:rPr>
              <a:t>, текущий ремонт канализации в СП </a:t>
            </a:r>
            <a:r>
              <a:rPr lang="ru-RU" sz="2400" dirty="0" err="1">
                <a:latin typeface="+mn-lt"/>
              </a:rPr>
              <a:t>Онгойской</a:t>
            </a:r>
            <a:r>
              <a:rPr lang="ru-RU" sz="2400" dirty="0">
                <a:latin typeface="+mn-lt"/>
              </a:rPr>
              <a:t>  НШДС МБОУ "</a:t>
            </a:r>
            <a:r>
              <a:rPr lang="ru-RU" sz="2400" dirty="0" err="1">
                <a:latin typeface="+mn-lt"/>
              </a:rPr>
              <a:t>Кахинская</a:t>
            </a:r>
            <a:r>
              <a:rPr lang="ru-RU" sz="2400" dirty="0">
                <a:latin typeface="+mn-lt"/>
              </a:rPr>
              <a:t> СОШ им. И.А. </a:t>
            </a:r>
            <a:r>
              <a:rPr lang="ru-RU" sz="2400" dirty="0" err="1">
                <a:latin typeface="+mn-lt"/>
              </a:rPr>
              <a:t>Батудаева</a:t>
            </a:r>
            <a:r>
              <a:rPr lang="ru-RU" sz="2400" dirty="0">
                <a:latin typeface="+mn-lt"/>
              </a:rPr>
              <a:t>", выполнен текущий ремонт помещений - устройство сантехнических туалетных перегородок в МБОУ "</a:t>
            </a:r>
            <a:r>
              <a:rPr lang="ru-RU" sz="2400" dirty="0" err="1">
                <a:latin typeface="+mn-lt"/>
              </a:rPr>
              <a:t>Бурят-Янгутская</a:t>
            </a:r>
            <a:r>
              <a:rPr lang="ru-RU" sz="2400" dirty="0">
                <a:latin typeface="+mn-lt"/>
              </a:rPr>
              <a:t> СОШ им. А.С. Пушкина». </a:t>
            </a:r>
          </a:p>
        </p:txBody>
      </p:sp>
      <p:pic>
        <p:nvPicPr>
          <p:cNvPr id="5" name="Рисунок 4" descr="Кабинки Б-Янг СОШ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58" y="3643314"/>
            <a:ext cx="3905278" cy="2928958"/>
          </a:xfrm>
          <a:prstGeom prst="rect">
            <a:avLst/>
          </a:prstGeom>
        </p:spPr>
      </p:pic>
      <p:pic>
        <p:nvPicPr>
          <p:cNvPr id="6" name="Рисунок 5" descr="Кабинки Б-Янг СОШ 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315" y="3571877"/>
            <a:ext cx="3952903" cy="29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68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>
            <a:extLst>
              <a:ext uri="{FF2B5EF4-FFF2-40B4-BE49-F238E27FC236}">
                <a16:creationId xmlns:a16="http://schemas.microsoft.com/office/drawing/2014/main" xmlns="" id="{2EFBD02B-EA92-4830-BC6C-1DDD5CB9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2054"/>
            <a:ext cx="6096000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Противопожарная безопасность</a:t>
            </a:r>
            <a:endParaRPr lang="ru-RU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xmlns="" id="{44868553-9D40-4508-A43D-8003BF69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36579"/>
            <a:ext cx="6088380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Антитеррористическая безопасность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3" y="4336013"/>
            <a:ext cx="5412733" cy="192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Практические тренировки  </a:t>
            </a: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31 </a:t>
            </a: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учреждение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Надпись 2">
            <a:extLst>
              <a:ext uri="{FF2B5EF4-FFF2-40B4-BE49-F238E27FC236}">
                <a16:creationId xmlns:a16="http://schemas.microsoft.com/office/drawing/2014/main" xmlns="" id="{119CF732-2DF6-4F02-B9C8-38A974FF0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4501" y="2699787"/>
            <a:ext cx="5903278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Безопасность дорожного движения</a:t>
            </a:r>
            <a:endParaRPr lang="ru-RU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Надпись 2">
            <a:extLst>
              <a:ext uri="{FF2B5EF4-FFF2-40B4-BE49-F238E27FC236}">
                <a16:creationId xmlns:a16="http://schemas.microsoft.com/office/drawing/2014/main" xmlns="" id="{EBDE33BB-8870-4E7D-BA7A-C1243387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4501" y="3348841"/>
            <a:ext cx="4278010" cy="121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Безопасное колесо</a:t>
            </a: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44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60 </a:t>
            </a: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участников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444" y="253636"/>
            <a:ext cx="9253181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Безопасность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3" y="2224444"/>
            <a:ext cx="5535562" cy="96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Практические тренировки  </a:t>
            </a: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31 </a:t>
            </a: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учреждение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14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551" y="365125"/>
            <a:ext cx="913564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+mn-lt"/>
              </a:rPr>
              <a:t>Региональный конкурс «Безопасное колесо 2023» </a:t>
            </a:r>
            <a:br>
              <a:rPr lang="ru-RU" sz="3600" dirty="0" smtClean="0">
                <a:latin typeface="+mn-lt"/>
              </a:rPr>
            </a:br>
            <a:r>
              <a:rPr lang="ru-RU" sz="3600" dirty="0" smtClean="0">
                <a:latin typeface="+mn-lt"/>
              </a:rPr>
              <a:t>МБОУ «Майская СОШ»</a:t>
            </a:r>
            <a:endParaRPr lang="ru-RU" sz="36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53" y="1832441"/>
            <a:ext cx="3535372" cy="26537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1986" y="3521122"/>
            <a:ext cx="4445466" cy="33368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7212" y="1640054"/>
            <a:ext cx="4317983" cy="324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759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1312" y="365125"/>
            <a:ext cx="8692487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+mn-lt"/>
              </a:rPr>
              <a:t>Тренировка АТЗ, ПБ </a:t>
            </a:r>
            <a:br>
              <a:rPr lang="ru-RU" sz="3600" dirty="0" smtClean="0">
                <a:latin typeface="+mn-lt"/>
              </a:rPr>
            </a:br>
            <a:r>
              <a:rPr lang="ru-RU" sz="3600" dirty="0" smtClean="0">
                <a:latin typeface="+mn-lt"/>
              </a:rPr>
              <a:t>МБУ ДЛ «Дружба»</a:t>
            </a:r>
            <a:endParaRPr lang="ru-RU" sz="36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1180" y="1825625"/>
            <a:ext cx="3191533" cy="14361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699047" y="2863890"/>
            <a:ext cx="4266189" cy="1919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1915" y="1825625"/>
            <a:ext cx="4943522" cy="22245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20" y="3630304"/>
            <a:ext cx="3976048" cy="298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25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365125"/>
            <a:ext cx="8610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+mn-lt"/>
              </a:rPr>
              <a:t>Практическая тренировка АТЗ</a:t>
            </a:r>
            <a:br>
              <a:rPr lang="ru-RU" sz="3200" dirty="0" smtClean="0">
                <a:latin typeface="+mn-lt"/>
              </a:rPr>
            </a:br>
            <a:r>
              <a:rPr lang="ru-RU" sz="3200" dirty="0" smtClean="0">
                <a:latin typeface="+mn-lt"/>
              </a:rPr>
              <a:t>МБОУ «Осинская СОШ №1»</a:t>
            </a:r>
            <a:endParaRPr lang="ru-RU" sz="32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690688"/>
            <a:ext cx="5719898" cy="257395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5014" y="2361061"/>
            <a:ext cx="5982269" cy="26920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0638" y="4527570"/>
            <a:ext cx="5315044" cy="23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302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7098" y="365125"/>
            <a:ext cx="8296701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+mn-lt"/>
              </a:rPr>
              <a:t>Муниципальный конкурс</a:t>
            </a:r>
            <a:br>
              <a:rPr lang="ru-RU" sz="3600" dirty="0" smtClean="0">
                <a:latin typeface="+mn-lt"/>
              </a:rPr>
            </a:br>
            <a:r>
              <a:rPr lang="ru-RU" sz="3600" dirty="0" smtClean="0">
                <a:latin typeface="+mn-lt"/>
              </a:rPr>
              <a:t> </a:t>
            </a:r>
            <a:r>
              <a:rPr lang="ru-RU" sz="3600" dirty="0">
                <a:latin typeface="+mn-lt"/>
              </a:rPr>
              <a:t>«Безопасное колесо 2023</a:t>
            </a:r>
            <a:r>
              <a:rPr lang="ru-RU" sz="3600" dirty="0" smtClean="0">
                <a:latin typeface="+mn-lt"/>
              </a:rPr>
              <a:t>»</a:t>
            </a:r>
            <a:endParaRPr lang="ru-RU" sz="36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883390"/>
            <a:ext cx="5355958" cy="24101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053136" y="2949417"/>
            <a:ext cx="5266488" cy="2424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3151" y="4186536"/>
            <a:ext cx="6224896" cy="280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7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>
            <a:extLst>
              <a:ext uri="{FF2B5EF4-FFF2-40B4-BE49-F238E27FC236}">
                <a16:creationId xmlns:a16="http://schemas.microsoft.com/office/drawing/2014/main" xmlns="" id="{2EFBD02B-EA92-4830-BC6C-1DDD5CB9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2054"/>
            <a:ext cx="6096000" cy="4070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Бесплатное питание для обучающихся 1-4 классов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2">
            <a:extLst>
              <a:ext uri="{FF2B5EF4-FFF2-40B4-BE49-F238E27FC236}">
                <a16:creationId xmlns:a16="http://schemas.microsoft.com/office/drawing/2014/main" xmlns="" id="{05A8A4A0-B356-4DA3-98D8-7AAE721F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780" y="4782586"/>
            <a:ext cx="5987416" cy="190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ru-RU" sz="28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1513 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обучающихся</a:t>
            </a:r>
          </a:p>
          <a:p>
            <a:pPr>
              <a:lnSpc>
                <a:spcPct val="107000"/>
              </a:lnSpc>
            </a:pPr>
            <a:r>
              <a:rPr lang="ru-RU" sz="28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xmlns="" id="{44868553-9D40-4508-A43D-8003BF69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" y="3813979"/>
            <a:ext cx="6088380" cy="4070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Бесплатное питание для детей с ОВЗ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51" y="4467597"/>
            <a:ext cx="360362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ru-RU" sz="16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315 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обучающихся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Надпись 2">
            <a:extLst>
              <a:ext uri="{FF2B5EF4-FFF2-40B4-BE49-F238E27FC236}">
                <a16:creationId xmlns:a16="http://schemas.microsoft.com/office/drawing/2014/main" xmlns="" id="{119CF732-2DF6-4F02-B9C8-38A974FF0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780" y="4375551"/>
            <a:ext cx="5951220" cy="4070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/>
              <a:t>Категория </a:t>
            </a:r>
            <a:r>
              <a:rPr lang="ru-RU" sz="2000" dirty="0"/>
              <a:t>«многодетных» и «малообеспеченных»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967" y="1194876"/>
            <a:ext cx="449865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E45E53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3860 обучающихся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Надпись 2">
            <a:extLst>
              <a:ext uri="{FF2B5EF4-FFF2-40B4-BE49-F238E27FC236}">
                <a16:creationId xmlns:a16="http://schemas.microsoft.com/office/drawing/2014/main" xmlns="" id="{4C7D563E-D40E-4D1C-BEBC-B84C5405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1782" y="2074570"/>
            <a:ext cx="4182745" cy="1573297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3A405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Молочная перемена 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1583 </a:t>
            </a: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обучающихся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285" y="315182"/>
            <a:ext cx="653019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Питание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Надпись 2">
            <a:extLst>
              <a:ext uri="{FF2B5EF4-FFF2-40B4-BE49-F238E27FC236}">
                <a16:creationId xmlns:a16="http://schemas.microsoft.com/office/drawing/2014/main" xmlns="" id="{05A8A4A0-B356-4DA3-98D8-7AAE721F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" y="2501784"/>
            <a:ext cx="5987416" cy="11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1583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обучающихся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26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 пусто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421771" cy="7084755"/>
          </a:xfrm>
        </p:spPr>
      </p:pic>
      <p:pic>
        <p:nvPicPr>
          <p:cNvPr id="6" name="Рисунок 5" descr="20230822_1639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684" y="196947"/>
            <a:ext cx="5261316" cy="3945987"/>
          </a:xfrm>
          <a:prstGeom prst="rect">
            <a:avLst/>
          </a:prstGeom>
        </p:spPr>
      </p:pic>
      <p:pic>
        <p:nvPicPr>
          <p:cNvPr id="7" name="Рисунок 6" descr="20230822_164055.jpg"/>
          <p:cNvPicPr>
            <a:picLocks noChangeAspect="1"/>
          </p:cNvPicPr>
          <p:nvPr/>
        </p:nvPicPr>
        <p:blipFill>
          <a:blip r:embed="rId4">
            <a:lum bright="10000"/>
          </a:blip>
          <a:stretch>
            <a:fillRect/>
          </a:stretch>
        </p:blipFill>
        <p:spPr>
          <a:xfrm>
            <a:off x="422030" y="3402623"/>
            <a:ext cx="7491332" cy="34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178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 пусто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47669"/>
            <a:ext cx="12421771" cy="7505669"/>
          </a:xfrm>
        </p:spPr>
      </p:pic>
      <p:sp>
        <p:nvSpPr>
          <p:cNvPr id="5" name="TextBox 4"/>
          <p:cNvSpPr txBox="1"/>
          <p:nvPr/>
        </p:nvSpPr>
        <p:spPr>
          <a:xfrm>
            <a:off x="691780" y="1252025"/>
            <a:ext cx="113260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cs typeface="Times New Roman" pitchFamily="18" charset="0"/>
              </a:rPr>
              <a:t>С начала 2023 года начали работу новые  модульные столовые в </a:t>
            </a:r>
            <a:r>
              <a:rPr lang="ru-RU" sz="2400" dirty="0" err="1" smtClean="0">
                <a:cs typeface="Times New Roman" pitchFamily="18" charset="0"/>
              </a:rPr>
              <a:t>Ирхидейской</a:t>
            </a:r>
            <a:r>
              <a:rPr lang="ru-RU" sz="2400" dirty="0" smtClean="0">
                <a:cs typeface="Times New Roman" pitchFamily="18" charset="0"/>
              </a:rPr>
              <a:t>,</a:t>
            </a:r>
          </a:p>
          <a:p>
            <a:r>
              <a:rPr lang="ru-RU" sz="2400" dirty="0" smtClean="0">
                <a:cs typeface="Times New Roman" pitchFamily="18" charset="0"/>
              </a:rPr>
              <a:t> </a:t>
            </a:r>
            <a:r>
              <a:rPr lang="ru-RU" sz="2400" dirty="0" err="1" smtClean="0">
                <a:cs typeface="Times New Roman" pitchFamily="18" charset="0"/>
              </a:rPr>
              <a:t>Мольтинской</a:t>
            </a:r>
            <a:r>
              <a:rPr lang="ru-RU" sz="2400" dirty="0" smtClean="0">
                <a:cs typeface="Times New Roman" pitchFamily="18" charset="0"/>
              </a:rPr>
              <a:t> и </a:t>
            </a:r>
            <a:r>
              <a:rPr lang="ru-RU" sz="2400" dirty="0" err="1" smtClean="0">
                <a:cs typeface="Times New Roman" pitchFamily="18" charset="0"/>
              </a:rPr>
              <a:t>Кутанской</a:t>
            </a:r>
            <a:r>
              <a:rPr lang="ru-RU" sz="2400" dirty="0" smtClean="0">
                <a:cs typeface="Times New Roman" pitchFamily="18" charset="0"/>
              </a:rPr>
              <a:t> школах. </a:t>
            </a:r>
          </a:p>
          <a:p>
            <a:r>
              <a:rPr lang="ru-RU" sz="2400" dirty="0" smtClean="0">
                <a:cs typeface="Times New Roman" pitchFamily="18" charset="0"/>
              </a:rPr>
              <a:t>Возможность завтракать и обедать в комфортных условиях получили 303 школьника</a:t>
            </a:r>
            <a:endParaRPr lang="ru-RU" sz="2400" dirty="0"/>
          </a:p>
        </p:txBody>
      </p:sp>
      <p:pic>
        <p:nvPicPr>
          <p:cNvPr id="8" name="Picture 2" descr="D:\user\desktop\загрузки\Screenshot 2023-08-22 at 17-17-20 Модульные столовые открыли в трех школах Осинского район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298" y="2814418"/>
            <a:ext cx="4752975" cy="314325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3365" y="2785403"/>
            <a:ext cx="4817744" cy="313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945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>
            <a:extLst>
              <a:ext uri="{FF2B5EF4-FFF2-40B4-BE49-F238E27FC236}">
                <a16:creationId xmlns:a16="http://schemas.microsoft.com/office/drawing/2014/main" xmlns="" id="{2EFBD02B-EA92-4830-BC6C-1DDD5CB9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2054"/>
            <a:ext cx="6096000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Лучший учитель родного языка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2">
            <a:extLst>
              <a:ext uri="{FF2B5EF4-FFF2-40B4-BE49-F238E27FC236}">
                <a16:creationId xmlns:a16="http://schemas.microsoft.com/office/drawing/2014/main" xmlns="" id="{05A8A4A0-B356-4DA3-98D8-7AAE721F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9" y="2427703"/>
            <a:ext cx="5535983" cy="134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Спасова Дарья Матвеевна – </a:t>
            </a:r>
            <a:r>
              <a:rPr lang="ru-RU" sz="2400" b="1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победитель</a:t>
            </a: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регионального этапа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xmlns="" id="{44868553-9D40-4508-A43D-8003BF69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88" y="3812974"/>
            <a:ext cx="6088380" cy="8826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Высокие достижения в педагогической деятельности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3" y="4774918"/>
            <a:ext cx="5549209" cy="89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ru-RU" sz="2400" dirty="0" err="1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Тумакова</a:t>
            </a:r>
            <a:r>
              <a:rPr lang="ru-RU" sz="24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Ирина Валерьевна– </a:t>
            </a:r>
            <a: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победитель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федерального уровня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Надпись 2">
            <a:extLst>
              <a:ext uri="{FF2B5EF4-FFF2-40B4-BE49-F238E27FC236}">
                <a16:creationId xmlns:a16="http://schemas.microsoft.com/office/drawing/2014/main" xmlns="" id="{119CF732-2DF6-4F02-B9C8-38A974FF0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722" y="2658214"/>
            <a:ext cx="5903278" cy="8826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Профессиональная олимпиада для учителей физики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Надпись 2">
            <a:extLst>
              <a:ext uri="{FF2B5EF4-FFF2-40B4-BE49-F238E27FC236}">
                <a16:creationId xmlns:a16="http://schemas.microsoft.com/office/drawing/2014/main" xmlns="" id="{EBDE33BB-8870-4E7D-BA7A-C1243387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722" y="3861589"/>
            <a:ext cx="5151466" cy="12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dirty="0" err="1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Манданов</a:t>
            </a: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Алексей Исаакович– </a:t>
            </a:r>
            <a: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победитель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регионального этапа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211" y="46903"/>
            <a:ext cx="9253181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dirty="0"/>
              <a:t>Профессиональные конкурсы</a:t>
            </a:r>
            <a:r>
              <a:rPr lang="ru-RU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22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>
            <a:extLst>
              <a:ext uri="{FF2B5EF4-FFF2-40B4-BE49-F238E27FC236}">
                <a16:creationId xmlns:a16="http://schemas.microsoft.com/office/drawing/2014/main" xmlns="" id="{2EFBD02B-EA92-4830-BC6C-1DDD5CB9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2054"/>
            <a:ext cx="6096000" cy="3886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ДОШКОЛЬНОЕ ОБРАЗОВАНИЕ</a:t>
            </a:r>
            <a:endParaRPr lang="ru-RU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2">
            <a:extLst>
              <a:ext uri="{FF2B5EF4-FFF2-40B4-BE49-F238E27FC236}">
                <a16:creationId xmlns:a16="http://schemas.microsoft.com/office/drawing/2014/main" xmlns="" id="{05A8A4A0-B356-4DA3-98D8-7AAE721F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18" y="2197067"/>
            <a:ext cx="5180720" cy="13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Воспитанников</a:t>
            </a:r>
            <a:r>
              <a:rPr lang="ru-RU" sz="20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1213</a:t>
            </a:r>
          </a:p>
          <a:p>
            <a:pPr>
              <a:lnSpc>
                <a:spcPct val="107000"/>
              </a:lnSpc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ОВЗ </a:t>
            </a:r>
            <a:r>
              <a:rPr lang="ru-RU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xmlns="" id="{44868553-9D40-4508-A43D-8003BF69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47867"/>
            <a:ext cx="6088380" cy="3886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НАЧАЛЬНОЕ, ОСНОВНОЕ И СРЕДНЕЕ ОБЩЕЕ ОБРАЗОВАНИЕ</a:t>
            </a:r>
            <a:endParaRPr lang="ru-RU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97" y="4143727"/>
            <a:ext cx="360362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Обучающихся</a:t>
            </a:r>
            <a:r>
              <a:rPr lang="ru-RU" sz="16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3882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ОВЗ - </a:t>
            </a:r>
            <a:r>
              <a:rPr lang="ru-RU" sz="32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315</a:t>
            </a:r>
            <a:endParaRPr lang="ru-RU" sz="32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Надпись 2">
            <a:extLst>
              <a:ext uri="{FF2B5EF4-FFF2-40B4-BE49-F238E27FC236}">
                <a16:creationId xmlns:a16="http://schemas.microsoft.com/office/drawing/2014/main" xmlns="" id="{119CF732-2DF6-4F02-B9C8-38A974FF0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0173" y="4374662"/>
            <a:ext cx="6541827" cy="3886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Надпись 2">
            <a:extLst>
              <a:ext uri="{FF2B5EF4-FFF2-40B4-BE49-F238E27FC236}">
                <a16:creationId xmlns:a16="http://schemas.microsoft.com/office/drawing/2014/main" xmlns="" id="{EBDE33BB-8870-4E7D-BA7A-C1243387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0174" y="4889675"/>
            <a:ext cx="2145186" cy="81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ДДТ – </a:t>
            </a:r>
            <a:r>
              <a:rPr lang="ru-RU" sz="44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1072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722" y="1194876"/>
            <a:ext cx="506190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500" b="1" dirty="0" smtClean="0">
                <a:solidFill>
                  <a:srgbClr val="E45E53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5095 детей</a:t>
            </a:r>
            <a:r>
              <a:rPr lang="ru-RU" sz="4500" b="1" dirty="0" smtClean="0">
                <a:solidFill>
                  <a:srgbClr val="E45E53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Надпись 2">
            <a:extLst>
              <a:ext uri="{FF2B5EF4-FFF2-40B4-BE49-F238E27FC236}">
                <a16:creationId xmlns:a16="http://schemas.microsoft.com/office/drawing/2014/main" xmlns="" id="{4C7D563E-D40E-4D1C-BEBC-B84C5405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767" y="2197067"/>
            <a:ext cx="4182745" cy="1347493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Малокомплектные </a:t>
            </a:r>
            <a:r>
              <a:rPr lang="ru-RU" sz="20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 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Точки роста  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Надпись 2">
            <a:extLst>
              <a:ext uri="{FF2B5EF4-FFF2-40B4-BE49-F238E27FC236}">
                <a16:creationId xmlns:a16="http://schemas.microsoft.com/office/drawing/2014/main" xmlns="" id="{E3AFF0BF-1E83-42DF-A32D-554163E73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903" y="4889675"/>
            <a:ext cx="2285566" cy="81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ДЮСШ – </a:t>
            </a:r>
            <a:r>
              <a:rPr lang="ru-RU" sz="44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830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285" y="315182"/>
            <a:ext cx="653019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Контингент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05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>
            <a:extLst>
              <a:ext uri="{FF2B5EF4-FFF2-40B4-BE49-F238E27FC236}">
                <a16:creationId xmlns:a16="http://schemas.microsoft.com/office/drawing/2014/main" xmlns="" id="{2EFBD02B-EA92-4830-BC6C-1DDD5CB9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2054"/>
            <a:ext cx="5445457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Бурятский язык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2">
            <a:extLst>
              <a:ext uri="{FF2B5EF4-FFF2-40B4-BE49-F238E27FC236}">
                <a16:creationId xmlns:a16="http://schemas.microsoft.com/office/drawing/2014/main" xmlns="" id="{05A8A4A0-B356-4DA3-98D8-7AAE721F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51505"/>
            <a:ext cx="5445457" cy="167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Школы </a:t>
            </a: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Сады - </a:t>
            </a:r>
            <a:r>
              <a:rPr lang="ru-RU" sz="24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Как предмет </a:t>
            </a: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Кружок/факультатив - </a:t>
            </a:r>
            <a:r>
              <a:rPr lang="ru-RU" sz="24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xmlns="" id="{44868553-9D40-4508-A43D-8003BF69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503" y="1682054"/>
            <a:ext cx="5810875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Татарский язык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560" y="2318271"/>
            <a:ext cx="360362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Школы </a:t>
            </a: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Сады - </a:t>
            </a:r>
            <a:r>
              <a:rPr lang="ru-RU" sz="24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Надпись 2">
            <a:extLst>
              <a:ext uri="{FF2B5EF4-FFF2-40B4-BE49-F238E27FC236}">
                <a16:creationId xmlns:a16="http://schemas.microsoft.com/office/drawing/2014/main" xmlns="" id="{4C7D563E-D40E-4D1C-BEBC-B84C5405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455" y="3918499"/>
            <a:ext cx="5121176" cy="225793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3A405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Бурятский язык   </a:t>
            </a:r>
            <a:r>
              <a:rPr lang="ru-RU" sz="24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1263 </a:t>
            </a:r>
            <a:r>
              <a:rPr lang="ru-RU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обучающихся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Бурятский язык   </a:t>
            </a:r>
            <a:r>
              <a:rPr lang="ru-RU" sz="24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418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воспитанников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Татарский язык </a:t>
            </a:r>
            <a:r>
              <a:rPr lang="ru-RU" sz="24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135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обучающихся</a:t>
            </a:r>
          </a:p>
          <a:p>
            <a:pPr algn="ctr">
              <a:lnSpc>
                <a:spcPct val="107000"/>
              </a:lnSpc>
            </a:pPr>
            <a:r>
              <a:rPr lang="ru-RU" sz="24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Татарский </a:t>
            </a:r>
            <a:r>
              <a:rPr lang="ru-RU" sz="2400" dirty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язык </a:t>
            </a:r>
            <a:r>
              <a:rPr lang="ru-RU" sz="24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воспитанников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211" y="344547"/>
            <a:ext cx="9253181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Родные языки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04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>
            <a:extLst>
              <a:ext uri="{FF2B5EF4-FFF2-40B4-BE49-F238E27FC236}">
                <a16:creationId xmlns:a16="http://schemas.microsoft.com/office/drawing/2014/main" xmlns="" id="{2EFBD02B-EA92-4830-BC6C-1DDD5CB9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2054"/>
            <a:ext cx="5663821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2">
            <a:extLst>
              <a:ext uri="{FF2B5EF4-FFF2-40B4-BE49-F238E27FC236}">
                <a16:creationId xmlns:a16="http://schemas.microsoft.com/office/drawing/2014/main" xmlns="" id="{05A8A4A0-B356-4DA3-98D8-7AAE721F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4" y="2182139"/>
            <a:ext cx="5987416" cy="13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Профилактических недель </a:t>
            </a: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Охват</a:t>
            </a:r>
            <a:r>
              <a:rPr lang="ru-RU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100%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xmlns="" id="{44868553-9D40-4508-A43D-8003BF69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92635"/>
            <a:ext cx="5656201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Патриотическое воспитание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4" y="3960803"/>
            <a:ext cx="40343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Школьные музеи </a:t>
            </a:r>
            <a:r>
              <a:rPr lang="ru-RU" sz="16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НВП</a:t>
            </a:r>
            <a:r>
              <a:rPr lang="ru-RU" sz="32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-13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Учебные сборы – </a:t>
            </a: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78 </a:t>
            </a: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участников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Надпись 2">
            <a:extLst>
              <a:ext uri="{FF2B5EF4-FFF2-40B4-BE49-F238E27FC236}">
                <a16:creationId xmlns:a16="http://schemas.microsoft.com/office/drawing/2014/main" xmlns="" id="{119CF732-2DF6-4F02-B9C8-38A974FF0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960" y="4061859"/>
            <a:ext cx="6375040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Успех каждого ребенка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Надпись 2">
            <a:extLst>
              <a:ext uri="{FF2B5EF4-FFF2-40B4-BE49-F238E27FC236}">
                <a16:creationId xmlns:a16="http://schemas.microsoft.com/office/drawing/2014/main" xmlns="" id="{EBDE33BB-8870-4E7D-BA7A-C1243387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960" y="4597788"/>
            <a:ext cx="5475721" cy="140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Проектория</a:t>
            </a: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44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3237 </a:t>
            </a:r>
            <a:r>
              <a:rPr lang="ru-RU" sz="3200" b="1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участников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Билет в будущее 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6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32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школы</a:t>
            </a:r>
            <a:endParaRPr lang="ru-RU" sz="10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Надпись 2">
            <a:extLst>
              <a:ext uri="{FF2B5EF4-FFF2-40B4-BE49-F238E27FC236}">
                <a16:creationId xmlns:a16="http://schemas.microsoft.com/office/drawing/2014/main" xmlns="" id="{4C7D563E-D40E-4D1C-BEBC-B84C5405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370" y="1043863"/>
            <a:ext cx="4388551" cy="12567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Советники директора по воспитанию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Мероприятия - </a:t>
            </a: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2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endParaRPr lang="ru-RU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247" y="101814"/>
            <a:ext cx="9253181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dirty="0"/>
              <a:t>Воспитательная работа</a:t>
            </a:r>
            <a:r>
              <a:rPr lang="ru-RU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Надпись 2">
            <a:extLst>
              <a:ext uri="{FF2B5EF4-FFF2-40B4-BE49-F238E27FC236}">
                <a16:creationId xmlns:a16="http://schemas.microsoft.com/office/drawing/2014/main" xmlns="" id="{4C7D563E-D40E-4D1C-BEBC-B84C5405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960" y="2455685"/>
            <a:ext cx="4388551" cy="1127301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Активисты Движения Первых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Мероприятия - </a:t>
            </a: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2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ru-RU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992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>
            <a:extLst>
              <a:ext uri="{FF2B5EF4-FFF2-40B4-BE49-F238E27FC236}">
                <a16:creationId xmlns:a16="http://schemas.microsoft.com/office/drawing/2014/main" xmlns="" id="{2EFBD02B-EA92-4830-BC6C-1DDD5CB9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2054"/>
            <a:ext cx="5663821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Президентские игры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2">
            <a:extLst>
              <a:ext uri="{FF2B5EF4-FFF2-40B4-BE49-F238E27FC236}">
                <a16:creationId xmlns:a16="http://schemas.microsoft.com/office/drawing/2014/main" xmlns="" id="{05A8A4A0-B356-4DA3-98D8-7AAE721F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4" y="2149618"/>
            <a:ext cx="5562857" cy="71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xmlns="" id="{44868553-9D40-4508-A43D-8003BF69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92635"/>
            <a:ext cx="5656201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4" y="3960803"/>
            <a:ext cx="40343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endParaRPr lang="ru-RU" sz="3200" b="1" dirty="0" smtClean="0">
              <a:solidFill>
                <a:srgbClr val="E45E5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Надпись 2">
            <a:extLst>
              <a:ext uri="{FF2B5EF4-FFF2-40B4-BE49-F238E27FC236}">
                <a16:creationId xmlns:a16="http://schemas.microsoft.com/office/drawing/2014/main" xmlns="" id="{119CF732-2DF6-4F02-B9C8-38A974FF0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960" y="4061859"/>
            <a:ext cx="6375040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Надпись 2">
            <a:extLst>
              <a:ext uri="{FF2B5EF4-FFF2-40B4-BE49-F238E27FC236}">
                <a16:creationId xmlns:a16="http://schemas.microsoft.com/office/drawing/2014/main" xmlns="" id="{EBDE33BB-8870-4E7D-BA7A-C1243387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960" y="4597788"/>
            <a:ext cx="5475721" cy="59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31" name="Надпись 2">
            <a:extLst>
              <a:ext uri="{FF2B5EF4-FFF2-40B4-BE49-F238E27FC236}">
                <a16:creationId xmlns:a16="http://schemas.microsoft.com/office/drawing/2014/main" xmlns="" id="{4C7D563E-D40E-4D1C-BEBC-B84C5405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220" y="1301945"/>
            <a:ext cx="4388551" cy="1850687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3A405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Березовская Александра –</a:t>
            </a:r>
            <a:r>
              <a:rPr lang="ru-RU" sz="2400" b="1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чемпионка</a:t>
            </a:r>
            <a:r>
              <a:rPr lang="ru-RU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России, Европы, бронзовый </a:t>
            </a:r>
            <a:r>
              <a:rPr lang="ru-RU" sz="2400" b="1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призер мира </a:t>
            </a:r>
            <a:endParaRPr lang="ru-RU" sz="24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1133" y="239163"/>
            <a:ext cx="971241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Творческие и спортивные достижения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5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9269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                    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Муниц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ипальное бюджетное учреждение дополнительного образования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                  «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Осинская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детско-юношеская спортивная школа</a:t>
            </a:r>
            <a:br>
              <a:rPr lang="ru-RU" sz="2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                       имени Валерия Владимировича Кузина»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446" y="1737360"/>
            <a:ext cx="7981405" cy="4898571"/>
          </a:xfrm>
        </p:spPr>
        <p:txBody>
          <a:bodyPr>
            <a:normAutofit/>
          </a:bodyPr>
          <a:lstStyle/>
          <a:p>
            <a:r>
              <a:rPr lang="ru-RU" sz="1400" b="1" i="1" u="sng" dirty="0" smtClean="0">
                <a:latin typeface="Times New Roman" pitchFamily="18" charset="0"/>
                <a:cs typeface="Times New Roman" pitchFamily="18" charset="0"/>
              </a:rPr>
              <a:t>Контингент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В муниципальном бюджетном учреждении дополнительного образования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Осинская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детско-юношеская спортивная школа имени Валерия Владимировича Кузина» функционируют 8 отделений по видам спорта, число воспитанников составило 830. Из них  в отделении волейбола 162 ученика, вольной борьбы – 316 учеников, гиревого спорта 45 учеников, легкой атлетики – 70 чел., настольный теннис – 46 чел., стрельба из лука – 20 чел., футбол – 101 чел., шашки – 70 чел.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Занимающихся в двух и более объединениях 42 ученика. Количество творческих объединений – 31, из них осуществляющие свою деятельность на базе организации дополнительного образования детей – 7, осуществляющие свою деятельность на базе образовательных организаций – 24. Возрастной состав обучающихся по дополнительным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предпрофессиональным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программам составляет: 6-9 лет – 122 чел.,10-14 лет – 482 чел., 15-18 лет – 226 чел.</a:t>
            </a:r>
          </a:p>
          <a:p>
            <a:r>
              <a:rPr lang="ru-RU" sz="1400" b="1" i="1" u="sng" dirty="0" smtClean="0">
                <a:latin typeface="Times New Roman" pitchFamily="18" charset="0"/>
                <a:cs typeface="Times New Roman" pitchFamily="18" charset="0"/>
              </a:rPr>
              <a:t>Кадровое обеспечение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2022-2023 учебном году в ДЮСШ численность тренеров-преподавателей составляет 31 (штатных 14, совместителей 17). Высшее образование имеют 22 человека, со средне-специальным-9. Основной персонал: директор, зам. директора по УВР и АХР,  главный бухгалтер, методист, делопроизводитель. Младший обслуживающий персонал: 18 человек. Педагогический коллектив МБУ ДО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Осинская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ДЮСШ им. В.В. Кузина» согласно срокам аттестационного периода подают заявки на аттестацию. С высшей  категорией 4, с первой 6 тренеров-преподавателей. Почетными работниками образования являются 4 педагога, мастеров спорта четыре и один отличник физической культуры.</a:t>
            </a:r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dirty="0"/>
          </a:p>
        </p:txBody>
      </p:sp>
      <p:pic>
        <p:nvPicPr>
          <p:cNvPr id="4" name="Рисунок 3" descr="logon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040" y="1789610"/>
            <a:ext cx="3701142" cy="26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687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1948" y="-561703"/>
            <a:ext cx="9241378" cy="2978331"/>
          </a:xfrm>
        </p:spPr>
        <p:txBody>
          <a:bodyPr>
            <a:normAutofit fontScale="90000"/>
          </a:bodyPr>
          <a:lstStyle/>
          <a:p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lang="ru-RU" sz="1700" b="1" i="1" u="sng" dirty="0" smtClean="0">
                <a:latin typeface="Times New Roman" pitchFamily="18" charset="0"/>
                <a:cs typeface="Times New Roman" pitchFamily="18" charset="0"/>
              </a:rPr>
              <a:t> Спортивные достижения :</a:t>
            </a:r>
            <a:br>
              <a:rPr lang="ru-RU" sz="17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7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7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 2022-2023 учебный год в рамках Спартакиады школьников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Осинского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района  проведены 31 мероприятие. Итоги Спартакиады школьников за 2022-2023 учебный год: 1 место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Обусинская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средняя школа-интернат, 2 место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Осинская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средняя школа №1, 3 место –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Бильчирская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средняя школа.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областной Спартакиаде спортивных клубов общеобразовательных организаций  Иркутской области приняли участие по школьному мини-футболу; легкоатлетическому кроссу; по баскетболу; по лыжным гонкам (девушки 2 место); по настольному теннису (девушки 2 место); по волейболу.    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Кроме районной и областной спартакиады, тренеры-преподаватели и воспитанники ДЮСШ приняли активное участие в региональных, межрегиональных, всероссийских соревнованиях.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              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9898" y="2521130"/>
            <a:ext cx="11090366" cy="228600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/>
              <a:t>   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Можно отметить такие высокие результаты наших воспитанников как: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10 декабря 2022г. с.Оса,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межрегиональный турнир по вольной борьбе на призы кандидата педагогических наук, отличника народного просвещения РФ, мэра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Осинского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Мантыкова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В.М. Участие приняли спортсмены из Монголии, Хакасии, Тывы, Новосибирска, Красноярска, Кемерово, Саха (Якутии), Бурятии, Иркутской области. Воспитанники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Осинской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ДЮСШ завоевали 5 золотых, 3 серебряные и 6 бронзовых медалей.   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23-25 марта 2023г. с.Улей 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XXXIX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Всероссийский турнир по вольной борьбе на призы мастеров спорта СССР, заслуженных тренеров СССР и России братьев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Махутовых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 котором приняли участие 108 спортсменов из Республики Бурятия и  Иркутской области. Наши спортсмены заняли (8 первых, 6 вторых, 2 третьих мест). </a:t>
            </a:r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dirty="0"/>
          </a:p>
        </p:txBody>
      </p:sp>
      <p:pic>
        <p:nvPicPr>
          <p:cNvPr id="1026" name="Picture 2" descr="C:\Users\Admin\AppData\Local\Temp\Rar$DIa0.276\турнир мэра 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206" y="4598124"/>
            <a:ext cx="3383280" cy="1946367"/>
          </a:xfrm>
          <a:prstGeom prst="rect">
            <a:avLst/>
          </a:prstGeom>
          <a:noFill/>
        </p:spPr>
      </p:pic>
      <p:pic>
        <p:nvPicPr>
          <p:cNvPr id="1027" name="Picture 3" descr="C:\Users\Admin\AppData\Local\Temp\Rar$DIa0.277\турнир братьев махутовых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4289" y="4585063"/>
            <a:ext cx="3041469" cy="1933303"/>
          </a:xfrm>
          <a:prstGeom prst="rect">
            <a:avLst/>
          </a:prstGeom>
          <a:noFill/>
        </p:spPr>
      </p:pic>
      <p:pic>
        <p:nvPicPr>
          <p:cNvPr id="1028" name="Picture 4" descr="C:\Users\Admin\AppData\Local\Temp\Rar$DIa0.817\турнир мэра 23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7511" y="4611190"/>
            <a:ext cx="3361461" cy="192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8405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1948" y="365125"/>
            <a:ext cx="8681851" cy="1325563"/>
          </a:xfrm>
        </p:spPr>
        <p:txBody>
          <a:bodyPr>
            <a:normAutofit fontScale="90000"/>
          </a:bodyPr>
          <a:lstStyle/>
          <a:p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dirty="0" smtClean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              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697" y="2586445"/>
            <a:ext cx="9248503" cy="3905793"/>
          </a:xfrm>
        </p:spPr>
        <p:txBody>
          <a:bodyPr>
            <a:normAutofit fontScale="70000" lnSpcReduction="20000"/>
          </a:bodyPr>
          <a:lstStyle/>
          <a:p>
            <a:endParaRPr lang="ru-RU" sz="1900" b="1" i="1" u="sng" dirty="0" smtClean="0"/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Первенство СФО: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С 3 по 10 февраля 2023г. в г.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Ангарск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состоялось Первенство Сибирского федерального округа по русским шашкам. Участие приняли 8 шашистов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Осинской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ДЮСШ (тренеры-преподаватели: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Хамгушкеев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Н.М., Лаврентьев А.Л.). По итогам соревнований по быстрой программе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Хазагаева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Елена стала чемпионкой, Хамаганова Алина заняла 3 место.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С 17 по 19 февраля 2023г. в г. Тулун состоялось первенство Сибирского федерального округа по спортивной борьбе среди девушек до 16 лет. Участие приняла воспитанница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Осинской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ДЮСШ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Санжитова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Саяна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(тренер-преподаватель: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Балтуев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А.Ф.). По итогам соревнований в своей весовой категории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Саяна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заняла 1 место.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3 по 8 марта 2023г. в г.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Междуречинск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Кемеровской области состоялось первенство Сибирского федерального округа по спортивной борьбе среди юношей до 18 лет. Участие приняли 4 воспитанника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Осинской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ДЮСШ Тарасов Александр и Иванов Артур. По итогам соревнований в своих весовых категориях призерами стали: 1 место – Тарасов Александр (Оса, тренер-преподаватель: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Зангеев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М.П.), 2 место – Лаврентьев Игорь (Оса, тренер-преподаватель: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Хаптагаев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А.Е.,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Хаптагаев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М.А.), 3 место – Николаев Виктор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Бурят-Янгуты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тренер-преподаватель: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Зангеев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М.П.)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9 по 13 марта 2023г. в г. Новосибирск состоялось первенство Сибирского федерального округа по спортивной борьбе среди юношей до 16 лет. Участие приняли 12 воспитанников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Осинской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ДЮСШ. По итогам соревнований в своих весовых категориях призерами стали: 1 место – Николаев Арсений (Улей, тренер-преподаватель: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Балтуев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А.Ф.,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Балтуев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Л.А.), 3 место – Федоров Владимир (Оса, тренер-преподаватель: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Зангеев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М.П.). </a:t>
            </a:r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dirty="0"/>
          </a:p>
        </p:txBody>
      </p:sp>
      <p:pic>
        <p:nvPicPr>
          <p:cNvPr id="15362" name="Picture 2" descr="C:\Users\Admin\AppData\Local\Temp\Rar$DIa0.710\ангарск сфо шашки призер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7487" y="875212"/>
            <a:ext cx="2036649" cy="2403566"/>
          </a:xfrm>
          <a:prstGeom prst="rect">
            <a:avLst/>
          </a:prstGeom>
          <a:noFill/>
        </p:spPr>
      </p:pic>
      <p:pic>
        <p:nvPicPr>
          <p:cNvPr id="15363" name="Picture 3" descr="C:\Users\Admin\AppData\Local\Temp\Rar$DIa0.300\междуречинск сфо 2023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5011" y="313509"/>
            <a:ext cx="2910840" cy="2299061"/>
          </a:xfrm>
          <a:prstGeom prst="rect">
            <a:avLst/>
          </a:prstGeom>
          <a:noFill/>
        </p:spPr>
      </p:pic>
      <p:pic>
        <p:nvPicPr>
          <p:cNvPr id="15364" name="Picture 4" descr="C:\Users\Admin\AppData\Local\Temp\Rar$DIa0.170\тулун борьба сфо девуш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240" y="333103"/>
            <a:ext cx="2952206" cy="2253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969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8074" y="691696"/>
            <a:ext cx="8681851" cy="1325563"/>
          </a:xfrm>
        </p:spPr>
        <p:txBody>
          <a:bodyPr>
            <a:normAutofit fontScale="90000"/>
          </a:bodyPr>
          <a:lstStyle/>
          <a:p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2400" dirty="0" smtClean="0"/>
              <a:t> </a:t>
            </a:r>
            <a:r>
              <a:rPr lang="ru-RU" sz="1600" b="1" dirty="0" smtClean="0"/>
              <a:t>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u="sng" dirty="0" smtClean="0"/>
              <a:t/>
            </a:r>
            <a:br>
              <a:rPr lang="ru-RU" sz="1600" b="1" i="1" u="sng" dirty="0" smtClean="0"/>
            </a:br>
            <a:r>
              <a:rPr lang="ru-RU" sz="1600" b="1" i="1" dirty="0" smtClean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              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390" y="2704011"/>
            <a:ext cx="8203473" cy="39449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Первенство России: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С 13 по 17 апреля 2023 года в г. Вышний Волочек Тверской области прошло первенство России по вольной борьбе среди девушек до 18 лет, где приняли участие 2 воспитанницы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Осинской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ДЮСШ Березовская София и Александра (тренер-преподаватель: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Хаптагаев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А.Е.), где Александра стала чемпионкой в своей весовой категории.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Международный юношеский турнир по футболу «Кубок Василия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Лобсанова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где в составе команды от Иркутской области приняли участие 3 воспитанника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Осинской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ДЮСШ (тренер-преподаватель: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Панчуков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В.В. ) По итогам соревнований юноши заняли 3 место. </a:t>
            </a:r>
          </a:p>
          <a:p>
            <a:pPr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Первенство Европы: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13 по 16 июня 2023 года в Албании г. Тирана прошло первенство Европы по вольной борьбе среди девушек до 17 лет, где победителем в своей категории стала Березовская Александра (тренер-преподаватель: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Хаптагаев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А.Е.,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Хаптагаев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М.А.).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Первенство мира: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1 по 3 августа 2023 года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в Турции 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Стамбул состоялось первенство мира по вольной борьбе среди девушек до 18 лет, по итогам соревнований Березовская Александра стала бронзовым призером. </a:t>
            </a:r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9953" y="222070"/>
            <a:ext cx="2717075" cy="229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7246" y="235132"/>
            <a:ext cx="2847703" cy="225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21934" y="3069772"/>
            <a:ext cx="2886892" cy="313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1978" y="248195"/>
            <a:ext cx="2586445" cy="223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8026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8863" y="296113"/>
            <a:ext cx="8280816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творческий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Бабушки и внуки – мост над рекой жизни»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274" r="6704"/>
          <a:stretch/>
        </p:blipFill>
        <p:spPr>
          <a:xfrm>
            <a:off x="1614577" y="1561380"/>
            <a:ext cx="9765102" cy="5255382"/>
          </a:xfrm>
        </p:spPr>
      </p:pic>
    </p:spTree>
    <p:extLst>
      <p:ext uri="{BB962C8B-B14F-4D97-AF65-F5344CB8AC3E}">
        <p14:creationId xmlns:p14="http://schemas.microsoft.com/office/powerpoint/2010/main" xmlns="" val="48992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0287" y="339245"/>
            <a:ext cx="9248954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районный турнир среди школьников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игре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«Шагай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наадан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0" t="10064" r="4011"/>
          <a:stretch/>
        </p:blipFill>
        <p:spPr>
          <a:xfrm>
            <a:off x="1630393" y="1542412"/>
            <a:ext cx="9609825" cy="5195294"/>
          </a:xfrm>
        </p:spPr>
      </p:pic>
    </p:spTree>
    <p:extLst>
      <p:ext uri="{BB962C8B-B14F-4D97-AF65-F5344CB8AC3E}">
        <p14:creationId xmlns:p14="http://schemas.microsoft.com/office/powerpoint/2010/main" xmlns="" val="187864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1660" y="313366"/>
            <a:ext cx="8843513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Международный фестиваль-ярмарка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Великом чайном пути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г.Улан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-Удэ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8" t="3863" r="6249" b="19660"/>
          <a:stretch/>
        </p:blipFill>
        <p:spPr>
          <a:xfrm>
            <a:off x="1619784" y="1518249"/>
            <a:ext cx="9611808" cy="5262113"/>
          </a:xfrm>
        </p:spPr>
      </p:pic>
    </p:spTree>
    <p:extLst>
      <p:ext uri="{BB962C8B-B14F-4D97-AF65-F5344CB8AC3E}">
        <p14:creationId xmlns:p14="http://schemas.microsoft.com/office/powerpoint/2010/main" xmlns="" val="65254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>
            <a:extLst>
              <a:ext uri="{FF2B5EF4-FFF2-40B4-BE49-F238E27FC236}">
                <a16:creationId xmlns:a16="http://schemas.microsoft.com/office/drawing/2014/main" xmlns="" id="{2EFBD02B-EA92-4830-BC6C-1DDD5CB9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2054"/>
            <a:ext cx="6096000" cy="375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ДОШКОЛЬНОЕ ОБРАЗОВАНИЕ</a:t>
            </a:r>
          </a:p>
        </p:txBody>
      </p:sp>
      <p:sp>
        <p:nvSpPr>
          <p:cNvPr id="8" name="Надпись 2">
            <a:extLst>
              <a:ext uri="{FF2B5EF4-FFF2-40B4-BE49-F238E27FC236}">
                <a16:creationId xmlns:a16="http://schemas.microsoft.com/office/drawing/2014/main" xmlns="" id="{05A8A4A0-B356-4DA3-98D8-7AAE721F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4" y="2182139"/>
            <a:ext cx="5987416" cy="13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Педагогических работников </a:t>
            </a: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111</a:t>
            </a:r>
          </a:p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Воспитателей</a:t>
            </a: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81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xmlns="" id="{44868553-9D40-4508-A43D-8003BF69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13505"/>
            <a:ext cx="6088380" cy="3886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НАЧАЛЬНОЕ, ОСНОВНОЕ И СРЕДНЕЕ ОБЩЕЕ ОБРАЗОВАНИЕ</a:t>
            </a:r>
            <a:endParaRPr lang="ru-RU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3" y="4120195"/>
            <a:ext cx="4198081" cy="153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Педагогических работников </a:t>
            </a: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401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Учителей</a:t>
            </a:r>
            <a:r>
              <a:rPr lang="ru-RU" sz="16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335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Надпись 2">
            <a:extLst>
              <a:ext uri="{FF2B5EF4-FFF2-40B4-BE49-F238E27FC236}">
                <a16:creationId xmlns:a16="http://schemas.microsoft.com/office/drawing/2014/main" xmlns="" id="{119CF732-2DF6-4F02-B9C8-38A974FF0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299" y="4374662"/>
            <a:ext cx="6391701" cy="3886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Надпись 2">
            <a:extLst>
              <a:ext uri="{FF2B5EF4-FFF2-40B4-BE49-F238E27FC236}">
                <a16:creationId xmlns:a16="http://schemas.microsoft.com/office/drawing/2014/main" xmlns="" id="{EBDE33BB-8870-4E7D-BA7A-C1243387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299" y="4938909"/>
            <a:ext cx="4817659" cy="158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Педагогических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работников </a:t>
            </a: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44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31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967" y="1194876"/>
            <a:ext cx="449865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500" b="1" dirty="0" smtClean="0">
                <a:solidFill>
                  <a:srgbClr val="E45E53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1237</a:t>
            </a:r>
            <a:r>
              <a:rPr lang="ru-RU" sz="4500" b="1" dirty="0" smtClean="0">
                <a:solidFill>
                  <a:srgbClr val="E45E53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b="1" dirty="0" smtClean="0">
                <a:solidFill>
                  <a:srgbClr val="E45E53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работников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Надпись 2">
            <a:extLst>
              <a:ext uri="{FF2B5EF4-FFF2-40B4-BE49-F238E27FC236}">
                <a16:creationId xmlns:a16="http://schemas.microsoft.com/office/drawing/2014/main" xmlns="" id="{4C7D563E-D40E-4D1C-BEBC-B84C5405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701" y="2299752"/>
            <a:ext cx="4182745" cy="1347493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Целевое обучение  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Земских учителей </a:t>
            </a:r>
            <a:r>
              <a:rPr lang="ru-RU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6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285" y="315182"/>
            <a:ext cx="653019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Кадровый состав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02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>
            <a:extLst>
              <a:ext uri="{FF2B5EF4-FFF2-40B4-BE49-F238E27FC236}">
                <a16:creationId xmlns:a16="http://schemas.microsoft.com/office/drawing/2014/main" xmlns="" id="{2EFBD02B-EA92-4830-BC6C-1DDD5CB9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2054"/>
            <a:ext cx="6096000" cy="47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Финансирование 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2">
            <a:extLst>
              <a:ext uri="{FF2B5EF4-FFF2-40B4-BE49-F238E27FC236}">
                <a16:creationId xmlns:a16="http://schemas.microsoft.com/office/drawing/2014/main" xmlns="" id="{05A8A4A0-B356-4DA3-98D8-7AAE721F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4" y="2182139"/>
            <a:ext cx="5987416" cy="14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Федеральные субсидии </a:t>
            </a: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7462657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Единая Россия </a:t>
            </a: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2682277,84 </a:t>
            </a: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района </a:t>
            </a:r>
            <a:r>
              <a:rPr lang="ru-RU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1300000</a:t>
            </a:r>
            <a:r>
              <a:rPr lang="ru-RU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xmlns="" id="{44868553-9D40-4508-A43D-8003BF69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" y="3682201"/>
            <a:ext cx="6088380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Закуплено учебников 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96" y="4215153"/>
            <a:ext cx="471953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Всего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800" b="1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8230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Родной  русский язык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2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361</a:t>
            </a:r>
            <a:r>
              <a:rPr lang="ru-RU" sz="32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Бурятский язык 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2653</a:t>
            </a:r>
            <a:endParaRPr lang="ru-RU" sz="2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Для детей с ОВЗ </a:t>
            </a:r>
            <a:r>
              <a:rPr lang="ru-RU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188</a:t>
            </a: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026" y="4415507"/>
            <a:ext cx="4826995" cy="146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Общий фонд 197419 экземпляров</a:t>
            </a:r>
            <a:endParaRPr lang="ru-RU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Надпись 2">
            <a:extLst>
              <a:ext uri="{FF2B5EF4-FFF2-40B4-BE49-F238E27FC236}">
                <a16:creationId xmlns:a16="http://schemas.microsoft.com/office/drawing/2014/main" xmlns="" id="{4C7D563E-D40E-4D1C-BEBC-B84C5405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153" y="1897517"/>
            <a:ext cx="4182745" cy="147701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Школьные библиотеки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ИБЦ</a:t>
            </a:r>
            <a:r>
              <a:rPr lang="ru-RU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563" y="112800"/>
            <a:ext cx="9253181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dirty="0" smtClean="0"/>
              <a:t>Библиотечный фонд</a:t>
            </a:r>
            <a:r>
              <a:rPr lang="ru-RU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7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>
            <a:extLst>
              <a:ext uri="{FF2B5EF4-FFF2-40B4-BE49-F238E27FC236}">
                <a16:creationId xmlns:a16="http://schemas.microsoft.com/office/drawing/2014/main" xmlns="" id="{2EFBD02B-EA92-4830-BC6C-1DDD5CB9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2054"/>
            <a:ext cx="6096000" cy="4216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Школьный этап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2">
            <a:extLst>
              <a:ext uri="{FF2B5EF4-FFF2-40B4-BE49-F238E27FC236}">
                <a16:creationId xmlns:a16="http://schemas.microsoft.com/office/drawing/2014/main" xmlns="" id="{05A8A4A0-B356-4DA3-98D8-7AAE721F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4" y="2182139"/>
            <a:ext cx="5987416" cy="114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Участников</a:t>
            </a: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1285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xmlns="" id="{44868553-9D40-4508-A43D-8003BF69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47867"/>
            <a:ext cx="6088380" cy="4216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Муниципальный этап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4" y="4069521"/>
            <a:ext cx="360362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</a:pPr>
            <a:r>
              <a:rPr lang="ru-RU" sz="2000" dirty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Участников</a:t>
            </a:r>
            <a:r>
              <a:rPr lang="ru-RU" sz="1600" dirty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8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688</a:t>
            </a:r>
            <a:endParaRPr lang="ru-RU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Надпись 2">
            <a:extLst>
              <a:ext uri="{FF2B5EF4-FFF2-40B4-BE49-F238E27FC236}">
                <a16:creationId xmlns:a16="http://schemas.microsoft.com/office/drawing/2014/main" xmlns="" id="{119CF732-2DF6-4F02-B9C8-38A974FF0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380" y="4374662"/>
            <a:ext cx="6103620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этап</a:t>
            </a:r>
            <a:endParaRPr lang="ru-RU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Надпись 2">
            <a:extLst>
              <a:ext uri="{FF2B5EF4-FFF2-40B4-BE49-F238E27FC236}">
                <a16:creationId xmlns:a16="http://schemas.microsoft.com/office/drawing/2014/main" xmlns="" id="{EBDE33BB-8870-4E7D-BA7A-C1243387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834" y="4889675"/>
            <a:ext cx="2227073" cy="81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Участников</a:t>
            </a: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44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967" y="1194876"/>
            <a:ext cx="449865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500" b="1" dirty="0" smtClean="0">
                <a:solidFill>
                  <a:srgbClr val="E45E53"/>
                </a:solidFill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ru-RU" sz="4500" b="1" dirty="0" smtClean="0">
                <a:solidFill>
                  <a:srgbClr val="E45E53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предметов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Надпись 2">
            <a:extLst>
              <a:ext uri="{FF2B5EF4-FFF2-40B4-BE49-F238E27FC236}">
                <a16:creationId xmlns:a16="http://schemas.microsoft.com/office/drawing/2014/main" xmlns="" id="{4C7D563E-D40E-4D1C-BEBC-B84C5405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772" y="2274780"/>
            <a:ext cx="4182745" cy="1387387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Олимпиада по СБО для детей с ОВЗ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ru-RU" sz="2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участников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209" y="284852"/>
            <a:ext cx="940330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dirty="0"/>
              <a:t>Всероссийская </a:t>
            </a:r>
            <a:r>
              <a:rPr lang="ru-RU" sz="3600" dirty="0" smtClean="0"/>
              <a:t>олимпиада школьников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78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>
            <a:extLst>
              <a:ext uri="{FF2B5EF4-FFF2-40B4-BE49-F238E27FC236}">
                <a16:creationId xmlns:a16="http://schemas.microsoft.com/office/drawing/2014/main" xmlns="" id="{2EFBD02B-EA92-4830-BC6C-1DDD5CB9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2054"/>
            <a:ext cx="6096000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Основной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осударственный экзамен</a:t>
            </a:r>
            <a:endParaRPr lang="ru-RU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адпись 2">
            <a:extLst>
              <a:ext uri="{FF2B5EF4-FFF2-40B4-BE49-F238E27FC236}">
                <a16:creationId xmlns:a16="http://schemas.microsoft.com/office/drawing/2014/main" xmlns="" id="{05A8A4A0-B356-4DA3-98D8-7AAE721F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4" y="2182139"/>
            <a:ext cx="5987416" cy="144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Выпускники текущего года</a:t>
            </a:r>
            <a:r>
              <a:rPr lang="ru-RU" sz="20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E45E5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337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Выпускники, не сдавшие ГИА в прошлом году </a:t>
            </a:r>
            <a:r>
              <a:rPr lang="ru-RU" sz="20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Надпись 2">
            <a:extLst>
              <a:ext uri="{FF2B5EF4-FFF2-40B4-BE49-F238E27FC236}">
                <a16:creationId xmlns:a16="http://schemas.microsoft.com/office/drawing/2014/main" xmlns="" id="{44868553-9D40-4508-A43D-8003BF69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36579"/>
            <a:ext cx="6088380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Единый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экзамен</a:t>
            </a: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Надпись 2">
            <a:extLst>
              <a:ext uri="{FF2B5EF4-FFF2-40B4-BE49-F238E27FC236}">
                <a16:creationId xmlns:a16="http://schemas.microsoft.com/office/drawing/2014/main" xmlns="" id="{F8ACEB03-CC9B-4FAF-B827-658BA11C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4" y="4336013"/>
            <a:ext cx="3993364" cy="192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Выпускники текущего года</a:t>
            </a:r>
            <a:r>
              <a:rPr lang="ru-RU" sz="20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131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Надпись 2">
            <a:extLst>
              <a:ext uri="{FF2B5EF4-FFF2-40B4-BE49-F238E27FC236}">
                <a16:creationId xmlns:a16="http://schemas.microsoft.com/office/drawing/2014/main" xmlns="" id="{119CF732-2DF6-4F02-B9C8-38A974FF0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4501" y="2699787"/>
            <a:ext cx="5903278" cy="4875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выпускной экзамен</a:t>
            </a:r>
            <a:endParaRPr lang="ru-RU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Надпись 2">
            <a:extLst>
              <a:ext uri="{FF2B5EF4-FFF2-40B4-BE49-F238E27FC236}">
                <a16:creationId xmlns:a16="http://schemas.microsoft.com/office/drawing/2014/main" xmlns="" id="{EBDE33BB-8870-4E7D-BA7A-C1243387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4501" y="3227625"/>
            <a:ext cx="4278010" cy="81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Выпускники текущего года</a:t>
            </a:r>
            <a:r>
              <a:rPr lang="ru-RU" sz="2400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44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630" y="1194876"/>
            <a:ext cx="482699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500" b="1" dirty="0" smtClean="0">
                <a:solidFill>
                  <a:srgbClr val="E45E53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480 выпускников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Надпись 2">
            <a:extLst>
              <a:ext uri="{FF2B5EF4-FFF2-40B4-BE49-F238E27FC236}">
                <a16:creationId xmlns:a16="http://schemas.microsoft.com/office/drawing/2014/main" xmlns="" id="{4C7D563E-D40E-4D1C-BEBC-B84C5405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255" y="4464255"/>
            <a:ext cx="4182745" cy="1777703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Получили аттестат за уровень основного общего образования  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319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Получили аттестат за уровень </a:t>
            </a:r>
            <a:r>
              <a:rPr lang="ru-RU" dirty="0" smtClean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среднего </a:t>
            </a:r>
            <a:r>
              <a:rPr lang="ru-RU" dirty="0">
                <a:solidFill>
                  <a:srgbClr val="3A405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общего образования </a:t>
            </a:r>
            <a:r>
              <a:rPr lang="ru-RU" sz="3600" b="1" dirty="0" smtClean="0">
                <a:solidFill>
                  <a:srgbClr val="E45E5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125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A405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Надпись 2">
            <a:extLst>
              <a:ext uri="{FF2B5EF4-FFF2-40B4-BE49-F238E27FC236}">
                <a16:creationId xmlns:a16="http://schemas.microsoft.com/office/drawing/2014/main" xmlns="" id="{250665DA-4C00-47BC-83CE-66D98A92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190" y="61161"/>
            <a:ext cx="9253181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400" dirty="0"/>
              <a:t>Государственная итоговая аттестация</a:t>
            </a:r>
            <a:r>
              <a:rPr lang="ru-RU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396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8875" cy="1325563"/>
          </a:xfrm>
        </p:spPr>
        <p:txBody>
          <a:bodyPr/>
          <a:lstStyle/>
          <a:p>
            <a:pPr algn="r"/>
            <a:r>
              <a:rPr lang="ru-RU" dirty="0" smtClean="0">
                <a:latin typeface="+mn-lt"/>
              </a:rPr>
              <a:t>Государственная итоговая аттестация</a:t>
            </a:r>
            <a:endParaRPr lang="ru-RU" dirty="0">
              <a:latin typeface="+mn-lt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72" y="1959033"/>
            <a:ext cx="12159328" cy="472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25797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85228" cy="1325563"/>
          </a:xfrm>
        </p:spPr>
        <p:txBody>
          <a:bodyPr/>
          <a:lstStyle/>
          <a:p>
            <a:pPr algn="r"/>
            <a:r>
              <a:rPr lang="ru-RU" dirty="0">
                <a:latin typeface="+mn-lt"/>
              </a:rPr>
              <a:t>Государственная итоговая аттестация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690687"/>
            <a:ext cx="12192000" cy="4969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387240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1570</Words>
  <Application>Microsoft Office PowerPoint</Application>
  <PresentationFormat>Произвольный</PresentationFormat>
  <Paragraphs>309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Государственная итоговая аттестация</vt:lpstr>
      <vt:lpstr>Государственная итоговая аттестация</vt:lpstr>
      <vt:lpstr>Слайд 10</vt:lpstr>
      <vt:lpstr>Слайд 11</vt:lpstr>
      <vt:lpstr>Реализация проектов дошкольного образования</vt:lpstr>
      <vt:lpstr>  Проведена замена оконных блоков в Хоктинском детском саду с/п МБОУ "Кахинская СОШ им. И.А. Батудаева»,  МДОУ «Майский детский сад» , так же организован ремонт крыльца в МБДОУ  «Осинский детский сад № 2» </vt:lpstr>
      <vt:lpstr>Организовано материально-техническое обеспечение дошкольных учреждений: приобретение мебели для  МБДОУ "Усть - Алтанский детский сад» МБДОУ "Осинский детский сад № 2» МБДОУ «Лузгиновский детский сад» МБДОУ "Ново-Ленинский детский сад», приобретение посуды и кухонного инвентаря для МБДОУ "Бильчирский детский сад </vt:lpstr>
      <vt:lpstr>Организовано проведение текущего ремонта кровли зданий для  МБДОУ "Улейский детский сад», МБДОУ "Осинский детский сад № 2»</vt:lpstr>
      <vt:lpstr>Реализация проектов общего образования</vt:lpstr>
      <vt:lpstr>  Проведена замена оконных блоков в  МБОУ "Осинская СОШ № 2», в структурном подразделении МБОУ "Бурят-Янгутская СОШ им.А.С. Пушкина» – Онгосорская НШДС </vt:lpstr>
      <vt:lpstr>Организовано материально-техническое обеспечение учреждений: приобретение мебели для структурного подразделения Онгосорская НШДС МБОУ "Бурят-Янгутская СОШ им. А.С. Пушкина"</vt:lpstr>
      <vt:lpstr>Организовано проведение текущего ремонта кровли здания для структурного подразделения Онгосорская НШДС МБОУ "Бурят-Янгутская СОШ им. А.С. Пушкина"</vt:lpstr>
      <vt:lpstr>Организован текущий ремонт кровли и стен гаража в МБОУ Кахинской СОШ, с.Хокта, текущий ремонт канализации в СП Онгойской  НШДС МБОУ "Кахинская СОШ им. И.А. Батудаева", выполнен текущий ремонт помещений - устройство сантехнических туалетных перегородок в МБОУ "Бурят-Янгутская СОШ им. А.С. Пушкина». </vt:lpstr>
      <vt:lpstr>Слайд 21</vt:lpstr>
      <vt:lpstr>Региональный конкурс «Безопасное колесо 2023»  МБОУ «Майская СОШ»</vt:lpstr>
      <vt:lpstr>Тренировка АТЗ, ПБ  МБУ ДЛ «Дружба»</vt:lpstr>
      <vt:lpstr>Практическая тренировка АТЗ МБОУ «Осинская СОШ №1»</vt:lpstr>
      <vt:lpstr>Муниципальный конкурс  «Безопасное колесо 2023»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                       Муниципальное бюджетное учреждение дополнительного образования                    «Осинская детско-юношеская спортивная школа                         имени Валерия Владимировича Кузина»</vt:lpstr>
      <vt:lpstr>                                                                      Спортивные достижения :      За 2022-2023 учебный год в рамках Спартакиады школьников Осинского района  проведены 31 мероприятие. Итоги Спартакиады школьников за 2022-2023 учебный год: 1 место – Обусинская средняя школа-интернат, 2 место – Осинская средняя школа №1, 3 место – Бильчирская средняя школа.      В областной Спартакиаде спортивных клубов общеобразовательных организаций  Иркутской области приняли участие по школьному мини-футболу; легкоатлетическому кроссу; по баскетболу; по лыжным гонкам (девушки 2 место); по настольному теннису (девушки 2 место); по волейболу.          Кроме районной и областной спартакиады, тренеры-преподаватели и воспитанники ДЮСШ приняли активное участие в региональных, межрегиональных, всероссийских соревнованиях.                   </vt:lpstr>
      <vt:lpstr>                            </vt:lpstr>
      <vt:lpstr>                                    </vt:lpstr>
      <vt:lpstr>Районный творческий конкурс  «Бабушки и внуки – мост над рекой жизни»</vt:lpstr>
      <vt:lpstr>I районный турнир среди школьников  по национальной игре «Шагай наадан»</vt:lpstr>
      <vt:lpstr>X Международный фестиваль-ярмарка  «На Великом чайном пути» г.Улан-Удэ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Sveta</cp:lastModifiedBy>
  <cp:revision>158</cp:revision>
  <dcterms:created xsi:type="dcterms:W3CDTF">2023-08-22T02:02:18Z</dcterms:created>
  <dcterms:modified xsi:type="dcterms:W3CDTF">2023-09-28T08:48:18Z</dcterms:modified>
</cp:coreProperties>
</file>