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media/image29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61" r:id="rId2"/>
    <p:sldId id="387" r:id="rId3"/>
    <p:sldId id="270" r:id="rId4"/>
    <p:sldId id="272" r:id="rId5"/>
    <p:sldId id="284" r:id="rId6"/>
    <p:sldId id="389" r:id="rId7"/>
    <p:sldId id="408" r:id="rId8"/>
    <p:sldId id="582" r:id="rId9"/>
    <p:sldId id="584" r:id="rId10"/>
    <p:sldId id="583" r:id="rId11"/>
    <p:sldId id="559" r:id="rId12"/>
    <p:sldId id="579" r:id="rId13"/>
    <p:sldId id="538" r:id="rId14"/>
    <p:sldId id="384" r:id="rId15"/>
    <p:sldId id="406" r:id="rId16"/>
    <p:sldId id="407" r:id="rId17"/>
    <p:sldId id="396" r:id="rId18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E9D5E5-BEC1-4145-A051-DD82BA6F68E8}">
          <p14:sldIdLst>
            <p14:sldId id="261"/>
            <p14:sldId id="387"/>
            <p14:sldId id="270"/>
            <p14:sldId id="272"/>
            <p14:sldId id="284"/>
            <p14:sldId id="389"/>
            <p14:sldId id="408"/>
            <p14:sldId id="582"/>
            <p14:sldId id="584"/>
            <p14:sldId id="583"/>
            <p14:sldId id="559"/>
            <p14:sldId id="579"/>
            <p14:sldId id="538"/>
            <p14:sldId id="384"/>
            <p14:sldId id="406"/>
            <p14:sldId id="407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5F7492"/>
    <a:srgbClr val="00CC9C"/>
    <a:srgbClr val="2F8168"/>
    <a:srgbClr val="00CC66"/>
    <a:srgbClr val="1E9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6259" autoAdjust="0"/>
  </p:normalViewPr>
  <p:slideViewPr>
    <p:cSldViewPr>
      <p:cViewPr varScale="1">
        <p:scale>
          <a:sx n="146" d="100"/>
          <a:sy n="146" d="100"/>
        </p:scale>
        <p:origin x="396" y="138"/>
      </p:cViewPr>
      <p:guideLst>
        <p:guide orient="horz" pos="169"/>
        <p:guide pos="26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18553548435965"/>
          <c:y val="1.9302698198238811E-2"/>
          <c:w val="0.41034522051265404"/>
          <c:h val="0.781538870721155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E15-4A3D-BD33-C63115865B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15-4A3D-BD33-C63115865B3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15-4A3D-BD33-C63115865B3E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E15-4A3D-BD33-C63115865B3E}"/>
              </c:ext>
            </c:extLst>
          </c:dPt>
          <c:dLbls>
            <c:dLbl>
              <c:idx val="0"/>
              <c:layout>
                <c:manualLayout>
                  <c:x val="1.8619086078168808E-2"/>
                  <c:y val="2.02618995348900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15-4A3D-BD33-C63115865B3E}"/>
                </c:ext>
              </c:extLst>
            </c:dLbl>
            <c:dLbl>
              <c:idx val="1"/>
              <c:layout>
                <c:manualLayout>
                  <c:x val="0.14228341939185304"/>
                  <c:y val="2.35945526927978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15-4A3D-BD33-C63115865B3E}"/>
                </c:ext>
              </c:extLst>
            </c:dLbl>
            <c:dLbl>
              <c:idx val="2"/>
              <c:layout>
                <c:manualLayout>
                  <c:x val="-0.17391542506573182"/>
                  <c:y val="0.327148003559988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15-4A3D-BD33-C63115865B3E}"/>
                </c:ext>
              </c:extLst>
            </c:dLbl>
            <c:dLbl>
              <c:idx val="3"/>
              <c:layout>
                <c:manualLayout>
                  <c:x val="-5.9994832918544183E-2"/>
                  <c:y val="1.17972763463989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15-4A3D-BD33-C63115865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местный бюджет</c:v>
                </c:pt>
                <c:pt idx="1">
                  <c:v>областной бюджет </c:v>
                </c:pt>
                <c:pt idx="2">
                  <c:v>федеральный бюджет </c:v>
                </c:pt>
                <c:pt idx="3">
                  <c:v>платные услуги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149988.70000000001</c:v>
                </c:pt>
                <c:pt idx="1">
                  <c:v>964696.8</c:v>
                </c:pt>
                <c:pt idx="2">
                  <c:v>100704</c:v>
                </c:pt>
                <c:pt idx="3">
                  <c:v>4848.3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5-4A3D-BD33-C63115865B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44340977699868"/>
          <c:y val="0.1476654641186903"/>
          <c:w val="0.29953859241947173"/>
          <c:h val="0.74601143472431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/>
              <a:t>Заработная плата учителей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з/п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641025641025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E-48AF-943B-3F6D704EDFC5}"/>
                </c:ext>
              </c:extLst>
            </c:dLbl>
            <c:dLbl>
              <c:idx val="2"/>
              <c:layout>
                <c:manualLayout>
                  <c:x val="-8.5470085470086259E-3"/>
                  <c:y val="2.8971938738265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CE-48AF-943B-3F6D704ED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43466.09</c:v>
                </c:pt>
                <c:pt idx="1">
                  <c:v>51007.6</c:v>
                </c:pt>
                <c:pt idx="2">
                  <c:v>61051.86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E-48AF-943B-3F6D704EDF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Линейка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3076923076919E-2"/>
                  <c:y val="-1.73831632429591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E-48AF-943B-3F6D704EDFC5}"/>
                </c:ext>
              </c:extLst>
            </c:dLbl>
            <c:dLbl>
              <c:idx val="1"/>
              <c:layout>
                <c:manualLayout>
                  <c:x val="3.2051282051281972E-2"/>
                  <c:y val="-2.3177550990612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73299010700587"/>
                      <c:h val="0.12373937847663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CE-48AF-943B-3F6D704EDFC5}"/>
                </c:ext>
              </c:extLst>
            </c:dLbl>
            <c:dLbl>
              <c:idx val="2"/>
              <c:layout>
                <c:manualLayout>
                  <c:x val="2.9914529914529916E-2"/>
                  <c:y val="-1.1588775495306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E-48AF-943B-3F6D704ED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40945.800000000003</c:v>
                </c:pt>
                <c:pt idx="1">
                  <c:v>48026.25</c:v>
                </c:pt>
                <c:pt idx="2">
                  <c:v>50476.6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E-48AF-943B-3F6D704EDF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903488"/>
        <c:axId val="142301952"/>
      </c:barChart>
      <c:catAx>
        <c:axId val="1559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42301952"/>
        <c:crosses val="autoZero"/>
        <c:auto val="1"/>
        <c:lblAlgn val="ctr"/>
        <c:lblOffset val="100"/>
        <c:noMultiLvlLbl val="0"/>
      </c:catAx>
      <c:valAx>
        <c:axId val="142301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/>
              <a:t>Заработная плата дошкольных работников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з/п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641025641025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D1-4A7B-9D8E-EB2CCA371E32}"/>
                </c:ext>
              </c:extLst>
            </c:dLbl>
            <c:dLbl>
              <c:idx val="2"/>
              <c:layout>
                <c:manualLayout>
                  <c:x val="-8.5470085470086259E-3"/>
                  <c:y val="2.8971938738265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1-4A7B-9D8E-EB2CCA371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35849</c:v>
                </c:pt>
                <c:pt idx="1">
                  <c:v>41850.01</c:v>
                </c:pt>
                <c:pt idx="2">
                  <c:v>42347.01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1-4A7B-9D8E-EB2CCA371E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Линейка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3076923076919E-2"/>
                  <c:y val="-1.73831632429591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D1-4A7B-9D8E-EB2CCA371E32}"/>
                </c:ext>
              </c:extLst>
            </c:dLbl>
            <c:dLbl>
              <c:idx val="1"/>
              <c:layout>
                <c:manualLayout>
                  <c:x val="3.2051282051281972E-2"/>
                  <c:y val="-2.3177550990612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73299010700587"/>
                      <c:h val="0.12373937847663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FD1-4A7B-9D8E-EB2CCA371E32}"/>
                </c:ext>
              </c:extLst>
            </c:dLbl>
            <c:dLbl>
              <c:idx val="2"/>
              <c:layout>
                <c:manualLayout>
                  <c:x val="2.9914529914529916E-2"/>
                  <c:y val="-1.1588775495306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D1-4A7B-9D8E-EB2CCA371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35849</c:v>
                </c:pt>
                <c:pt idx="1">
                  <c:v>39641.24</c:v>
                </c:pt>
                <c:pt idx="2">
                  <c:v>41702.6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D1-4A7B-9D8E-EB2CCA371E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904512"/>
        <c:axId val="156107328"/>
      </c:barChart>
      <c:catAx>
        <c:axId val="1559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6107328"/>
        <c:crosses val="autoZero"/>
        <c:auto val="1"/>
        <c:lblAlgn val="ctr"/>
        <c:lblOffset val="100"/>
        <c:noMultiLvlLbl val="0"/>
      </c:catAx>
      <c:valAx>
        <c:axId val="156107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0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0767D-B931-4E8F-BB1D-CCC989CB778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99778-8FA9-4DFF-AAAE-3488A2A1C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4538"/>
            <a:ext cx="6621462" cy="3725862"/>
          </a:xfrm>
          <a:prstGeom prst="rect">
            <a:avLst/>
          </a:prstGeom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75983" y="4784809"/>
            <a:ext cx="5405033" cy="3910946"/>
          </a:xfrm>
          <a:prstGeom prst="rect">
            <a:avLst/>
          </a:prstGeom>
        </p:spPr>
        <p:txBody>
          <a:bodyPr lIns="95313" tIns="47656" rIns="95313" bIns="47656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557" name="CustomShape 3"/>
          <p:cNvSpPr/>
          <p:nvPr/>
        </p:nvSpPr>
        <p:spPr>
          <a:xfrm>
            <a:off x="3829037" y="9443504"/>
            <a:ext cx="2926548" cy="493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313" tIns="47656" rIns="95313" bIns="47656" anchor="b">
            <a:noAutofit/>
          </a:bodyPr>
          <a:lstStyle/>
          <a:p>
            <a:pPr algn="r">
              <a:lnSpc>
                <a:spcPct val="100000"/>
              </a:lnSpc>
            </a:pPr>
            <a:fld id="{7A74AAFE-E515-4A71-A5D8-F681DA82042E}" type="slidenum">
              <a:rPr lang="ru-RU" sz="1300" spc="-1">
                <a:solidFill>
                  <a:srgbClr val="000000"/>
                </a:solidFill>
                <a:latin typeface="Calibri"/>
              </a:rPr>
              <a:t>14</a:t>
            </a:fld>
            <a:endParaRPr lang="ru-RU" sz="13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5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3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6295" y="1425955"/>
            <a:ext cx="3948787" cy="29836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2302" y="1516420"/>
            <a:ext cx="3742065" cy="34033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3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07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9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8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3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9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metod_saynsk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F711BF-1A8A-A378-F88C-7B1D5010B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"/>
            <a:ext cx="7718759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271693"/>
            <a:ext cx="4528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МКУ «УПРАВЛЕНИЕ ОБРАЗОВАНИЯ АДМИНИСТРАЦИИ МУНИЦИПАЛЬНОГО ОБРАЗОВАНИЯ «ГОРОД САЯНСК»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7451" y="151016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UO-SAYANSK.RU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30" name="Picture 6" descr="D:\Дизайн\images\герб саянска v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3914"/>
            <a:ext cx="882352" cy="11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0771"/>
            <a:ext cx="7344816" cy="49219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9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3929633"/>
            <a:ext cx="6789420" cy="1011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0" y="3988127"/>
            <a:ext cx="6707696" cy="838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296894" y="1995909"/>
            <a:ext cx="5175219" cy="33956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60" marR="537686"/>
            <a:r>
              <a:rPr sz="1500" b="1" dirty="0">
                <a:latin typeface="Arial"/>
                <a:cs typeface="Arial"/>
              </a:rPr>
              <a:t>Единые</a:t>
            </a:r>
            <a:r>
              <a:rPr sz="1500" b="1" spc="-11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38" dirty="0">
                <a:latin typeface="Arial"/>
                <a:cs typeface="Arial"/>
              </a:rPr>
              <a:t>х</a:t>
            </a:r>
            <a:r>
              <a:rPr sz="1500" b="1" spc="-1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ды</a:t>
            </a:r>
            <a:r>
              <a:rPr sz="1500" b="1" spc="-11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к </a:t>
            </a:r>
            <a:r>
              <a:rPr sz="1500" b="1" spc="-49" dirty="0">
                <a:latin typeface="Arial"/>
                <a:cs typeface="Arial"/>
              </a:rPr>
              <a:t>ф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-19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м</a:t>
            </a:r>
            <a:r>
              <a:rPr sz="1500" b="1" spc="4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ро</a:t>
            </a:r>
            <a:r>
              <a:rPr sz="1500" b="1" spc="-19" dirty="0">
                <a:latin typeface="Arial"/>
                <a:cs typeface="Arial"/>
              </a:rPr>
              <a:t>в</a:t>
            </a:r>
            <a:r>
              <a:rPr sz="1500" b="1" dirty="0">
                <a:latin typeface="Arial"/>
                <a:cs typeface="Arial"/>
              </a:rPr>
              <a:t>анию</a:t>
            </a:r>
            <a:r>
              <a:rPr sz="1500" b="1" spc="-19" dirty="0">
                <a:latin typeface="Arial"/>
                <a:cs typeface="Arial"/>
              </a:rPr>
              <a:t> з</a:t>
            </a:r>
            <a:r>
              <a:rPr sz="1500" b="1" dirty="0">
                <a:latin typeface="Arial"/>
                <a:cs typeface="Arial"/>
              </a:rPr>
              <a:t>араб</a:t>
            </a:r>
            <a:r>
              <a:rPr sz="1500" b="1" spc="-38" dirty="0">
                <a:latin typeface="Arial"/>
                <a:cs typeface="Arial"/>
              </a:rPr>
              <a:t>о</a:t>
            </a:r>
            <a:r>
              <a:rPr sz="1500" b="1" spc="-26" dirty="0">
                <a:latin typeface="Arial"/>
                <a:cs typeface="Arial"/>
              </a:rPr>
              <a:t>т</a:t>
            </a:r>
            <a:r>
              <a:rPr sz="1500" b="1" dirty="0">
                <a:latin typeface="Arial"/>
                <a:cs typeface="Arial"/>
              </a:rPr>
              <a:t>ной пла</a:t>
            </a:r>
            <a:r>
              <a:rPr sz="1500" b="1" spc="-26" dirty="0">
                <a:latin typeface="Arial"/>
                <a:cs typeface="Arial"/>
              </a:rPr>
              <a:t>т</a:t>
            </a:r>
            <a:r>
              <a:rPr sz="1500" b="1" dirty="0">
                <a:latin typeface="Arial"/>
                <a:cs typeface="Arial"/>
              </a:rPr>
              <a:t>ы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педа</a:t>
            </a:r>
            <a:r>
              <a:rPr sz="1500" b="1" spc="-15" dirty="0">
                <a:latin typeface="Arial"/>
                <a:cs typeface="Arial"/>
              </a:rPr>
              <a:t>г</a:t>
            </a:r>
            <a:r>
              <a:rPr sz="1500" b="1" dirty="0">
                <a:latin typeface="Arial"/>
                <a:cs typeface="Arial"/>
              </a:rPr>
              <a:t>о</a:t>
            </a:r>
            <a:r>
              <a:rPr sz="1500" b="1" spc="-15" dirty="0">
                <a:latin typeface="Arial"/>
                <a:cs typeface="Arial"/>
              </a:rPr>
              <a:t>г</a:t>
            </a:r>
            <a:r>
              <a:rPr sz="1500" b="1" dirty="0">
                <a:latin typeface="Arial"/>
                <a:cs typeface="Arial"/>
              </a:rPr>
              <a:t>ов: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330"/>
              </a:spcBef>
            </a:pPr>
            <a:r>
              <a:rPr sz="1350" dirty="0">
                <a:solidFill>
                  <a:srgbClr val="1B3181"/>
                </a:solidFill>
                <a:latin typeface="Courier New"/>
                <a:cs typeface="Courier New"/>
              </a:rPr>
              <a:t>o</a:t>
            </a:r>
            <a:r>
              <a:rPr sz="1350" spc="-409" dirty="0">
                <a:solidFill>
                  <a:srgbClr val="1B3181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р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а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з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ме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ры</a:t>
            </a:r>
            <a:r>
              <a:rPr sz="1350" b="1" spc="4" dirty="0">
                <a:solidFill>
                  <a:srgbClr val="1A3B87"/>
                </a:solidFill>
                <a:latin typeface="Arial Narrow"/>
                <a:cs typeface="Arial Narrow"/>
              </a:rPr>
              <a:t> 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коэф</a:t>
            </a:r>
            <a:r>
              <a:rPr sz="1350" b="1" spc="4" dirty="0">
                <a:solidFill>
                  <a:srgbClr val="1A3B87"/>
                </a:solidFill>
                <a:latin typeface="Arial Narrow"/>
                <a:cs typeface="Arial Narrow"/>
              </a:rPr>
              <a:t>ф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и</a:t>
            </a:r>
            <a:r>
              <a:rPr sz="1350" b="1" spc="4" dirty="0">
                <a:solidFill>
                  <a:srgbClr val="1A3B87"/>
                </a:solidFill>
                <a:latin typeface="Arial Narrow"/>
                <a:cs typeface="Arial Narrow"/>
              </a:rPr>
              <a:t>ц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ие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н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т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о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в</a:t>
            </a:r>
            <a:r>
              <a:rPr sz="1350" b="1" spc="4" dirty="0">
                <a:solidFill>
                  <a:srgbClr val="1A3B87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с </a:t>
            </a:r>
            <a:r>
              <a:rPr sz="1350" spc="4" dirty="0">
                <a:latin typeface="Arial Narrow"/>
                <a:cs typeface="Arial Narrow"/>
              </a:rPr>
              <a:t>у</a:t>
            </a:r>
            <a:r>
              <a:rPr sz="1350" dirty="0">
                <a:latin typeface="Arial Narrow"/>
                <a:cs typeface="Arial Narrow"/>
              </a:rPr>
              <a:t>ч</a:t>
            </a:r>
            <a:r>
              <a:rPr sz="1350" spc="-8" dirty="0">
                <a:latin typeface="Arial Narrow"/>
                <a:cs typeface="Arial Narrow"/>
              </a:rPr>
              <a:t>е</a:t>
            </a:r>
            <a:r>
              <a:rPr sz="1350" dirty="0">
                <a:latin typeface="Arial Narrow"/>
                <a:cs typeface="Arial Narrow"/>
              </a:rPr>
              <a:t>т</a:t>
            </a:r>
            <a:r>
              <a:rPr sz="1350" spc="-8" dirty="0">
                <a:latin typeface="Arial Narrow"/>
                <a:cs typeface="Arial Narrow"/>
              </a:rPr>
              <a:t>о</a:t>
            </a:r>
            <a:r>
              <a:rPr sz="1350" dirty="0">
                <a:latin typeface="Arial Narrow"/>
                <a:cs typeface="Arial Narrow"/>
              </a:rPr>
              <a:t>м</a:t>
            </a:r>
            <a:r>
              <a:rPr sz="1350" spc="8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с</a:t>
            </a:r>
            <a:r>
              <a:rPr sz="1350" spc="4" dirty="0">
                <a:latin typeface="Arial Narrow"/>
                <a:cs typeface="Arial Narrow"/>
              </a:rPr>
              <a:t>л</a:t>
            </a:r>
            <a:r>
              <a:rPr sz="1350" spc="-8" dirty="0">
                <a:latin typeface="Arial Narrow"/>
                <a:cs typeface="Arial Narrow"/>
              </a:rPr>
              <a:t>о</a:t>
            </a:r>
            <a:r>
              <a:rPr sz="1350" dirty="0">
                <a:latin typeface="Arial Narrow"/>
                <a:cs typeface="Arial Narrow"/>
              </a:rPr>
              <a:t>жн</a:t>
            </a:r>
            <a:r>
              <a:rPr sz="1350" spc="-11" dirty="0">
                <a:latin typeface="Arial Narrow"/>
                <a:cs typeface="Arial Narrow"/>
              </a:rPr>
              <a:t>о</a:t>
            </a:r>
            <a:r>
              <a:rPr sz="1350" dirty="0">
                <a:latin typeface="Arial Narrow"/>
                <a:cs typeface="Arial Narrow"/>
              </a:rPr>
              <a:t>сти</a:t>
            </a:r>
            <a:r>
              <a:rPr sz="1350" spc="8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т</a:t>
            </a:r>
            <a:r>
              <a:rPr sz="1350" spc="-8" dirty="0">
                <a:latin typeface="Arial Narrow"/>
                <a:cs typeface="Arial Narrow"/>
              </a:rPr>
              <a:t>р</a:t>
            </a:r>
            <a:r>
              <a:rPr sz="1350" dirty="0">
                <a:latin typeface="Arial Narrow"/>
                <a:cs typeface="Arial Narrow"/>
              </a:rPr>
              <a:t>у</a:t>
            </a:r>
            <a:r>
              <a:rPr sz="1350" spc="4" dirty="0">
                <a:latin typeface="Arial Narrow"/>
                <a:cs typeface="Arial Narrow"/>
              </a:rPr>
              <a:t>д</a:t>
            </a:r>
            <a:r>
              <a:rPr sz="1350" dirty="0">
                <a:latin typeface="Arial Narrow"/>
                <a:cs typeface="Arial Narrow"/>
              </a:rPr>
              <a:t>а и экон</a:t>
            </a:r>
            <a:r>
              <a:rPr sz="1350" spc="-8" dirty="0">
                <a:latin typeface="Arial Narrow"/>
                <a:cs typeface="Arial Narrow"/>
              </a:rPr>
              <a:t>о</a:t>
            </a:r>
            <a:r>
              <a:rPr sz="1350" dirty="0">
                <a:latin typeface="Arial Narrow"/>
                <a:cs typeface="Arial Narrow"/>
              </a:rPr>
              <a:t>мич</a:t>
            </a:r>
            <a:r>
              <a:rPr sz="1350" spc="-8" dirty="0">
                <a:latin typeface="Arial Narrow"/>
                <a:cs typeface="Arial Narrow"/>
              </a:rPr>
              <a:t>е</a:t>
            </a:r>
            <a:r>
              <a:rPr sz="1350" dirty="0">
                <a:latin typeface="Arial Narrow"/>
                <a:cs typeface="Arial Narrow"/>
              </a:rPr>
              <a:t>с</a:t>
            </a:r>
            <a:r>
              <a:rPr sz="1350" spc="4" dirty="0">
                <a:latin typeface="Arial Narrow"/>
                <a:cs typeface="Arial Narrow"/>
              </a:rPr>
              <a:t>к</a:t>
            </a:r>
            <a:r>
              <a:rPr sz="1350" spc="-8" dirty="0">
                <a:latin typeface="Arial Narrow"/>
                <a:cs typeface="Arial Narrow"/>
              </a:rPr>
              <a:t>о</a:t>
            </a:r>
            <a:r>
              <a:rPr sz="1350" dirty="0">
                <a:latin typeface="Arial Narrow"/>
                <a:cs typeface="Arial Narrow"/>
              </a:rPr>
              <a:t>й</a:t>
            </a:r>
          </a:p>
          <a:p>
            <a:pPr marL="266700">
              <a:lnSpc>
                <a:spcPts val="1485"/>
              </a:lnSpc>
            </a:pPr>
            <a:r>
              <a:rPr sz="1350" dirty="0">
                <a:latin typeface="Arial Narrow"/>
                <a:cs typeface="Arial Narrow"/>
              </a:rPr>
              <a:t>д</a:t>
            </a:r>
            <a:r>
              <a:rPr sz="1350" spc="4" dirty="0">
                <a:latin typeface="Arial Narrow"/>
                <a:cs typeface="Arial Narrow"/>
              </a:rPr>
              <a:t>и</a:t>
            </a:r>
            <a:r>
              <a:rPr sz="1350" dirty="0">
                <a:latin typeface="Arial Narrow"/>
                <a:cs typeface="Arial Narrow"/>
              </a:rPr>
              <a:t>ф</a:t>
            </a:r>
            <a:r>
              <a:rPr sz="1350" spc="-8" dirty="0">
                <a:latin typeface="Arial Narrow"/>
                <a:cs typeface="Arial Narrow"/>
              </a:rPr>
              <a:t>ф</a:t>
            </a:r>
            <a:r>
              <a:rPr sz="1350" dirty="0">
                <a:latin typeface="Arial Narrow"/>
                <a:cs typeface="Arial Narrow"/>
              </a:rPr>
              <a:t>е</a:t>
            </a:r>
            <a:r>
              <a:rPr sz="1350" spc="-8" dirty="0">
                <a:latin typeface="Arial Narrow"/>
                <a:cs typeface="Arial Narrow"/>
              </a:rPr>
              <a:t>р</a:t>
            </a:r>
            <a:r>
              <a:rPr sz="1350" dirty="0">
                <a:latin typeface="Arial Narrow"/>
                <a:cs typeface="Arial Narrow"/>
              </a:rPr>
              <a:t>ен</a:t>
            </a:r>
            <a:r>
              <a:rPr sz="1350" spc="-11" dirty="0">
                <a:latin typeface="Arial Narrow"/>
                <a:cs typeface="Arial Narrow"/>
              </a:rPr>
              <a:t>ц</a:t>
            </a:r>
            <a:r>
              <a:rPr sz="1350" dirty="0">
                <a:latin typeface="Arial Narrow"/>
                <a:cs typeface="Arial Narrow"/>
              </a:rPr>
              <a:t>иа</a:t>
            </a:r>
            <a:r>
              <a:rPr sz="1350" spc="-8" dirty="0">
                <a:latin typeface="Arial Narrow"/>
                <a:cs typeface="Arial Narrow"/>
              </a:rPr>
              <a:t>ц</a:t>
            </a:r>
            <a:r>
              <a:rPr sz="1350" dirty="0">
                <a:latin typeface="Arial Narrow"/>
                <a:cs typeface="Arial Narrow"/>
              </a:rPr>
              <a:t>ии</a:t>
            </a:r>
            <a:r>
              <a:rPr sz="1350" spc="34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р</a:t>
            </a:r>
            <a:r>
              <a:rPr sz="1350" spc="-8" dirty="0">
                <a:latin typeface="Arial Narrow"/>
                <a:cs typeface="Arial Narrow"/>
              </a:rPr>
              <a:t>е</a:t>
            </a:r>
            <a:r>
              <a:rPr sz="1350" dirty="0">
                <a:latin typeface="Arial Narrow"/>
                <a:cs typeface="Arial Narrow"/>
              </a:rPr>
              <a:t>гион</a:t>
            </a:r>
            <a:r>
              <a:rPr sz="1350" spc="-8" dirty="0">
                <a:latin typeface="Arial Narrow"/>
                <a:cs typeface="Arial Narrow"/>
              </a:rPr>
              <a:t>о</a:t>
            </a:r>
            <a:r>
              <a:rPr sz="1350" dirty="0">
                <a:latin typeface="Arial Narrow"/>
                <a:cs typeface="Arial Narrow"/>
              </a:rPr>
              <a:t>в</a:t>
            </a:r>
          </a:p>
          <a:p>
            <a:pPr marL="9525">
              <a:spcBef>
                <a:spcPts val="188"/>
              </a:spcBef>
            </a:pPr>
            <a:r>
              <a:rPr sz="1350" dirty="0">
                <a:solidFill>
                  <a:srgbClr val="1B3181"/>
                </a:solidFill>
                <a:latin typeface="Courier New"/>
                <a:cs typeface="Courier New"/>
              </a:rPr>
              <a:t>o</a:t>
            </a:r>
            <a:r>
              <a:rPr sz="1350" spc="-409" dirty="0">
                <a:solidFill>
                  <a:srgbClr val="1B3181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по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н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ятн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а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я</a:t>
            </a:r>
            <a:r>
              <a:rPr sz="1350" b="1" spc="8" dirty="0">
                <a:solidFill>
                  <a:srgbClr val="1A3B87"/>
                </a:solidFill>
                <a:latin typeface="Arial Narrow"/>
                <a:cs typeface="Arial Narrow"/>
              </a:rPr>
              <a:t> 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с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т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р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у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кт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у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ра</a:t>
            </a:r>
            <a:r>
              <a:rPr sz="1350" b="1" spc="34" dirty="0">
                <a:solidFill>
                  <a:srgbClr val="1A3B87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з</a:t>
            </a:r>
            <a:r>
              <a:rPr sz="1350" spc="-8" dirty="0">
                <a:latin typeface="Arial Narrow"/>
                <a:cs typeface="Arial Narrow"/>
              </a:rPr>
              <a:t>а</a:t>
            </a:r>
            <a:r>
              <a:rPr sz="1350" dirty="0">
                <a:latin typeface="Arial Narrow"/>
                <a:cs typeface="Arial Narrow"/>
              </a:rPr>
              <a:t>р</a:t>
            </a:r>
            <a:r>
              <a:rPr sz="1350" spc="-8" dirty="0">
                <a:latin typeface="Arial Narrow"/>
                <a:cs typeface="Arial Narrow"/>
              </a:rPr>
              <a:t>аб</a:t>
            </a:r>
            <a:r>
              <a:rPr sz="1350" dirty="0">
                <a:latin typeface="Arial Narrow"/>
                <a:cs typeface="Arial Narrow"/>
              </a:rPr>
              <a:t>о</a:t>
            </a:r>
            <a:r>
              <a:rPr sz="1350" spc="-8" dirty="0">
                <a:latin typeface="Arial Narrow"/>
                <a:cs typeface="Arial Narrow"/>
              </a:rPr>
              <a:t>т</a:t>
            </a:r>
            <a:r>
              <a:rPr sz="1350" dirty="0">
                <a:latin typeface="Arial Narrow"/>
                <a:cs typeface="Arial Narrow"/>
              </a:rPr>
              <a:t>ной</a:t>
            </a:r>
            <a:r>
              <a:rPr sz="1350" spc="41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п</a:t>
            </a:r>
            <a:r>
              <a:rPr sz="1350" spc="4" dirty="0">
                <a:latin typeface="Arial Narrow"/>
                <a:cs typeface="Arial Narrow"/>
              </a:rPr>
              <a:t>л</a:t>
            </a:r>
            <a:r>
              <a:rPr sz="1350" dirty="0">
                <a:latin typeface="Arial Narrow"/>
                <a:cs typeface="Arial Narrow"/>
              </a:rPr>
              <a:t>а</a:t>
            </a:r>
            <a:r>
              <a:rPr sz="1350" spc="-8" dirty="0">
                <a:latin typeface="Arial Narrow"/>
                <a:cs typeface="Arial Narrow"/>
              </a:rPr>
              <a:t>т</a:t>
            </a:r>
            <a:r>
              <a:rPr sz="1350" dirty="0">
                <a:latin typeface="Arial Narrow"/>
                <a:cs typeface="Arial Narrow"/>
              </a:rPr>
              <a:t>ы</a:t>
            </a:r>
          </a:p>
          <a:p>
            <a:pPr marL="9525">
              <a:spcBef>
                <a:spcPts val="217"/>
              </a:spcBef>
            </a:pPr>
            <a:r>
              <a:rPr sz="1350" dirty="0">
                <a:solidFill>
                  <a:srgbClr val="1B3181"/>
                </a:solidFill>
                <a:latin typeface="Courier New"/>
                <a:cs typeface="Courier New"/>
              </a:rPr>
              <a:t>o</a:t>
            </a:r>
            <a:r>
              <a:rPr sz="1350" spc="-409" dirty="0">
                <a:solidFill>
                  <a:srgbClr val="1B3181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обяз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а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т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е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льный</a:t>
            </a:r>
            <a:r>
              <a:rPr sz="1350" b="1" spc="11" dirty="0">
                <a:solidFill>
                  <a:srgbClr val="1A3B87"/>
                </a:solidFill>
                <a:latin typeface="Arial Narrow"/>
                <a:cs typeface="Arial Narrow"/>
              </a:rPr>
              <a:t> 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п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е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р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е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ч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е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нь</a:t>
            </a:r>
            <a:r>
              <a:rPr sz="1350" b="1" spc="38" dirty="0">
                <a:solidFill>
                  <a:srgbClr val="1A3B87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ком</a:t>
            </a:r>
            <a:r>
              <a:rPr sz="1350" spc="4" dirty="0">
                <a:latin typeface="Arial Narrow"/>
                <a:cs typeface="Arial Narrow"/>
              </a:rPr>
              <a:t>п</a:t>
            </a:r>
            <a:r>
              <a:rPr sz="1350" dirty="0">
                <a:latin typeface="Arial Narrow"/>
                <a:cs typeface="Arial Narrow"/>
              </a:rPr>
              <a:t>енса</a:t>
            </a:r>
            <a:r>
              <a:rPr sz="1350" spc="-8" dirty="0">
                <a:latin typeface="Arial Narrow"/>
                <a:cs typeface="Arial Narrow"/>
              </a:rPr>
              <a:t>ц</a:t>
            </a:r>
            <a:r>
              <a:rPr sz="1350" dirty="0">
                <a:latin typeface="Arial Narrow"/>
                <a:cs typeface="Arial Narrow"/>
              </a:rPr>
              <a:t>ионн</a:t>
            </a:r>
            <a:r>
              <a:rPr sz="1350" spc="-8" dirty="0">
                <a:latin typeface="Arial Narrow"/>
                <a:cs typeface="Arial Narrow"/>
              </a:rPr>
              <a:t>ы</a:t>
            </a:r>
            <a:r>
              <a:rPr sz="1350" dirty="0">
                <a:latin typeface="Arial Narrow"/>
                <a:cs typeface="Arial Narrow"/>
              </a:rPr>
              <a:t>х</a:t>
            </a:r>
            <a:r>
              <a:rPr sz="1350" spc="1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и </a:t>
            </a:r>
            <a:r>
              <a:rPr sz="1350" spc="4" dirty="0">
                <a:latin typeface="Arial Narrow"/>
                <a:cs typeface="Arial Narrow"/>
              </a:rPr>
              <a:t>с</a:t>
            </a:r>
            <a:r>
              <a:rPr sz="1350" dirty="0">
                <a:latin typeface="Arial Narrow"/>
                <a:cs typeface="Arial Narrow"/>
              </a:rPr>
              <a:t>тим</a:t>
            </a:r>
            <a:r>
              <a:rPr sz="1350" spc="4" dirty="0">
                <a:latin typeface="Arial Narrow"/>
                <a:cs typeface="Arial Narrow"/>
              </a:rPr>
              <a:t>у</a:t>
            </a:r>
            <a:r>
              <a:rPr sz="1350" dirty="0">
                <a:latin typeface="Arial Narrow"/>
                <a:cs typeface="Arial Narrow"/>
              </a:rPr>
              <a:t>л</a:t>
            </a:r>
            <a:r>
              <a:rPr sz="1350" spc="4" dirty="0">
                <a:latin typeface="Arial Narrow"/>
                <a:cs typeface="Arial Narrow"/>
              </a:rPr>
              <a:t>и</a:t>
            </a:r>
            <a:r>
              <a:rPr sz="1350" dirty="0">
                <a:latin typeface="Arial Narrow"/>
                <a:cs typeface="Arial Narrow"/>
              </a:rPr>
              <a:t>рующих</a:t>
            </a:r>
            <a:r>
              <a:rPr sz="1350" spc="-8" dirty="0">
                <a:latin typeface="Arial Narrow"/>
                <a:cs typeface="Arial Narrow"/>
              </a:rPr>
              <a:t> 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в</a:t>
            </a:r>
            <a:r>
              <a:rPr sz="1350" b="1" spc="4" dirty="0">
                <a:solidFill>
                  <a:srgbClr val="1A3B87"/>
                </a:solidFill>
                <a:latin typeface="Arial Narrow"/>
                <a:cs typeface="Arial Narrow"/>
              </a:rPr>
              <a:t>ы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пл</a:t>
            </a:r>
            <a:r>
              <a:rPr sz="1350" b="1" spc="-8" dirty="0">
                <a:solidFill>
                  <a:srgbClr val="1A3B87"/>
                </a:solidFill>
                <a:latin typeface="Arial Narrow"/>
                <a:cs typeface="Arial Narrow"/>
              </a:rPr>
              <a:t>а</a:t>
            </a:r>
            <a:r>
              <a:rPr sz="1350" b="1" dirty="0">
                <a:solidFill>
                  <a:srgbClr val="1A3B87"/>
                </a:solidFill>
                <a:latin typeface="Arial Narrow"/>
                <a:cs typeface="Arial Narrow"/>
              </a:rPr>
              <a:t>т</a:t>
            </a:r>
            <a:endParaRPr sz="1350" dirty="0">
              <a:latin typeface="Arial Narrow"/>
              <a:cs typeface="Arial Narrow"/>
            </a:endParaRPr>
          </a:p>
          <a:p>
            <a:pPr marL="22860" marR="932498"/>
            <a:r>
              <a:rPr sz="1500" dirty="0" err="1">
                <a:solidFill>
                  <a:srgbClr val="BC4336"/>
                </a:solidFill>
                <a:latin typeface="Arial Narrow"/>
                <a:cs typeface="Arial Narrow"/>
              </a:rPr>
              <a:t>Предложены</a:t>
            </a:r>
            <a:r>
              <a:rPr sz="1500" spc="-26" dirty="0">
                <a:solidFill>
                  <a:srgbClr val="BC4336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выплаты</a:t>
            </a:r>
            <a:r>
              <a:rPr sz="1500" spc="-19" dirty="0">
                <a:solidFill>
                  <a:srgbClr val="BC4336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за</a:t>
            </a:r>
            <a:r>
              <a:rPr sz="1500" spc="-8" dirty="0">
                <a:solidFill>
                  <a:srgbClr val="BC4336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новые</a:t>
            </a:r>
            <a:r>
              <a:rPr sz="1500" spc="-11" dirty="0">
                <a:solidFill>
                  <a:srgbClr val="BC4336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квал</a:t>
            </a:r>
            <a:r>
              <a:rPr sz="1500" spc="8" dirty="0">
                <a:solidFill>
                  <a:srgbClr val="BC4336"/>
                </a:solidFill>
                <a:latin typeface="Arial Narrow"/>
                <a:cs typeface="Arial Narrow"/>
              </a:rPr>
              <a:t>и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фи</a:t>
            </a:r>
            <a:r>
              <a:rPr sz="1500" spc="-11" dirty="0">
                <a:solidFill>
                  <a:srgbClr val="BC4336"/>
                </a:solidFill>
                <a:latin typeface="Arial Narrow"/>
                <a:cs typeface="Arial Narrow"/>
              </a:rPr>
              <a:t>к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а</a:t>
            </a:r>
            <a:r>
              <a:rPr sz="1500" spc="-8" dirty="0">
                <a:solidFill>
                  <a:srgbClr val="BC4336"/>
                </a:solidFill>
                <a:latin typeface="Arial Narrow"/>
                <a:cs typeface="Arial Narrow"/>
              </a:rPr>
              <a:t>ц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и</a:t>
            </a:r>
            <a:r>
              <a:rPr sz="1500" spc="-8" dirty="0">
                <a:solidFill>
                  <a:srgbClr val="BC4336"/>
                </a:solidFill>
                <a:latin typeface="Arial Narrow"/>
                <a:cs typeface="Arial Narrow"/>
              </a:rPr>
              <a:t>онн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ые категории</a:t>
            </a:r>
            <a:r>
              <a:rPr sz="1500" spc="-26" dirty="0">
                <a:solidFill>
                  <a:srgbClr val="BC4336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«</a:t>
            </a:r>
            <a:r>
              <a:rPr sz="1500" b="1" dirty="0">
                <a:solidFill>
                  <a:srgbClr val="BC4336"/>
                </a:solidFill>
                <a:latin typeface="Arial Narrow"/>
                <a:cs typeface="Arial Narrow"/>
              </a:rPr>
              <a:t>педагог</a:t>
            </a:r>
            <a:r>
              <a:rPr sz="1500" b="1" spc="4" dirty="0">
                <a:solidFill>
                  <a:srgbClr val="BC4336"/>
                </a:solidFill>
                <a:latin typeface="Arial Narrow"/>
                <a:cs typeface="Arial Narrow"/>
              </a:rPr>
              <a:t>-</a:t>
            </a:r>
            <a:r>
              <a:rPr sz="1500" b="1" dirty="0">
                <a:solidFill>
                  <a:srgbClr val="BC4336"/>
                </a:solidFill>
                <a:latin typeface="Arial Narrow"/>
                <a:cs typeface="Arial Narrow"/>
              </a:rPr>
              <a:t>м</a:t>
            </a:r>
            <a:r>
              <a:rPr sz="1500" b="1" spc="-8" dirty="0">
                <a:solidFill>
                  <a:srgbClr val="BC4336"/>
                </a:solidFill>
                <a:latin typeface="Arial Narrow"/>
                <a:cs typeface="Arial Narrow"/>
              </a:rPr>
              <a:t>е</a:t>
            </a:r>
            <a:r>
              <a:rPr sz="1500" b="1" dirty="0">
                <a:solidFill>
                  <a:srgbClr val="BC4336"/>
                </a:solidFill>
                <a:latin typeface="Arial Narrow"/>
                <a:cs typeface="Arial Narrow"/>
              </a:rPr>
              <a:t>тодист»</a:t>
            </a:r>
            <a:r>
              <a:rPr sz="1500" b="1" spc="-41" dirty="0">
                <a:solidFill>
                  <a:srgbClr val="BC4336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BC4336"/>
                </a:solidFill>
                <a:latin typeface="Arial Narrow"/>
                <a:cs typeface="Arial Narrow"/>
              </a:rPr>
              <a:t>и</a:t>
            </a:r>
            <a:r>
              <a:rPr sz="1500" spc="-8" dirty="0">
                <a:solidFill>
                  <a:srgbClr val="BC4336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BC4336"/>
                </a:solidFill>
                <a:latin typeface="Arial Narrow"/>
                <a:cs typeface="Arial Narrow"/>
              </a:rPr>
              <a:t>«педагог</a:t>
            </a:r>
            <a:r>
              <a:rPr sz="1500" b="1" spc="4" dirty="0">
                <a:solidFill>
                  <a:srgbClr val="BC4336"/>
                </a:solidFill>
                <a:latin typeface="Arial Narrow"/>
                <a:cs typeface="Arial Narrow"/>
              </a:rPr>
              <a:t>-</a:t>
            </a:r>
            <a:r>
              <a:rPr sz="1500" b="1" dirty="0">
                <a:solidFill>
                  <a:srgbClr val="BC4336"/>
                </a:solidFill>
                <a:latin typeface="Arial Narrow"/>
                <a:cs typeface="Arial Narrow"/>
              </a:rPr>
              <a:t>наставни</a:t>
            </a:r>
            <a:r>
              <a:rPr sz="1500" b="1" spc="-8" dirty="0">
                <a:solidFill>
                  <a:srgbClr val="BC4336"/>
                </a:solidFill>
                <a:latin typeface="Arial Narrow"/>
                <a:cs typeface="Arial Narrow"/>
              </a:rPr>
              <a:t>к</a:t>
            </a:r>
            <a:r>
              <a:rPr sz="1500" b="1" dirty="0">
                <a:solidFill>
                  <a:srgbClr val="BC4336"/>
                </a:solidFill>
                <a:latin typeface="Arial Narrow"/>
                <a:cs typeface="Arial Narrow"/>
              </a:rPr>
              <a:t>»</a:t>
            </a:r>
            <a:endParaRPr sz="1500" dirty="0">
              <a:latin typeface="Arial Narrow"/>
              <a:cs typeface="Arial Narrow"/>
            </a:endParaRPr>
          </a:p>
          <a:p>
            <a:pPr>
              <a:lnSpc>
                <a:spcPts val="750"/>
              </a:lnSpc>
            </a:pPr>
            <a:endParaRPr sz="750" dirty="0"/>
          </a:p>
          <a:p>
            <a:pPr>
              <a:lnSpc>
                <a:spcPts val="750"/>
              </a:lnSpc>
            </a:pPr>
            <a:endParaRPr sz="750" dirty="0"/>
          </a:p>
          <a:p>
            <a:pPr marL="106204" marR="9525" algn="just">
              <a:lnSpc>
                <a:spcPct val="92900"/>
              </a:lnSpc>
            </a:pPr>
            <a:r>
              <a:rPr sz="2400" spc="-109" dirty="0" err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60" dirty="0" err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30" dirty="0" err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spc="-53" dirty="0" err="1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dirty="0" err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400" spc="-188" dirty="0" err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400" spc="-30" dirty="0" err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60" dirty="0" err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dirty="0" err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про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з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р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а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чность</a:t>
            </a:r>
            <a:r>
              <a:rPr sz="1350" spc="3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и понятн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сть начис</a:t>
            </a:r>
            <a:r>
              <a:rPr sz="1350" spc="4" dirty="0">
                <a:solidFill>
                  <a:srgbClr val="FFFFFF"/>
                </a:solidFill>
                <a:latin typeface="Arial Narrow"/>
                <a:cs typeface="Arial Narrow"/>
              </a:rPr>
              <a:t>л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ения</a:t>
            </a:r>
            <a:r>
              <a:rPr sz="1350" spc="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з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а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р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аб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ной пл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а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ты</a:t>
            </a:r>
            <a:r>
              <a:rPr sz="1350" spc="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рабо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тников</a:t>
            </a:r>
            <a:r>
              <a:rPr sz="1350" spc="23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сф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ер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ы</a:t>
            </a:r>
            <a:r>
              <a:rPr sz="1350" spc="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обра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з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в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а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ния,</a:t>
            </a:r>
            <a:r>
              <a:rPr sz="1350" spc="3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сн</a:t>
            </a:r>
            <a:r>
              <a:rPr sz="1350" spc="4" dirty="0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ж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е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ние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с</a:t>
            </a:r>
            <a:r>
              <a:rPr sz="1350" spc="4" dirty="0">
                <a:solidFill>
                  <a:srgbClr val="FFFFFF"/>
                </a:solidFill>
                <a:latin typeface="Arial Narrow"/>
                <a:cs typeface="Arial Narrow"/>
              </a:rPr>
              <a:t>у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щ</a:t>
            </a:r>
            <a:r>
              <a:rPr sz="1350" spc="-11" dirty="0">
                <a:solidFill>
                  <a:srgbClr val="FFFFFF"/>
                </a:solidFill>
                <a:latin typeface="Arial Narrow"/>
                <a:cs typeface="Arial Narrow"/>
              </a:rPr>
              <a:t>е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ств</a:t>
            </a:r>
            <a:r>
              <a:rPr sz="1350" spc="-11" dirty="0">
                <a:solidFill>
                  <a:srgbClr val="FFFFFF"/>
                </a:solidFill>
                <a:latin typeface="Arial Narrow"/>
                <a:cs typeface="Arial Narrow"/>
              </a:rPr>
              <a:t>е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нн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ы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х</a:t>
            </a:r>
            <a:r>
              <a:rPr sz="1350" spc="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ра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зличий в оп</a:t>
            </a:r>
            <a:r>
              <a:rPr sz="1350" spc="4" dirty="0">
                <a:solidFill>
                  <a:srgbClr val="FFFFFF"/>
                </a:solidFill>
                <a:latin typeface="Arial Narrow"/>
                <a:cs typeface="Arial Narrow"/>
              </a:rPr>
              <a:t>л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а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е</a:t>
            </a:r>
            <a:r>
              <a:rPr sz="1350" spc="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р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уда</a:t>
            </a:r>
            <a:r>
              <a:rPr sz="1350" spc="1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педагогических</a:t>
            </a:r>
            <a:r>
              <a:rPr sz="1350" spc="1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р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аб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350" spc="-8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ни</a:t>
            </a:r>
            <a:r>
              <a:rPr sz="1350" spc="4" dirty="0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ов</a:t>
            </a:r>
            <a:endParaRPr sz="135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893" y="1394126"/>
            <a:ext cx="5076770" cy="7386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marR="9525">
              <a:lnSpc>
                <a:spcPct val="100099"/>
              </a:lnSpc>
            </a:pPr>
            <a:r>
              <a:rPr sz="15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СОВЕРШЕНСТВОВАНИЕ СИСТЕМЫ ОПЛАТЫ ТРУДА ПЕДАГОГИЧЕСКИХ РАБОТНИКОВ</a:t>
            </a:r>
            <a:endParaRPr sz="1500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8E615484-1703-D36E-088F-BA46036B90FE}"/>
              </a:ext>
            </a:extLst>
          </p:cNvPr>
          <p:cNvSpPr txBox="1"/>
          <p:nvPr/>
        </p:nvSpPr>
        <p:spPr>
          <a:xfrm>
            <a:off x="565861" y="383952"/>
            <a:ext cx="7048976" cy="668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ВЫПЛ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ТЫ ЗА</a:t>
            </a:r>
            <a:r>
              <a:rPr sz="2400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КЛ</a:t>
            </a:r>
            <a:r>
              <a:rPr sz="2400" b="1" spc="-64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СС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ОЕ </a:t>
            </a:r>
            <a:r>
              <a:rPr sz="2400" b="1" spc="-3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УКО</a:t>
            </a:r>
            <a:r>
              <a:rPr sz="2400" b="1" spc="-56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spc="-26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-1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b="1" spc="-64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spc="-64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488"/>
              </a:lnSpc>
              <a:spcBef>
                <a:spcPts val="30"/>
              </a:spcBef>
            </a:pPr>
            <a:endParaRPr sz="488" dirty="0"/>
          </a:p>
          <a:p>
            <a:pPr marL="34766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С 2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61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350" spc="-26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ся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ная</a:t>
            </a:r>
            <a:r>
              <a:rPr sz="1350" spc="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выпл</a:t>
            </a: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а за 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ассн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350" spc="-26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350" spc="-19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50" spc="-23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50" spc="-34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с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ос</a:t>
            </a:r>
            <a:r>
              <a:rPr sz="1350" spc="-23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350" spc="-53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5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ысяч </a:t>
            </a:r>
            <a:r>
              <a:rPr sz="1500" b="1" spc="-19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500" b="1" spc="-26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500" b="1" spc="-38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500" b="1" spc="-19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7D05FF1-3BD7-C911-3048-498E923E3B83}"/>
              </a:ext>
            </a:extLst>
          </p:cNvPr>
          <p:cNvSpPr txBox="1"/>
          <p:nvPr/>
        </p:nvSpPr>
        <p:spPr>
          <a:xfrm>
            <a:off x="177527" y="223263"/>
            <a:ext cx="7048976" cy="13795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ВЫПЛ</a:t>
            </a:r>
            <a:r>
              <a:rPr sz="2100" b="1" spc="-120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А</a:t>
            </a:r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ТЫ ЗА</a:t>
            </a:r>
            <a:r>
              <a:rPr sz="2100" b="1" spc="-1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КЛ</a:t>
            </a:r>
            <a:r>
              <a:rPr sz="2100" b="1" spc="-64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А</a:t>
            </a:r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СС</a:t>
            </a:r>
            <a:r>
              <a:rPr sz="2100" b="1" spc="4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Н</a:t>
            </a:r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ОЕ </a:t>
            </a:r>
            <a:r>
              <a:rPr sz="2100" b="1" spc="-34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Р</a:t>
            </a:r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УКО</a:t>
            </a:r>
            <a:r>
              <a:rPr sz="2100" b="1" spc="-56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В</a:t>
            </a:r>
            <a:r>
              <a:rPr sz="2100" b="1" spc="-26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О</a:t>
            </a:r>
            <a:r>
              <a:rPr sz="2100" b="1" spc="-1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Д</a:t>
            </a:r>
            <a:r>
              <a:rPr sz="2100" b="1" spc="-64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С</a:t>
            </a:r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Т</a:t>
            </a:r>
            <a:r>
              <a:rPr sz="2100" b="1" spc="-64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В</a:t>
            </a:r>
            <a:r>
              <a:rPr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/>
              </a:rPr>
              <a:t>О</a:t>
            </a:r>
            <a:endParaRPr sz="2100" dirty="0">
              <a:solidFill>
                <a:srgbClr val="1A3B87"/>
              </a:solidFill>
              <a:latin typeface="Arial Narrow" panose="020B0606020202030204" pitchFamily="34" charset="0"/>
              <a:cs typeface="Arial"/>
            </a:endParaRPr>
          </a:p>
          <a:p>
            <a:pPr>
              <a:lnSpc>
                <a:spcPts val="488"/>
              </a:lnSpc>
              <a:spcBef>
                <a:spcPts val="30"/>
              </a:spcBef>
            </a:pPr>
            <a:endParaRPr sz="2100" dirty="0">
              <a:latin typeface="Arial Narrow" panose="020B0606020202030204" pitchFamily="34" charset="0"/>
            </a:endParaRPr>
          </a:p>
          <a:p>
            <a:pPr marL="34766"/>
            <a:r>
              <a:rPr sz="2100" dirty="0">
                <a:latin typeface="Arial Narrow" panose="020B0606020202030204" pitchFamily="34" charset="0"/>
                <a:cs typeface="Arial"/>
              </a:rPr>
              <a:t>С 2</a:t>
            </a:r>
            <a:r>
              <a:rPr sz="2100" spc="-8" dirty="0">
                <a:latin typeface="Arial Narrow" panose="020B0606020202030204" pitchFamily="34" charset="0"/>
                <a:cs typeface="Arial"/>
              </a:rPr>
              <a:t>0</a:t>
            </a:r>
            <a:r>
              <a:rPr sz="2100" dirty="0">
                <a:latin typeface="Arial Narrow" panose="020B0606020202030204" pitchFamily="34" charset="0"/>
                <a:cs typeface="Arial"/>
              </a:rPr>
              <a:t>20</a:t>
            </a:r>
            <a:r>
              <a:rPr sz="2100" spc="4" dirty="0">
                <a:latin typeface="Arial Narrow" panose="020B0606020202030204" pitchFamily="34" charset="0"/>
                <a:cs typeface="Arial"/>
              </a:rPr>
              <a:t> </a:t>
            </a:r>
            <a:r>
              <a:rPr sz="2100" spc="-161" dirty="0">
                <a:latin typeface="Arial Narrow" panose="020B0606020202030204" pitchFamily="34" charset="0"/>
                <a:cs typeface="Arial"/>
              </a:rPr>
              <a:t>г</a:t>
            </a:r>
            <a:r>
              <a:rPr sz="2100" dirty="0">
                <a:latin typeface="Arial Narrow" panose="020B0606020202030204" pitchFamily="34" charset="0"/>
                <a:cs typeface="Arial"/>
              </a:rPr>
              <a:t>. </a:t>
            </a:r>
            <a:r>
              <a:rPr sz="2100" spc="-26" dirty="0">
                <a:latin typeface="Arial Narrow" panose="020B0606020202030204" pitchFamily="34" charset="0"/>
                <a:cs typeface="Arial"/>
              </a:rPr>
              <a:t>е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ж</a:t>
            </a:r>
            <a:r>
              <a:rPr sz="2100" spc="-8" dirty="0">
                <a:latin typeface="Arial Narrow" panose="020B0606020202030204" pitchFamily="34" charset="0"/>
                <a:cs typeface="Arial"/>
              </a:rPr>
              <a:t>е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м</a:t>
            </a:r>
            <a:r>
              <a:rPr sz="2100" spc="-8" dirty="0">
                <a:latin typeface="Arial Narrow" panose="020B0606020202030204" pitchFamily="34" charset="0"/>
                <a:cs typeface="Arial"/>
              </a:rPr>
              <a:t>е</a:t>
            </a:r>
            <a:r>
              <a:rPr sz="2100" dirty="0">
                <a:latin typeface="Arial Narrow" panose="020B0606020202030204" pitchFamily="34" charset="0"/>
                <a:cs typeface="Arial"/>
              </a:rPr>
              <a:t>ся</a:t>
            </a:r>
            <a:r>
              <a:rPr sz="2100" spc="-8" dirty="0">
                <a:latin typeface="Arial Narrow" panose="020B0606020202030204" pitchFamily="34" charset="0"/>
                <a:cs typeface="Arial"/>
              </a:rPr>
              <a:t>ч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ная</a:t>
            </a:r>
            <a:r>
              <a:rPr sz="2100" spc="23" dirty="0">
                <a:latin typeface="Arial Narrow" panose="020B0606020202030204" pitchFamily="34" charset="0"/>
                <a:cs typeface="Arial"/>
              </a:rPr>
              <a:t> 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выпл</a:t>
            </a:r>
            <a:r>
              <a:rPr sz="2100" spc="-30" dirty="0">
                <a:latin typeface="Arial Narrow" panose="020B0606020202030204" pitchFamily="34" charset="0"/>
                <a:cs typeface="Arial"/>
              </a:rPr>
              <a:t>а</a:t>
            </a:r>
            <a:r>
              <a:rPr sz="2100" spc="-15" dirty="0">
                <a:latin typeface="Arial Narrow" panose="020B0606020202030204" pitchFamily="34" charset="0"/>
                <a:cs typeface="Arial"/>
              </a:rPr>
              <a:t>т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а за </a:t>
            </a:r>
            <a:r>
              <a:rPr sz="2100" spc="19" dirty="0">
                <a:latin typeface="Arial Narrow" panose="020B0606020202030204" pitchFamily="34" charset="0"/>
                <a:cs typeface="Arial"/>
              </a:rPr>
              <a:t>к</a:t>
            </a:r>
            <a:r>
              <a:rPr sz="2100" spc="4" dirty="0">
                <a:latin typeface="Arial Narrow" panose="020B0606020202030204" pitchFamily="34" charset="0"/>
                <a:cs typeface="Arial"/>
              </a:rPr>
              <a:t>л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ассн</a:t>
            </a:r>
            <a:r>
              <a:rPr sz="2100" spc="-8" dirty="0">
                <a:latin typeface="Arial Narrow" panose="020B0606020202030204" pitchFamily="34" charset="0"/>
                <a:cs typeface="Arial"/>
              </a:rPr>
              <a:t>о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е </a:t>
            </a:r>
            <a:r>
              <a:rPr sz="2100" spc="-26" dirty="0">
                <a:latin typeface="Arial Narrow" panose="020B0606020202030204" pitchFamily="34" charset="0"/>
                <a:cs typeface="Arial"/>
              </a:rPr>
              <a:t>р</a:t>
            </a:r>
            <a:r>
              <a:rPr sz="2100" spc="-19" dirty="0">
                <a:latin typeface="Arial Narrow" panose="020B0606020202030204" pitchFamily="34" charset="0"/>
                <a:cs typeface="Arial"/>
              </a:rPr>
              <a:t>у</a:t>
            </a:r>
            <a:r>
              <a:rPr sz="2100" spc="19" dirty="0">
                <a:latin typeface="Arial Narrow" panose="020B0606020202030204" pitchFamily="34" charset="0"/>
                <a:cs typeface="Arial"/>
              </a:rPr>
              <a:t>к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о</a:t>
            </a:r>
            <a:r>
              <a:rPr sz="2100" spc="-23" dirty="0">
                <a:latin typeface="Arial Narrow" panose="020B0606020202030204" pitchFamily="34" charset="0"/>
                <a:cs typeface="Arial"/>
              </a:rPr>
              <a:t>в</a:t>
            </a:r>
            <a:r>
              <a:rPr sz="2100" spc="-34" dirty="0">
                <a:latin typeface="Arial Narrow" panose="020B0606020202030204" pitchFamily="34" charset="0"/>
                <a:cs typeface="Arial"/>
              </a:rPr>
              <a:t>о</a:t>
            </a:r>
            <a:r>
              <a:rPr sz="2100" spc="4" dirty="0">
                <a:latin typeface="Arial Narrow" panose="020B0606020202030204" pitchFamily="34" charset="0"/>
                <a:cs typeface="Arial"/>
              </a:rPr>
              <a:t>д</a:t>
            </a:r>
            <a:r>
              <a:rPr sz="2100" dirty="0">
                <a:latin typeface="Arial Narrow" panose="020B0606020202030204" pitchFamily="34" charset="0"/>
                <a:cs typeface="Arial"/>
              </a:rPr>
              <a:t>ст</a:t>
            </a:r>
            <a:r>
              <a:rPr sz="2100" spc="-15" dirty="0">
                <a:latin typeface="Arial Narrow" panose="020B0606020202030204" pitchFamily="34" charset="0"/>
                <a:cs typeface="Arial"/>
              </a:rPr>
              <a:t>в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о</a:t>
            </a:r>
            <a:r>
              <a:rPr sz="2100" spc="15" dirty="0">
                <a:latin typeface="Arial Narrow" panose="020B0606020202030204" pitchFamily="34" charset="0"/>
                <a:cs typeface="Arial"/>
              </a:rPr>
              <a:t> с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ос</a:t>
            </a:r>
            <a:r>
              <a:rPr sz="2100" spc="-23" dirty="0">
                <a:latin typeface="Arial Narrow" panose="020B0606020202030204" pitchFamily="34" charset="0"/>
                <a:cs typeface="Arial"/>
              </a:rPr>
              <a:t>т</a:t>
            </a:r>
            <a:r>
              <a:rPr sz="2100" dirty="0">
                <a:latin typeface="Arial Narrow" panose="020B0606020202030204" pitchFamily="34" charset="0"/>
                <a:cs typeface="Arial"/>
              </a:rPr>
              <a:t>а</a:t>
            </a:r>
            <a:r>
              <a:rPr sz="2100" spc="-30" dirty="0">
                <a:latin typeface="Arial Narrow" panose="020B0606020202030204" pitchFamily="34" charset="0"/>
                <a:cs typeface="Arial"/>
              </a:rPr>
              <a:t>в</a:t>
            </a:r>
            <a:r>
              <a:rPr sz="2100" spc="4" dirty="0">
                <a:latin typeface="Arial Narrow" panose="020B0606020202030204" pitchFamily="34" charset="0"/>
                <a:cs typeface="Arial"/>
              </a:rPr>
              <a:t>л</a:t>
            </a:r>
            <a:r>
              <a:rPr sz="2100" dirty="0">
                <a:latin typeface="Arial Narrow" panose="020B0606020202030204" pitchFamily="34" charset="0"/>
                <a:cs typeface="Arial"/>
              </a:rPr>
              <a:t>я</a:t>
            </a:r>
            <a:r>
              <a:rPr sz="2100" spc="-53" dirty="0">
                <a:latin typeface="Arial Narrow" panose="020B0606020202030204" pitchFamily="34" charset="0"/>
                <a:cs typeface="Arial"/>
              </a:rPr>
              <a:t>е</a:t>
            </a:r>
            <a:r>
              <a:rPr sz="2100" dirty="0">
                <a:latin typeface="Arial Narrow" panose="020B0606020202030204" pitchFamily="34" charset="0"/>
                <a:cs typeface="Arial"/>
              </a:rPr>
              <a:t>т</a:t>
            </a:r>
            <a:r>
              <a:rPr sz="2100" spc="19" dirty="0">
                <a:latin typeface="Arial Narrow" panose="020B0606020202030204" pitchFamily="34" charset="0"/>
                <a:cs typeface="Arial"/>
              </a:rPr>
              <a:t> </a:t>
            </a:r>
            <a:r>
              <a:rPr sz="2100" b="1" dirty="0">
                <a:latin typeface="Arial Narrow" panose="020B0606020202030204" pitchFamily="34" charset="0"/>
                <a:cs typeface="Arial"/>
              </a:rPr>
              <a:t>5 </a:t>
            </a:r>
            <a:r>
              <a:rPr sz="2100" b="1" spc="-30" dirty="0">
                <a:latin typeface="Arial Narrow" panose="020B0606020202030204" pitchFamily="34" charset="0"/>
                <a:cs typeface="Arial"/>
              </a:rPr>
              <a:t>т</a:t>
            </a:r>
            <a:r>
              <a:rPr sz="2100" b="1" dirty="0">
                <a:latin typeface="Arial Narrow" panose="020B0606020202030204" pitchFamily="34" charset="0"/>
                <a:cs typeface="Arial"/>
              </a:rPr>
              <a:t>ысяч </a:t>
            </a:r>
            <a:r>
              <a:rPr sz="2100" b="1" spc="-19" dirty="0">
                <a:latin typeface="Arial Narrow" panose="020B0606020202030204" pitchFamily="34" charset="0"/>
                <a:cs typeface="Arial"/>
              </a:rPr>
              <a:t>р</a:t>
            </a:r>
            <a:r>
              <a:rPr sz="2100" b="1" spc="-26" dirty="0">
                <a:latin typeface="Arial Narrow" panose="020B0606020202030204" pitchFamily="34" charset="0"/>
                <a:cs typeface="Arial"/>
              </a:rPr>
              <a:t>у</a:t>
            </a:r>
            <a:r>
              <a:rPr sz="2100" b="1" spc="-38" dirty="0">
                <a:latin typeface="Arial Narrow" panose="020B0606020202030204" pitchFamily="34" charset="0"/>
                <a:cs typeface="Arial"/>
              </a:rPr>
              <a:t>б</a:t>
            </a:r>
            <a:r>
              <a:rPr sz="2100" b="1" spc="-19" dirty="0">
                <a:latin typeface="Arial Narrow" panose="020B0606020202030204" pitchFamily="34" charset="0"/>
                <a:cs typeface="Arial"/>
              </a:rPr>
              <a:t>л</a:t>
            </a:r>
            <a:r>
              <a:rPr sz="2100" b="1" dirty="0">
                <a:latin typeface="Arial Narrow" panose="020B0606020202030204" pitchFamily="34" charset="0"/>
                <a:cs typeface="Arial"/>
              </a:rPr>
              <a:t>ей</a:t>
            </a:r>
            <a:endParaRPr sz="210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528F61-4C1E-6657-859A-674BFF087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B029593-035D-CB78-B7A5-7F8AC61E38CF}"/>
              </a:ext>
            </a:extLst>
          </p:cNvPr>
          <p:cNvGraphicFramePr/>
          <p:nvPr/>
        </p:nvGraphicFramePr>
        <p:xfrm>
          <a:off x="4997653" y="1035894"/>
          <a:ext cx="4282079" cy="154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3B9FC51-376A-4ACD-C376-072E6BBF726B}"/>
              </a:ext>
            </a:extLst>
          </p:cNvPr>
          <p:cNvGraphicFramePr/>
          <p:nvPr/>
        </p:nvGraphicFramePr>
        <p:xfrm>
          <a:off x="5096638" y="2613645"/>
          <a:ext cx="4111220" cy="137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79A29-9350-570C-23D4-C2F812D2B3D0}"/>
              </a:ext>
            </a:extLst>
          </p:cNvPr>
          <p:cNvSpPr txBox="1"/>
          <p:nvPr/>
        </p:nvSpPr>
        <p:spPr>
          <a:xfrm>
            <a:off x="170260" y="222647"/>
            <a:ext cx="45731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tabLst>
                <a:tab pos="266217" algn="l"/>
              </a:tabLst>
            </a:pPr>
            <a:r>
              <a:rPr lang="ru-RU" sz="210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О</a:t>
            </a:r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ТКРЫТИЕ</a:t>
            </a:r>
            <a:r>
              <a:rPr lang="ru-RU" sz="2100" b="1" spc="-38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П</a:t>
            </a:r>
            <a:r>
              <a:rPr lang="ru-RU" sz="2100" b="1" spc="-23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Е</a:t>
            </a:r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Д</a:t>
            </a:r>
            <a:r>
              <a:rPr lang="ru-RU" sz="2100" b="1" spc="-8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А</a:t>
            </a:r>
            <a:r>
              <a:rPr lang="ru-RU" sz="2100" b="1" spc="-15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Г</a:t>
            </a:r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ОГИЧЕСКИХ</a:t>
            </a:r>
            <a:r>
              <a:rPr lang="ru-RU" sz="2100" b="1" spc="-11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КЛА</a:t>
            </a:r>
            <a:r>
              <a:rPr lang="ru-RU" sz="2100" b="1" spc="-8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С</a:t>
            </a:r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F0C61-0D02-8C19-44ED-ABB320F3DCBA}"/>
              </a:ext>
            </a:extLst>
          </p:cNvPr>
          <p:cNvSpPr txBox="1"/>
          <p:nvPr/>
        </p:nvSpPr>
        <p:spPr>
          <a:xfrm>
            <a:off x="1045170" y="1030561"/>
            <a:ext cx="20636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2022-2023</a:t>
            </a:r>
          </a:p>
          <a:p>
            <a:r>
              <a:rPr lang="ru-RU" sz="1350" dirty="0">
                <a:latin typeface="Arial Narrow" panose="020B0606020202030204" pitchFamily="34" charset="0"/>
              </a:rPr>
              <a:t>СОШ №3</a:t>
            </a:r>
          </a:p>
          <a:p>
            <a:r>
              <a:rPr lang="ru-RU" sz="1350" dirty="0">
                <a:latin typeface="Arial Narrow" panose="020B0606020202030204" pitchFamily="34" charset="0"/>
              </a:rPr>
              <a:t>СОШ №5</a:t>
            </a:r>
          </a:p>
        </p:txBody>
      </p:sp>
      <p:pic>
        <p:nvPicPr>
          <p:cNvPr id="8" name="Рисунок 7" descr="Аудитория">
            <a:extLst>
              <a:ext uri="{FF2B5EF4-FFF2-40B4-BE49-F238E27FC236}">
                <a16:creationId xmlns:a16="http://schemas.microsoft.com/office/drawing/2014/main" id="{C70E1192-1070-4F3E-258F-54246379C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262" y="1073462"/>
            <a:ext cx="6858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AC9B1-9A55-791D-6269-D35D01C89337}"/>
              </a:ext>
            </a:extLst>
          </p:cNvPr>
          <p:cNvSpPr txBox="1"/>
          <p:nvPr/>
        </p:nvSpPr>
        <p:spPr>
          <a:xfrm>
            <a:off x="2393158" y="1023865"/>
            <a:ext cx="1895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2023-2024</a:t>
            </a:r>
          </a:p>
          <a:p>
            <a:r>
              <a:rPr lang="ru-RU" sz="1350" dirty="0">
                <a:latin typeface="Arial Narrow" panose="020B0606020202030204" pitchFamily="34" charset="0"/>
              </a:rPr>
              <a:t>СОШ №3</a:t>
            </a:r>
          </a:p>
          <a:p>
            <a:r>
              <a:rPr lang="ru-RU" sz="1350" dirty="0">
                <a:latin typeface="Arial Narrow" panose="020B0606020202030204" pitchFamily="34" charset="0"/>
              </a:rPr>
              <a:t>СОШ №5</a:t>
            </a:r>
          </a:p>
          <a:p>
            <a:r>
              <a:rPr lang="ru-RU" sz="1350" dirty="0">
                <a:latin typeface="Arial Narrow" panose="020B0606020202030204" pitchFamily="34" charset="0"/>
              </a:rPr>
              <a:t>СОШ №4, пропедевтический класс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30F9C-8908-B6BD-4252-D0638ECDF155}"/>
              </a:ext>
            </a:extLst>
          </p:cNvPr>
          <p:cNvSpPr txBox="1"/>
          <p:nvPr/>
        </p:nvSpPr>
        <p:spPr>
          <a:xfrm>
            <a:off x="170260" y="2653072"/>
            <a:ext cx="45731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tabLst>
                <a:tab pos="266217" algn="l"/>
              </a:tabLst>
            </a:pPr>
            <a:r>
              <a:rPr lang="ru-RU" sz="210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ЦЕЛЕВОЕ ОБУЧЕНИЕ</a:t>
            </a:r>
            <a:endParaRPr lang="ru-RU" sz="2100" b="1" dirty="0">
              <a:solidFill>
                <a:srgbClr val="1A3B87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F7746-BF28-F285-BBD1-661078B8A509}"/>
              </a:ext>
            </a:extLst>
          </p:cNvPr>
          <p:cNvSpPr txBox="1"/>
          <p:nvPr/>
        </p:nvSpPr>
        <p:spPr>
          <a:xfrm>
            <a:off x="4434561" y="222647"/>
            <a:ext cx="45731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tabLst>
                <a:tab pos="266217" algn="l"/>
              </a:tabLst>
            </a:pPr>
            <a:r>
              <a:rPr lang="ru-RU" sz="210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ПРОГРАММА «ЗЕМСКИЙ УЧИТЕЛЬ»</a:t>
            </a:r>
            <a:endParaRPr lang="ru-RU" sz="2100" b="1" dirty="0">
              <a:solidFill>
                <a:srgbClr val="1A3B87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8A395-CA8E-CFF0-F2EC-98475B7BF4BB}"/>
              </a:ext>
            </a:extLst>
          </p:cNvPr>
          <p:cNvSpPr txBox="1"/>
          <p:nvPr/>
        </p:nvSpPr>
        <p:spPr>
          <a:xfrm>
            <a:off x="4807327" y="778304"/>
            <a:ext cx="4909241" cy="18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- 3 человека направлены, работает 2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 человек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 человека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 человек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закрепления -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83,3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AA4B804-7AEC-AF04-CAE5-76F88858B72B}"/>
              </a:ext>
            </a:extLst>
          </p:cNvPr>
          <p:cNvCxnSpPr/>
          <p:nvPr/>
        </p:nvCxnSpPr>
        <p:spPr>
          <a:xfrm>
            <a:off x="4352453" y="222648"/>
            <a:ext cx="0" cy="45779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B8B0181-A879-9956-D79D-924C0861630C}"/>
              </a:ext>
            </a:extLst>
          </p:cNvPr>
          <p:cNvCxnSpPr>
            <a:cxnSpLocks/>
          </p:cNvCxnSpPr>
          <p:nvPr/>
        </p:nvCxnSpPr>
        <p:spPr>
          <a:xfrm>
            <a:off x="170260" y="2640469"/>
            <a:ext cx="8602550" cy="16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08C7C6-1CC1-6FE9-2EF0-D77F1A4E601C}"/>
              </a:ext>
            </a:extLst>
          </p:cNvPr>
          <p:cNvSpPr txBox="1"/>
          <p:nvPr/>
        </p:nvSpPr>
        <p:spPr>
          <a:xfrm>
            <a:off x="4434561" y="3091654"/>
            <a:ext cx="46715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Arial Narrow" panose="020B0606020202030204" pitchFamily="34" charset="0"/>
              </a:rPr>
              <a:t>поддержка молодых педагогов и реализация программ наставничества</a:t>
            </a:r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8FF2F3-9556-0424-971D-D1F7F222828A}"/>
              </a:ext>
            </a:extLst>
          </p:cNvPr>
          <p:cNvSpPr txBox="1"/>
          <p:nvPr/>
        </p:nvSpPr>
        <p:spPr>
          <a:xfrm>
            <a:off x="4422307" y="2662774"/>
            <a:ext cx="46715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</a:rPr>
              <a:t>ПРОЕКТ «НАСТАВНИК»</a:t>
            </a:r>
            <a:endParaRPr lang="ru-RU" sz="2100" dirty="0">
              <a:solidFill>
                <a:srgbClr val="1A3B87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EE1A3A-3B3C-99B9-F3E9-4B9CB9C848C8}"/>
              </a:ext>
            </a:extLst>
          </p:cNvPr>
          <p:cNvSpPr txBox="1"/>
          <p:nvPr/>
        </p:nvSpPr>
        <p:spPr>
          <a:xfrm>
            <a:off x="5266193" y="3759088"/>
            <a:ext cx="467158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«Успешный педагог» (59 чел.)</a:t>
            </a:r>
          </a:p>
          <a:p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«Звездочки Саянского образования» (13 чел.)</a:t>
            </a:r>
          </a:p>
          <a:p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«Успешный лидер» (29 чел.)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2F8AB1AE-009B-D06F-F30D-24BD03A976CB}"/>
              </a:ext>
            </a:extLst>
          </p:cNvPr>
          <p:cNvSpPr/>
          <p:nvPr/>
        </p:nvSpPr>
        <p:spPr>
          <a:xfrm rot="16200000">
            <a:off x="5038109" y="3871183"/>
            <a:ext cx="195072" cy="142094"/>
          </a:xfrm>
          <a:custGeom>
            <a:avLst/>
            <a:gdLst/>
            <a:ahLst/>
            <a:cxnLst/>
            <a:rect l="l" t="t" r="r" b="b"/>
            <a:pathLst>
              <a:path w="260096" h="189458">
                <a:moveTo>
                  <a:pt x="0" y="0"/>
                </a:moveTo>
                <a:lnTo>
                  <a:pt x="130048" y="189458"/>
                </a:lnTo>
                <a:lnTo>
                  <a:pt x="207782" y="76212"/>
                </a:lnTo>
                <a:lnTo>
                  <a:pt x="130048" y="76212"/>
                </a:lnTo>
                <a:lnTo>
                  <a:pt x="0" y="0"/>
                </a:lnTo>
                <a:close/>
              </a:path>
              <a:path w="260096" h="189458">
                <a:moveTo>
                  <a:pt x="260096" y="0"/>
                </a:moveTo>
                <a:lnTo>
                  <a:pt x="130048" y="76212"/>
                </a:lnTo>
                <a:lnTo>
                  <a:pt x="207782" y="76212"/>
                </a:lnTo>
                <a:lnTo>
                  <a:pt x="260096" y="0"/>
                </a:lnTo>
                <a:close/>
              </a:path>
            </a:pathLst>
          </a:custGeom>
          <a:solidFill>
            <a:srgbClr val="1A3B87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E524BCF0-D80D-C022-9814-AB08A8A6C2E1}"/>
              </a:ext>
            </a:extLst>
          </p:cNvPr>
          <p:cNvSpPr/>
          <p:nvPr/>
        </p:nvSpPr>
        <p:spPr>
          <a:xfrm rot="16200000">
            <a:off x="5038109" y="4093977"/>
            <a:ext cx="195072" cy="142094"/>
          </a:xfrm>
          <a:custGeom>
            <a:avLst/>
            <a:gdLst/>
            <a:ahLst/>
            <a:cxnLst/>
            <a:rect l="l" t="t" r="r" b="b"/>
            <a:pathLst>
              <a:path w="260096" h="189458">
                <a:moveTo>
                  <a:pt x="0" y="0"/>
                </a:moveTo>
                <a:lnTo>
                  <a:pt x="130048" y="189458"/>
                </a:lnTo>
                <a:lnTo>
                  <a:pt x="207782" y="76212"/>
                </a:lnTo>
                <a:lnTo>
                  <a:pt x="130048" y="76212"/>
                </a:lnTo>
                <a:lnTo>
                  <a:pt x="0" y="0"/>
                </a:lnTo>
                <a:close/>
              </a:path>
              <a:path w="260096" h="189458">
                <a:moveTo>
                  <a:pt x="260096" y="0"/>
                </a:moveTo>
                <a:lnTo>
                  <a:pt x="130048" y="76212"/>
                </a:lnTo>
                <a:lnTo>
                  <a:pt x="207782" y="76212"/>
                </a:lnTo>
                <a:lnTo>
                  <a:pt x="260096" y="0"/>
                </a:lnTo>
                <a:close/>
              </a:path>
            </a:pathLst>
          </a:custGeom>
          <a:solidFill>
            <a:srgbClr val="1A3B87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6C37412C-DE09-0EBC-A1B1-9E63A9767478}"/>
              </a:ext>
            </a:extLst>
          </p:cNvPr>
          <p:cNvSpPr/>
          <p:nvPr/>
        </p:nvSpPr>
        <p:spPr>
          <a:xfrm rot="16200000">
            <a:off x="5038109" y="4311428"/>
            <a:ext cx="195072" cy="142094"/>
          </a:xfrm>
          <a:custGeom>
            <a:avLst/>
            <a:gdLst/>
            <a:ahLst/>
            <a:cxnLst/>
            <a:rect l="l" t="t" r="r" b="b"/>
            <a:pathLst>
              <a:path w="260096" h="189458">
                <a:moveTo>
                  <a:pt x="0" y="0"/>
                </a:moveTo>
                <a:lnTo>
                  <a:pt x="130048" y="189458"/>
                </a:lnTo>
                <a:lnTo>
                  <a:pt x="207782" y="76212"/>
                </a:lnTo>
                <a:lnTo>
                  <a:pt x="130048" y="76212"/>
                </a:lnTo>
                <a:lnTo>
                  <a:pt x="0" y="0"/>
                </a:lnTo>
                <a:close/>
              </a:path>
              <a:path w="260096" h="189458">
                <a:moveTo>
                  <a:pt x="260096" y="0"/>
                </a:moveTo>
                <a:lnTo>
                  <a:pt x="130048" y="76212"/>
                </a:lnTo>
                <a:lnTo>
                  <a:pt x="207782" y="76212"/>
                </a:lnTo>
                <a:lnTo>
                  <a:pt x="260096" y="0"/>
                </a:lnTo>
                <a:close/>
              </a:path>
            </a:pathLst>
          </a:custGeom>
          <a:solidFill>
            <a:srgbClr val="1A3B87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4892F58A-BEFF-722C-8FE9-3ADFDF7957A6}"/>
              </a:ext>
            </a:extLst>
          </p:cNvPr>
          <p:cNvSpPr/>
          <p:nvPr/>
        </p:nvSpPr>
        <p:spPr>
          <a:xfrm rot="16200000">
            <a:off x="4570376" y="1261165"/>
            <a:ext cx="195072" cy="142094"/>
          </a:xfrm>
          <a:custGeom>
            <a:avLst/>
            <a:gdLst/>
            <a:ahLst/>
            <a:cxnLst/>
            <a:rect l="l" t="t" r="r" b="b"/>
            <a:pathLst>
              <a:path w="260096" h="189458">
                <a:moveTo>
                  <a:pt x="0" y="0"/>
                </a:moveTo>
                <a:lnTo>
                  <a:pt x="130048" y="189458"/>
                </a:lnTo>
                <a:lnTo>
                  <a:pt x="207782" y="76212"/>
                </a:lnTo>
                <a:lnTo>
                  <a:pt x="130048" y="76212"/>
                </a:lnTo>
                <a:lnTo>
                  <a:pt x="0" y="0"/>
                </a:lnTo>
                <a:close/>
              </a:path>
              <a:path w="260096" h="189458">
                <a:moveTo>
                  <a:pt x="260096" y="0"/>
                </a:moveTo>
                <a:lnTo>
                  <a:pt x="130048" y="76212"/>
                </a:lnTo>
                <a:lnTo>
                  <a:pt x="207782" y="76212"/>
                </a:lnTo>
                <a:lnTo>
                  <a:pt x="260096" y="0"/>
                </a:lnTo>
                <a:close/>
              </a:path>
            </a:pathLst>
          </a:custGeom>
          <a:solidFill>
            <a:srgbClr val="1A3B87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FBA47D58-AFC3-4AE5-1C9B-797A3E6B717E}"/>
              </a:ext>
            </a:extLst>
          </p:cNvPr>
          <p:cNvSpPr/>
          <p:nvPr/>
        </p:nvSpPr>
        <p:spPr>
          <a:xfrm rot="16200000">
            <a:off x="4577543" y="1629649"/>
            <a:ext cx="195072" cy="142094"/>
          </a:xfrm>
          <a:custGeom>
            <a:avLst/>
            <a:gdLst/>
            <a:ahLst/>
            <a:cxnLst/>
            <a:rect l="l" t="t" r="r" b="b"/>
            <a:pathLst>
              <a:path w="260096" h="189458">
                <a:moveTo>
                  <a:pt x="0" y="0"/>
                </a:moveTo>
                <a:lnTo>
                  <a:pt x="130048" y="189458"/>
                </a:lnTo>
                <a:lnTo>
                  <a:pt x="207782" y="76212"/>
                </a:lnTo>
                <a:lnTo>
                  <a:pt x="130048" y="76212"/>
                </a:lnTo>
                <a:lnTo>
                  <a:pt x="0" y="0"/>
                </a:lnTo>
                <a:close/>
              </a:path>
              <a:path w="260096" h="189458">
                <a:moveTo>
                  <a:pt x="260096" y="0"/>
                </a:moveTo>
                <a:lnTo>
                  <a:pt x="130048" y="76212"/>
                </a:lnTo>
                <a:lnTo>
                  <a:pt x="207782" y="76212"/>
                </a:lnTo>
                <a:lnTo>
                  <a:pt x="260096" y="0"/>
                </a:lnTo>
                <a:close/>
              </a:path>
            </a:pathLst>
          </a:custGeom>
          <a:solidFill>
            <a:srgbClr val="1A3B87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id="{3D95D281-1066-F91B-5920-03114D1D71A3}"/>
              </a:ext>
            </a:extLst>
          </p:cNvPr>
          <p:cNvSpPr/>
          <p:nvPr/>
        </p:nvSpPr>
        <p:spPr>
          <a:xfrm rot="16200000">
            <a:off x="4577543" y="2003107"/>
            <a:ext cx="195072" cy="142094"/>
          </a:xfrm>
          <a:custGeom>
            <a:avLst/>
            <a:gdLst/>
            <a:ahLst/>
            <a:cxnLst/>
            <a:rect l="l" t="t" r="r" b="b"/>
            <a:pathLst>
              <a:path w="260096" h="189458">
                <a:moveTo>
                  <a:pt x="0" y="0"/>
                </a:moveTo>
                <a:lnTo>
                  <a:pt x="130048" y="189458"/>
                </a:lnTo>
                <a:lnTo>
                  <a:pt x="207782" y="76212"/>
                </a:lnTo>
                <a:lnTo>
                  <a:pt x="130048" y="76212"/>
                </a:lnTo>
                <a:lnTo>
                  <a:pt x="0" y="0"/>
                </a:lnTo>
                <a:close/>
              </a:path>
              <a:path w="260096" h="189458">
                <a:moveTo>
                  <a:pt x="260096" y="0"/>
                </a:moveTo>
                <a:lnTo>
                  <a:pt x="130048" y="76212"/>
                </a:lnTo>
                <a:lnTo>
                  <a:pt x="207782" y="76212"/>
                </a:lnTo>
                <a:lnTo>
                  <a:pt x="260096" y="0"/>
                </a:lnTo>
                <a:close/>
              </a:path>
            </a:pathLst>
          </a:custGeom>
          <a:solidFill>
            <a:srgbClr val="1A3B87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A5DDCED5-9709-BF41-4348-D9EDDAA63598}"/>
              </a:ext>
            </a:extLst>
          </p:cNvPr>
          <p:cNvSpPr/>
          <p:nvPr/>
        </p:nvSpPr>
        <p:spPr>
          <a:xfrm rot="16200000">
            <a:off x="4570376" y="899090"/>
            <a:ext cx="195072" cy="142094"/>
          </a:xfrm>
          <a:custGeom>
            <a:avLst/>
            <a:gdLst/>
            <a:ahLst/>
            <a:cxnLst/>
            <a:rect l="l" t="t" r="r" b="b"/>
            <a:pathLst>
              <a:path w="260096" h="189458">
                <a:moveTo>
                  <a:pt x="0" y="0"/>
                </a:moveTo>
                <a:lnTo>
                  <a:pt x="130048" y="189458"/>
                </a:lnTo>
                <a:lnTo>
                  <a:pt x="207782" y="76212"/>
                </a:lnTo>
                <a:lnTo>
                  <a:pt x="130048" y="76212"/>
                </a:lnTo>
                <a:lnTo>
                  <a:pt x="0" y="0"/>
                </a:lnTo>
                <a:close/>
              </a:path>
              <a:path w="260096" h="189458">
                <a:moveTo>
                  <a:pt x="260096" y="0"/>
                </a:moveTo>
                <a:lnTo>
                  <a:pt x="130048" y="76212"/>
                </a:lnTo>
                <a:lnTo>
                  <a:pt x="207782" y="76212"/>
                </a:lnTo>
                <a:lnTo>
                  <a:pt x="260096" y="0"/>
                </a:lnTo>
                <a:close/>
              </a:path>
            </a:pathLst>
          </a:custGeom>
          <a:solidFill>
            <a:srgbClr val="1A3B87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D34DE-725B-D8CF-876F-221ECFF659FE}"/>
              </a:ext>
            </a:extLst>
          </p:cNvPr>
          <p:cNvSpPr txBox="1"/>
          <p:nvPr/>
        </p:nvSpPr>
        <p:spPr>
          <a:xfrm>
            <a:off x="170260" y="3066601"/>
            <a:ext cx="3253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 Narrow" panose="020B0606020202030204" pitchFamily="34" charset="0"/>
              </a:rPr>
              <a:t>24 обучающихся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1 трудоустроен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7C87860B-3CD2-BE76-B3B6-F5428123F528}"/>
              </a:ext>
            </a:extLst>
          </p:cNvPr>
          <p:cNvSpPr/>
          <p:nvPr/>
        </p:nvSpPr>
        <p:spPr>
          <a:xfrm>
            <a:off x="7109416" y="1190091"/>
            <a:ext cx="2034584" cy="1299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F50F62-165D-40DD-162E-DE43A00D6D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B9F104-37FD-63C2-C6EE-0B17B996A0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4" y="3615514"/>
            <a:ext cx="3516055" cy="14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BECB6CC1-82CF-D5A4-28B3-4814850CDCFF}"/>
              </a:ext>
            </a:extLst>
          </p:cNvPr>
          <p:cNvSpPr txBox="1">
            <a:spLocks/>
          </p:cNvSpPr>
          <p:nvPr/>
        </p:nvSpPr>
        <p:spPr>
          <a:xfrm>
            <a:off x="170260" y="291064"/>
            <a:ext cx="6038700" cy="2454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7197" indent="-2337197">
              <a:lnSpc>
                <a:spcPct val="100000"/>
              </a:lnSpc>
            </a:pPr>
            <a:r>
              <a:rPr lang="ru-RU" sz="2100" b="1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ПОБЕ</a:t>
            </a:r>
            <a:r>
              <a:rPr lang="ru-RU" sz="2100" b="1" spc="-8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Д</a:t>
            </a:r>
            <a:r>
              <a:rPr lang="ru-RU" sz="2100" b="1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ИТЕ</a:t>
            </a:r>
            <a:r>
              <a:rPr lang="ru-RU" sz="2100" b="1" spc="-8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Л</a:t>
            </a:r>
            <a:r>
              <a:rPr lang="ru-RU" sz="2100" b="1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И КОН</a:t>
            </a:r>
            <a:r>
              <a:rPr lang="ru-RU" sz="2100" b="1" spc="38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К</a:t>
            </a:r>
            <a:r>
              <a:rPr lang="ru-RU" sz="2100" b="1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У</a:t>
            </a:r>
            <a:r>
              <a:rPr lang="ru-RU" sz="2100" b="1" spc="-53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Р</a:t>
            </a:r>
            <a:r>
              <a:rPr lang="ru-RU" sz="2100" b="1" spc="-49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С</a:t>
            </a:r>
            <a:r>
              <a:rPr lang="ru-RU" sz="2100" b="1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ОВ</a:t>
            </a:r>
            <a:endParaRPr lang="ru-RU" sz="21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850FF-69A7-50BF-07BD-8A8610A2D26A}"/>
              </a:ext>
            </a:extLst>
          </p:cNvPr>
          <p:cNvSpPr txBox="1"/>
          <p:nvPr/>
        </p:nvSpPr>
        <p:spPr>
          <a:xfrm>
            <a:off x="1618536" y="1158296"/>
            <a:ext cx="373756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«Лучший руководитель общеобразовательной организации»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Князева А.С., директор СОШ №5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Колодкина Е.В., заведующий МДОУ №27</a:t>
            </a:r>
          </a:p>
          <a:p>
            <a:endParaRPr lang="ru-RU" sz="1500" dirty="0">
              <a:latin typeface="Arial Narrow" panose="020B0606020202030204" pitchFamily="34" charset="0"/>
            </a:endParaRPr>
          </a:p>
          <a:p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«Сердце отдаю детям»</a:t>
            </a:r>
          </a:p>
          <a:p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Федорова О.В., педагог ДДТ «Созвездие»</a:t>
            </a:r>
          </a:p>
          <a:p>
            <a:endParaRPr lang="ru-RU" sz="1500" dirty="0">
              <a:latin typeface="Arial Narrow" panose="020B0606020202030204" pitchFamily="34" charset="0"/>
            </a:endParaRPr>
          </a:p>
          <a:p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«Воспитатель года»</a:t>
            </a:r>
          </a:p>
          <a:p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Юрина Ю.Н., воспитатель МДОУ №35</a:t>
            </a:r>
          </a:p>
          <a:p>
            <a:endParaRPr lang="ru-RU" sz="1500" dirty="0">
              <a:latin typeface="Arial Narrow" panose="020B0606020202030204" pitchFamily="34" charset="0"/>
            </a:endParaRPr>
          </a:p>
          <a:p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«Учитель года»</a:t>
            </a:r>
          </a:p>
          <a:p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Зелинский И.Б., учитель СОШ №5</a:t>
            </a:r>
          </a:p>
          <a:p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2734D3-CEE3-2494-A193-C3F079EB9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t="27515"/>
          <a:stretch/>
        </p:blipFill>
        <p:spPr>
          <a:xfrm>
            <a:off x="6971712" y="2571750"/>
            <a:ext cx="2172288" cy="25841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A720C-5C35-7703-91CE-81FAC45829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12245" r="6429"/>
          <a:stretch/>
        </p:blipFill>
        <p:spPr>
          <a:xfrm>
            <a:off x="5048622" y="2559348"/>
            <a:ext cx="1923090" cy="2584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8FC29F-627F-4284-53C6-FB3888647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2" y="0"/>
            <a:ext cx="4095750" cy="2733675"/>
          </a:xfrm>
          <a:prstGeom prst="rect">
            <a:avLst/>
          </a:prstGeom>
        </p:spPr>
      </p:pic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88F58E2F-44C5-04C3-D22D-DEDE2EB3D6D6}"/>
              </a:ext>
            </a:extLst>
          </p:cNvPr>
          <p:cNvSpPr/>
          <p:nvPr/>
        </p:nvSpPr>
        <p:spPr>
          <a:xfrm>
            <a:off x="1330452" y="2294337"/>
            <a:ext cx="192024" cy="2163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14AFA-3AE7-AD00-E697-E517F6A6CA87}"/>
              </a:ext>
            </a:extLst>
          </p:cNvPr>
          <p:cNvSpPr txBox="1"/>
          <p:nvPr/>
        </p:nvSpPr>
        <p:spPr>
          <a:xfrm>
            <a:off x="281694" y="3171329"/>
            <a:ext cx="12407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  <a:latin typeface="Arial Narrow" panose="020B0606020202030204" pitchFamily="34" charset="0"/>
              </a:rPr>
              <a:t>Лауреаты регионального этапа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4F0199-EA08-A240-9840-5EAD351E9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C44FAE-3909-0618-A0C3-60A51CDAC9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6" y="1972171"/>
            <a:ext cx="1147484" cy="8290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81EA30-059E-F09D-72AC-04ACD3BA7A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3" y="3996812"/>
            <a:ext cx="1050430" cy="10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A1742-ABD7-8B7E-9ED2-7D17A9A5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6" y="171694"/>
            <a:ext cx="7886700" cy="515594"/>
          </a:xfrm>
        </p:spPr>
        <p:txBody>
          <a:bodyPr>
            <a:noAutofit/>
          </a:bodyPr>
          <a:lstStyle/>
          <a:p>
            <a:br>
              <a:rPr lang="ru-RU" sz="2100" dirty="0">
                <a:solidFill>
                  <a:srgbClr val="1A3B8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rgbClr val="1A3B8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РЕАЛИЗАЦИЯ МЕРОПРИЯТИЙ ГОДА ПЕДАГОГА И НАСТАВНИКА </a:t>
            </a:r>
            <a:br>
              <a:rPr lang="ru-RU" sz="2100" dirty="0">
                <a:solidFill>
                  <a:srgbClr val="1A3B8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2100" dirty="0">
              <a:solidFill>
                <a:srgbClr val="1A3B8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0736A-0547-B772-6FC4-903C782E0A06}"/>
              </a:ext>
            </a:extLst>
          </p:cNvPr>
          <p:cNvSpPr txBox="1"/>
          <p:nvPr/>
        </p:nvSpPr>
        <p:spPr>
          <a:xfrm>
            <a:off x="299332" y="1120411"/>
            <a:ext cx="47525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муниципальных конкурса профессионального мастерства: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«Воспитатель года - 2022»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«Учитель года - 2022»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«Лучшая методическая разработка»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«Классный руководитель - 2022»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A7B00-6DB8-AC44-85E9-6B27F60DB246}"/>
              </a:ext>
            </a:extLst>
          </p:cNvPr>
          <p:cNvSpPr txBox="1"/>
          <p:nvPr/>
        </p:nvSpPr>
        <p:spPr>
          <a:xfrm>
            <a:off x="957816" y="3927762"/>
            <a:ext cx="3614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участие 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60 педагогов 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города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6DBE1B86-12F8-3FB2-3B3E-91AE160F8E6E}"/>
              </a:ext>
            </a:extLst>
          </p:cNvPr>
          <p:cNvSpPr/>
          <p:nvPr/>
        </p:nvSpPr>
        <p:spPr>
          <a:xfrm rot="5400000">
            <a:off x="2329855" y="1398474"/>
            <a:ext cx="498764" cy="4559813"/>
          </a:xfrm>
          <a:prstGeom prst="rightBrace">
            <a:avLst>
              <a:gd name="adj1" fmla="val 8333"/>
              <a:gd name="adj2" fmla="val 4725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CA707C-70E0-A08D-8CD7-BBEE32E9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33" y="691282"/>
            <a:ext cx="4085195" cy="2312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61DD94-6639-0414-9A68-89936EC42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63" y="3000142"/>
            <a:ext cx="4092166" cy="18294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822F5-3D77-ED7B-4809-4CF89FB82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6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GE\Desktop\Презентация 30.03.2021\2020_02_28_12_29_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1741"/>
            <a:ext cx="2483768" cy="11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0" name="CustomShape 2"/>
          <p:cNvSpPr/>
          <p:nvPr/>
        </p:nvSpPr>
        <p:spPr>
          <a:xfrm>
            <a:off x="480330" y="408780"/>
            <a:ext cx="5471280" cy="4990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  <a:cs typeface="Arial" pitchFamily="34" charset="0"/>
              </a:rPr>
              <a:t>ВАКАНСИИ</a:t>
            </a:r>
            <a:endParaRPr lang="ru-RU" sz="2800" b="1" spc="-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330" y="1203597"/>
            <a:ext cx="3804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Русский язык – 3 человека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Математика – 9 человек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Информатика – 1 человек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Иностранный язык – 6 человек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Физика – 2 человека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История – 1 человек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Музыка – 1 человек +музыкальные работники для ДОУ – 4 человек = 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spc="-1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Инструктор ФИЗО – 1 человек +1 в ДОУ</a:t>
            </a:r>
          </a:p>
          <a:p>
            <a:endParaRPr lang="ru-RU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368" y="1198467"/>
            <a:ext cx="4751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Учитель-логопед – 3 человека (+1 в ДОУ)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Педагог-психолог – 9 человек (+3 в ДОУ)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Воспитатели – 14 человек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Педагог-организатор – 1 человек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spc="-1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–дефектолог – 2 человека ( + 1 в ДОУ)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spc="-1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 дополнительного образования – 1 человек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spc="-1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Методист – 2 человека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pc="-1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Заместитель директора – 1 человек</a:t>
            </a:r>
            <a:endParaRPr lang="ru-RU" sz="1800" spc="-1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6676" y="4083918"/>
            <a:ext cx="5497323" cy="923330"/>
          </a:xfrm>
          <a:prstGeom prst="rect">
            <a:avLst/>
          </a:prstGeom>
          <a:solidFill>
            <a:srgbClr val="339966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Для выпускников, которые определятся с выбором работы в образовательных учреждениях города, мы готовы организовать ознакомительную экскурсию</a:t>
            </a:r>
          </a:p>
        </p:txBody>
      </p:sp>
      <p:pic>
        <p:nvPicPr>
          <p:cNvPr id="7171" name="Picture 3" descr="C:\Users\EGE\Desktop\Презентация 30.03.2021\80122763910187486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957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2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9CFC8-CD5F-4B59-BD73-0CDD141FD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31F2AD-2A56-434C-88CF-6BD99C9FB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5127230" cy="47932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3C24F8-63A1-4142-A091-FFF8124FD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95486"/>
            <a:ext cx="3782863" cy="25237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70E8C8-4BB8-4222-ACC1-86D9B7886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64985"/>
            <a:ext cx="3782863" cy="252371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D055B842-0DDA-4511-BBE5-F6FE8EC33188}"/>
              </a:ext>
            </a:extLst>
          </p:cNvPr>
          <p:cNvSpPr/>
          <p:nvPr/>
        </p:nvSpPr>
        <p:spPr>
          <a:xfrm>
            <a:off x="5436096" y="339502"/>
            <a:ext cx="3528392" cy="2016224"/>
          </a:xfrm>
          <a:custGeom>
            <a:avLst/>
            <a:gdLst/>
            <a:ahLst/>
            <a:cxnLst/>
            <a:rect l="l" t="t" r="r" b="b"/>
            <a:pathLst>
              <a:path w="4465447" h="4967986">
                <a:moveTo>
                  <a:pt x="0" y="4967986"/>
                </a:moveTo>
                <a:lnTo>
                  <a:pt x="4465447" y="4967986"/>
                </a:lnTo>
                <a:lnTo>
                  <a:pt x="4465447" y="0"/>
                </a:lnTo>
                <a:lnTo>
                  <a:pt x="0" y="0"/>
                </a:lnTo>
                <a:lnTo>
                  <a:pt x="0" y="496798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40DE02A-3F49-46C3-B1B7-763301190A72}"/>
              </a:ext>
            </a:extLst>
          </p:cNvPr>
          <p:cNvSpPr/>
          <p:nvPr/>
        </p:nvSpPr>
        <p:spPr>
          <a:xfrm>
            <a:off x="5419314" y="2607590"/>
            <a:ext cx="3528392" cy="2268416"/>
          </a:xfrm>
          <a:custGeom>
            <a:avLst/>
            <a:gdLst/>
            <a:ahLst/>
            <a:cxnLst/>
            <a:rect l="l" t="t" r="r" b="b"/>
            <a:pathLst>
              <a:path w="4465447" h="4967986">
                <a:moveTo>
                  <a:pt x="0" y="4967986"/>
                </a:moveTo>
                <a:lnTo>
                  <a:pt x="4465447" y="4967986"/>
                </a:lnTo>
                <a:lnTo>
                  <a:pt x="4465447" y="0"/>
                </a:lnTo>
                <a:lnTo>
                  <a:pt x="0" y="0"/>
                </a:lnTo>
                <a:lnTo>
                  <a:pt x="0" y="496798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87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037" y="127560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Контакты специалиста Центра развития образования города Саянска: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Шестакова Татьяна Васильевна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Тел.  8(39553) 53242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Е</a:t>
            </a:r>
            <a:r>
              <a:rPr lang="en-US" sz="2400" dirty="0">
                <a:latin typeface="Arial Narrow" panose="020B0606020202030204" pitchFamily="34" charset="0"/>
              </a:rPr>
              <a:t>-mail: </a:t>
            </a:r>
            <a:r>
              <a:rPr lang="en-US" sz="2400" dirty="0">
                <a:latin typeface="Arial Narrow" panose="020B0606020202030204" pitchFamily="34" charset="0"/>
                <a:hlinkClick r:id="rId2"/>
              </a:rPr>
              <a:t>metod_saynsk@mail.ru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 descr="C:\Users\EGE\Desktop\Презентация 30.03.2021\Контак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3332"/>
            <a:ext cx="4427984" cy="15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3950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Благодарим за внимание, с надеждой на сотрудничество</a:t>
            </a:r>
          </a:p>
        </p:txBody>
      </p:sp>
      <p:pic>
        <p:nvPicPr>
          <p:cNvPr id="8194" name="Picture 2" descr="C:\Users\EGE\Desktop\Презентация 30.03.2021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3900"/>
            <a:ext cx="894854" cy="8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2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GE\Desktop\Презентация 30.03.2021\big_image778198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6747" cy="31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7"/>
          <p:cNvSpPr/>
          <p:nvPr/>
        </p:nvSpPr>
        <p:spPr>
          <a:xfrm>
            <a:off x="98272" y="195486"/>
            <a:ext cx="4473728" cy="2808312"/>
          </a:xfrm>
          <a:custGeom>
            <a:avLst/>
            <a:gdLst/>
            <a:ahLst/>
            <a:cxnLst/>
            <a:rect l="l" t="t" r="r" b="b"/>
            <a:pathLst>
              <a:path w="4031996" h="1692020">
                <a:moveTo>
                  <a:pt x="0" y="1692020"/>
                </a:moveTo>
                <a:lnTo>
                  <a:pt x="4031996" y="1692020"/>
                </a:lnTo>
                <a:lnTo>
                  <a:pt x="4031996" y="0"/>
                </a:lnTo>
                <a:lnTo>
                  <a:pt x="0" y="0"/>
                </a:lnTo>
                <a:lnTo>
                  <a:pt x="0" y="16920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7" name="Picture 3" descr="C:\Users\EGE\Desktop\Презентация 30.03.2021\c90d7e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124"/>
            <a:ext cx="5148064" cy="34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7"/>
          <p:cNvSpPr/>
          <p:nvPr/>
        </p:nvSpPr>
        <p:spPr>
          <a:xfrm>
            <a:off x="4139952" y="1095586"/>
            <a:ext cx="4896544" cy="3132348"/>
          </a:xfrm>
          <a:custGeom>
            <a:avLst/>
            <a:gdLst/>
            <a:ahLst/>
            <a:cxnLst/>
            <a:rect l="l" t="t" r="r" b="b"/>
            <a:pathLst>
              <a:path w="4031996" h="1692020">
                <a:moveTo>
                  <a:pt x="0" y="1692020"/>
                </a:moveTo>
                <a:lnTo>
                  <a:pt x="4031996" y="1692020"/>
                </a:lnTo>
                <a:lnTo>
                  <a:pt x="4031996" y="0"/>
                </a:lnTo>
                <a:lnTo>
                  <a:pt x="0" y="0"/>
                </a:lnTo>
                <a:lnTo>
                  <a:pt x="0" y="16920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22" name="Picture 2" descr="C:\Users\EGE\Desktop\Презентация 30.03.2021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8" y="2545738"/>
            <a:ext cx="3899163" cy="25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7"/>
          <p:cNvSpPr/>
          <p:nvPr/>
        </p:nvSpPr>
        <p:spPr>
          <a:xfrm>
            <a:off x="1115616" y="2668358"/>
            <a:ext cx="3672408" cy="2351664"/>
          </a:xfrm>
          <a:custGeom>
            <a:avLst/>
            <a:gdLst/>
            <a:ahLst/>
            <a:cxnLst/>
            <a:rect l="l" t="t" r="r" b="b"/>
            <a:pathLst>
              <a:path w="4031996" h="1692020">
                <a:moveTo>
                  <a:pt x="0" y="1692020"/>
                </a:moveTo>
                <a:lnTo>
                  <a:pt x="4031996" y="1692020"/>
                </a:lnTo>
                <a:lnTo>
                  <a:pt x="4031996" y="0"/>
                </a:lnTo>
                <a:lnTo>
                  <a:pt x="0" y="0"/>
                </a:lnTo>
                <a:lnTo>
                  <a:pt x="0" y="169202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03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56660A8B-5BD8-9F87-2163-7988122558DD}"/>
              </a:ext>
            </a:extLst>
          </p:cNvPr>
          <p:cNvSpPr/>
          <p:nvPr/>
        </p:nvSpPr>
        <p:spPr>
          <a:xfrm>
            <a:off x="0" y="0"/>
            <a:ext cx="9144000" cy="52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B9E73A0-7227-A5D7-8166-E5EC6D21D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21" y="3029348"/>
            <a:ext cx="2804680" cy="21035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298" y="190659"/>
            <a:ext cx="6660988" cy="360098"/>
          </a:xfrm>
          <a:prstGeom prst="rect">
            <a:avLst/>
          </a:prstGeom>
        </p:spPr>
        <p:txBody>
          <a:bodyPr vert="horz" wrap="square" lIns="0" tIns="49435" rIns="0" bIns="0" rtlCol="0" anchor="ctr">
            <a:noAutofit/>
          </a:bodyPr>
          <a:lstStyle/>
          <a:p>
            <a:pPr marL="32384"/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ИНФ</a:t>
            </a:r>
            <a:r>
              <a:rPr sz="2100" b="1" spc="-153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Р</a:t>
            </a:r>
            <a:r>
              <a:rPr sz="2100" b="1" spc="-7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СТР</a:t>
            </a:r>
            <a:r>
              <a:rPr sz="2100" b="1" spc="-1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У</a:t>
            </a:r>
            <a:r>
              <a:rPr sz="2100" b="1" spc="-1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К</a:t>
            </a:r>
            <a:r>
              <a:rPr sz="2100" b="1" spc="26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Т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У</a:t>
            </a:r>
            <a:r>
              <a:rPr sz="2100" b="1" spc="-153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Р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</a:t>
            </a:r>
            <a:r>
              <a:rPr sz="2100" b="1" spc="8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100" b="1" spc="-4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Д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ОШ</a:t>
            </a:r>
            <a:r>
              <a:rPr sz="2100" b="1" spc="-64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К</a:t>
            </a:r>
            <a:r>
              <a:rPr sz="2100" b="1" spc="-6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О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ЛЬНО</a:t>
            </a:r>
            <a:r>
              <a:rPr sz="2100" b="1" spc="-94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Г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О ОБ</a:t>
            </a:r>
            <a:r>
              <a:rPr sz="2100" b="1" spc="-158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Р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АЗО</a:t>
            </a:r>
            <a:r>
              <a:rPr sz="2100" b="1" spc="-26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В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АНИЯ</a:t>
            </a:r>
          </a:p>
        </p:txBody>
      </p:sp>
      <p:sp>
        <p:nvSpPr>
          <p:cNvPr id="7" name="object 7"/>
          <p:cNvSpPr/>
          <p:nvPr/>
        </p:nvSpPr>
        <p:spPr>
          <a:xfrm flipH="1">
            <a:off x="1497765" y="832593"/>
            <a:ext cx="45719" cy="2958051"/>
          </a:xfrm>
          <a:custGeom>
            <a:avLst/>
            <a:gdLst/>
            <a:ahLst/>
            <a:cxnLst/>
            <a:rect l="l" t="t" r="r" b="b"/>
            <a:pathLst>
              <a:path h="792099">
                <a:moveTo>
                  <a:pt x="0" y="79209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620637" y="942225"/>
            <a:ext cx="203834" cy="215931"/>
          </a:xfrm>
          <a:custGeom>
            <a:avLst/>
            <a:gdLst/>
            <a:ahLst/>
            <a:cxnLst/>
            <a:rect l="l" t="t" r="r" b="b"/>
            <a:pathLst>
              <a:path w="271779" h="287908">
                <a:moveTo>
                  <a:pt x="0" y="0"/>
                </a:moveTo>
                <a:lnTo>
                  <a:pt x="0" y="287908"/>
                </a:lnTo>
                <a:lnTo>
                  <a:pt x="271779" y="143890"/>
                </a:lnTo>
                <a:lnTo>
                  <a:pt x="0" y="0"/>
                </a:lnTo>
                <a:close/>
              </a:path>
            </a:pathLst>
          </a:custGeom>
          <a:solidFill>
            <a:srgbClr val="63BBD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620637" y="942225"/>
            <a:ext cx="203834" cy="215931"/>
          </a:xfrm>
          <a:custGeom>
            <a:avLst/>
            <a:gdLst/>
            <a:ahLst/>
            <a:cxnLst/>
            <a:rect l="l" t="t" r="r" b="b"/>
            <a:pathLst>
              <a:path w="271779" h="287908">
                <a:moveTo>
                  <a:pt x="0" y="0"/>
                </a:moveTo>
                <a:lnTo>
                  <a:pt x="271779" y="143890"/>
                </a:lnTo>
                <a:lnTo>
                  <a:pt x="0" y="28790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63BB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259513" y="681271"/>
            <a:ext cx="1061561" cy="32616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sz="405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202</a:t>
            </a:r>
            <a:r>
              <a:rPr lang="ru-RU" sz="405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1</a:t>
            </a:r>
          </a:p>
          <a:p>
            <a:pPr marL="9525"/>
            <a:endParaRPr lang="ru-RU" sz="1600" b="1" spc="-26" dirty="0">
              <a:solidFill>
                <a:srgbClr val="1A3B87"/>
              </a:solidFill>
              <a:latin typeface="Arial Narrow" panose="020B0606020202030204" pitchFamily="34" charset="0"/>
              <a:cs typeface="Calibri"/>
            </a:endParaRPr>
          </a:p>
          <a:p>
            <a:pPr marL="9525"/>
            <a:r>
              <a:rPr lang="ru-RU" sz="405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2022</a:t>
            </a:r>
          </a:p>
          <a:p>
            <a:pPr marL="9525"/>
            <a:endParaRPr lang="ru-RU" sz="1600" b="1" spc="-26" dirty="0">
              <a:solidFill>
                <a:srgbClr val="1A3B87"/>
              </a:solidFill>
              <a:latin typeface="Arial Narrow" panose="020B0606020202030204" pitchFamily="34" charset="0"/>
              <a:cs typeface="Calibri"/>
            </a:endParaRPr>
          </a:p>
          <a:p>
            <a:pPr marL="9525"/>
            <a:r>
              <a:rPr lang="ru-RU" sz="405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2023</a:t>
            </a:r>
          </a:p>
          <a:p>
            <a:pPr marL="9525"/>
            <a:endParaRPr lang="ru-RU" sz="1600" b="1" spc="-26" dirty="0">
              <a:solidFill>
                <a:srgbClr val="1A3B87"/>
              </a:solidFill>
              <a:latin typeface="Arial Narrow" panose="020B0606020202030204" pitchFamily="34" charset="0"/>
              <a:cs typeface="Calibri"/>
            </a:endParaRPr>
          </a:p>
          <a:p>
            <a:pPr marL="9525"/>
            <a:r>
              <a:rPr lang="ru-RU" sz="4050" b="1" spc="-26" dirty="0">
                <a:solidFill>
                  <a:srgbClr val="1A3B87"/>
                </a:solidFill>
                <a:latin typeface="Arial Narrow" panose="020B0606020202030204" pitchFamily="34" charset="0"/>
                <a:cs typeface="Calibri"/>
              </a:rPr>
              <a:t>2024</a:t>
            </a:r>
            <a:endParaRPr sz="4050" dirty="0">
              <a:solidFill>
                <a:srgbClr val="1A3B87"/>
              </a:solidFill>
              <a:latin typeface="Arial Narrow" panose="020B0606020202030204" pitchFamily="34" charset="0"/>
              <a:cs typeface="Calibri"/>
            </a:endParaRPr>
          </a:p>
          <a:p>
            <a:pPr>
              <a:lnSpc>
                <a:spcPts val="525"/>
              </a:lnSpc>
              <a:spcBef>
                <a:spcPts val="2"/>
              </a:spcBef>
            </a:pPr>
            <a:endParaRPr sz="525" dirty="0">
              <a:solidFill>
                <a:srgbClr val="1A3B87"/>
              </a:solidFill>
              <a:latin typeface="Arial Narrow" panose="020B0606020202030204" pitchFamily="34" charset="0"/>
            </a:endParaRPr>
          </a:p>
          <a:p>
            <a:pPr>
              <a:lnSpc>
                <a:spcPts val="750"/>
              </a:lnSpc>
            </a:pPr>
            <a:endParaRPr sz="750" dirty="0">
              <a:solidFill>
                <a:srgbClr val="1A3B87"/>
              </a:solidFill>
              <a:latin typeface="Arial Narrow" panose="020B0606020202030204" pitchFamily="34" charset="0"/>
            </a:endParaRPr>
          </a:p>
          <a:p>
            <a:pPr marL="9525"/>
            <a:endParaRPr sz="4050" dirty="0">
              <a:solidFill>
                <a:srgbClr val="1A3B87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 flipH="1">
            <a:off x="1265500" y="1734419"/>
            <a:ext cx="203739" cy="216027"/>
          </a:xfrm>
          <a:custGeom>
            <a:avLst/>
            <a:gdLst/>
            <a:ahLst/>
            <a:cxnLst/>
            <a:rect l="l" t="t" r="r" b="b"/>
            <a:pathLst>
              <a:path w="271652" h="288036">
                <a:moveTo>
                  <a:pt x="0" y="0"/>
                </a:moveTo>
                <a:lnTo>
                  <a:pt x="0" y="288036"/>
                </a:lnTo>
                <a:lnTo>
                  <a:pt x="271652" y="14401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1607492" y="1734419"/>
            <a:ext cx="203739" cy="216027"/>
          </a:xfrm>
          <a:custGeom>
            <a:avLst/>
            <a:gdLst/>
            <a:ahLst/>
            <a:cxnLst/>
            <a:rect l="l" t="t" r="r" b="b"/>
            <a:pathLst>
              <a:path w="271652" h="288036">
                <a:moveTo>
                  <a:pt x="0" y="0"/>
                </a:moveTo>
                <a:lnTo>
                  <a:pt x="271652" y="144018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3BB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1924865" y="695717"/>
            <a:ext cx="2153597" cy="3440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19"/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капитальный ремонт МДОУ №№ 1, 19</a:t>
            </a:r>
          </a:p>
          <a:p>
            <a:pPr marL="45719"/>
            <a:endParaRPr lang="ru-RU" dirty="0">
              <a:latin typeface="Arial Narrow" panose="020B0606020202030204" pitchFamily="34" charset="0"/>
            </a:endParaRPr>
          </a:p>
          <a:p>
            <a:pPr marL="45719"/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строительство детского сада на 150 мест в микрорайоне Мирный</a:t>
            </a:r>
          </a:p>
          <a:p>
            <a:pPr marL="45719"/>
            <a:endParaRPr lang="ru-RU" dirty="0">
              <a:latin typeface="Arial Narrow" panose="020B0606020202030204" pitchFamily="34" charset="0"/>
            </a:endParaRPr>
          </a:p>
          <a:p>
            <a:pPr marL="45719"/>
            <a:r>
              <a:rPr lang="ru-RU" dirty="0">
                <a:latin typeface="Arial Narrow" panose="020B0606020202030204" pitchFamily="34" charset="0"/>
              </a:rPr>
              <a:t>капитальный ремонт МДОУ №21</a:t>
            </a:r>
          </a:p>
          <a:p>
            <a:pPr marL="45719"/>
            <a:endParaRPr lang="ru-RU" dirty="0">
              <a:latin typeface="Arial Narrow" panose="020B0606020202030204" pitchFamily="34" charset="0"/>
            </a:endParaRPr>
          </a:p>
          <a:p>
            <a:pPr marL="45719"/>
            <a:r>
              <a:rPr lang="ru-RU" dirty="0">
                <a:latin typeface="Arial Narrow" panose="020B0606020202030204" pitchFamily="34" charset="0"/>
              </a:rPr>
              <a:t>капитальный ремонт МДОУ №25</a:t>
            </a:r>
          </a:p>
          <a:p>
            <a:pPr marL="45719"/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CA5C122C-CCA5-7E05-DF87-5E184B1CAE9F}"/>
              </a:ext>
            </a:extLst>
          </p:cNvPr>
          <p:cNvSpPr/>
          <p:nvPr/>
        </p:nvSpPr>
        <p:spPr>
          <a:xfrm>
            <a:off x="5031685" y="2193564"/>
            <a:ext cx="874776" cy="242316"/>
          </a:xfrm>
          <a:custGeom>
            <a:avLst/>
            <a:gdLst/>
            <a:ahLst/>
            <a:cxnLst/>
            <a:rect l="l" t="t" r="r" b="b"/>
            <a:pathLst>
              <a:path w="874776" h="242316">
                <a:moveTo>
                  <a:pt x="0" y="242316"/>
                </a:moveTo>
                <a:lnTo>
                  <a:pt x="8747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356E9482-3F56-296E-2512-C6B73701A340}"/>
              </a:ext>
            </a:extLst>
          </p:cNvPr>
          <p:cNvSpPr/>
          <p:nvPr/>
        </p:nvSpPr>
        <p:spPr>
          <a:xfrm>
            <a:off x="4251635" y="3061985"/>
            <a:ext cx="1024839" cy="628650"/>
          </a:xfrm>
          <a:prstGeom prst="rect">
            <a:avLst/>
          </a:prstGeom>
          <a:blipFill>
            <a:blip r:embed="rId4" cstate="print">
              <a:grayscl/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A8E-0E42-44B9-A3B8-A9C0400542D1}"/>
              </a:ext>
            </a:extLst>
          </p:cNvPr>
          <p:cNvSpPr txBox="1"/>
          <p:nvPr/>
        </p:nvSpPr>
        <p:spPr>
          <a:xfrm>
            <a:off x="4682252" y="936619"/>
            <a:ext cx="434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9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ДОШКОЛЬНЫХ УЧРЕЖДЕНИЙ </a:t>
            </a:r>
          </a:p>
          <a:p>
            <a:r>
              <a:rPr lang="ru-RU" sz="1500" b="1" dirty="0">
                <a:solidFill>
                  <a:srgbClr val="1A3B87"/>
                </a:solidFill>
                <a:latin typeface="Arial Narrow" panose="020B0606020202030204" pitchFamily="34" charset="0"/>
              </a:rPr>
              <a:t>2 учреждения осуществляют образовательную деятельность по 2 адресам: 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МДОУ №27 – «Боровичок», «Петушок», 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МДОУ №36 – «Радуга», «Улыбка» 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BBD173F-1A17-0217-E533-0B294FD08787}"/>
              </a:ext>
            </a:extLst>
          </p:cNvPr>
          <p:cNvSpPr/>
          <p:nvPr/>
        </p:nvSpPr>
        <p:spPr>
          <a:xfrm>
            <a:off x="1607493" y="2637549"/>
            <a:ext cx="203834" cy="215931"/>
          </a:xfrm>
          <a:custGeom>
            <a:avLst/>
            <a:gdLst/>
            <a:ahLst/>
            <a:cxnLst/>
            <a:rect l="l" t="t" r="r" b="b"/>
            <a:pathLst>
              <a:path w="271779" h="287908">
                <a:moveTo>
                  <a:pt x="0" y="0"/>
                </a:moveTo>
                <a:lnTo>
                  <a:pt x="0" y="287908"/>
                </a:lnTo>
                <a:lnTo>
                  <a:pt x="271779" y="1438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2C0228D1-455C-E23D-C4AB-B7D6CE1C55B5}"/>
              </a:ext>
            </a:extLst>
          </p:cNvPr>
          <p:cNvSpPr/>
          <p:nvPr/>
        </p:nvSpPr>
        <p:spPr>
          <a:xfrm>
            <a:off x="1618304" y="3474608"/>
            <a:ext cx="203739" cy="216027"/>
          </a:xfrm>
          <a:custGeom>
            <a:avLst/>
            <a:gdLst/>
            <a:ahLst/>
            <a:cxnLst/>
            <a:rect l="l" t="t" r="r" b="b"/>
            <a:pathLst>
              <a:path w="271652" h="288036">
                <a:moveTo>
                  <a:pt x="0" y="0"/>
                </a:moveTo>
                <a:lnTo>
                  <a:pt x="271652" y="144018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3BB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EDBB9-A2F2-2858-A2E2-B655E0E1F901}"/>
              </a:ext>
            </a:extLst>
          </p:cNvPr>
          <p:cNvSpPr txBox="1"/>
          <p:nvPr/>
        </p:nvSpPr>
        <p:spPr>
          <a:xfrm>
            <a:off x="4251634" y="2587376"/>
            <a:ext cx="381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Реорганизация МДОУ №35 путем присоединения к МДОУ №36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145196-89AC-E224-6736-946E16F64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08445C0E-103A-6DC8-1A57-52455A0FB0A3}"/>
              </a:ext>
            </a:extLst>
          </p:cNvPr>
          <p:cNvSpPr/>
          <p:nvPr/>
        </p:nvSpPr>
        <p:spPr>
          <a:xfrm>
            <a:off x="0" y="0"/>
            <a:ext cx="9144000" cy="52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260" y="208464"/>
            <a:ext cx="8323268" cy="367625"/>
          </a:xfrm>
          <a:prstGeom prst="rect">
            <a:avLst/>
          </a:prstGeom>
        </p:spPr>
        <p:txBody>
          <a:bodyPr vert="horz" wrap="square" lIns="0" tIns="43243" rIns="0" bIns="0" rtlCol="0" anchor="ctr">
            <a:noAutofit/>
          </a:bodyPr>
          <a:lstStyle/>
          <a:p>
            <a:pPr marL="32384"/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ИНФ</a:t>
            </a:r>
            <a:r>
              <a:rPr sz="2100" b="1" spc="-153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Р</a:t>
            </a:r>
            <a:r>
              <a:rPr sz="2100" b="1" spc="-7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СТР</a:t>
            </a:r>
            <a:r>
              <a:rPr sz="2100" b="1" spc="-1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У</a:t>
            </a:r>
            <a:r>
              <a:rPr sz="2100" b="1" spc="-19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К</a:t>
            </a:r>
            <a:r>
              <a:rPr sz="2100" b="1" spc="26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Т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У</a:t>
            </a:r>
            <a:r>
              <a:rPr sz="2100" b="1" spc="-153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Р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</a:t>
            </a:r>
            <a:r>
              <a:rPr sz="2100" b="1" spc="8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ОБЩЕ</a:t>
            </a:r>
            <a:r>
              <a:rPr sz="2100" b="1" spc="-98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Г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О</a:t>
            </a:r>
            <a:r>
              <a:rPr sz="2100" b="1" spc="8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ОБ</a:t>
            </a:r>
            <a:r>
              <a:rPr sz="2100" b="1" spc="-158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Р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АЗО</a:t>
            </a:r>
            <a:r>
              <a:rPr sz="2100" b="1" spc="-26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В</a:t>
            </a:r>
            <a:r>
              <a:rPr sz="21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АНИЯ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BEEFF45-553C-0128-CA4A-EBB72F8AC5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 b="29926"/>
          <a:stretch/>
        </p:blipFill>
        <p:spPr>
          <a:xfrm>
            <a:off x="12108" y="4132696"/>
            <a:ext cx="1768645" cy="977603"/>
          </a:xfrm>
          <a:prstGeom prst="rect">
            <a:avLst/>
          </a:prstGeom>
        </p:spPr>
      </p:pic>
      <p:sp>
        <p:nvSpPr>
          <p:cNvPr id="27" name="object 20">
            <a:extLst>
              <a:ext uri="{FF2B5EF4-FFF2-40B4-BE49-F238E27FC236}">
                <a16:creationId xmlns:a16="http://schemas.microsoft.com/office/drawing/2014/main" id="{C87CBF27-D950-D18B-9A0F-E3D75D4EACD6}"/>
              </a:ext>
            </a:extLst>
          </p:cNvPr>
          <p:cNvSpPr txBox="1"/>
          <p:nvPr/>
        </p:nvSpPr>
        <p:spPr>
          <a:xfrm>
            <a:off x="1680340" y="877109"/>
            <a:ext cx="2196396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0" algn="ctr"/>
            <a:r>
              <a:rPr lang="ru-RU" sz="1400" dirty="0">
                <a:latin typeface="Arial Narrow" panose="020B0606020202030204" pitchFamily="34" charset="0"/>
                <a:cs typeface="Arial"/>
              </a:rPr>
              <a:t>ОБЩЕОБРАЗОВАТЕЛЬНЫХ УЧРЕЖДЕНИЙ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AB96E-8A3B-7EA2-4CDF-244FDC32F7F9}"/>
              </a:ext>
            </a:extLst>
          </p:cNvPr>
          <p:cNvSpPr txBox="1"/>
          <p:nvPr/>
        </p:nvSpPr>
        <p:spPr>
          <a:xfrm>
            <a:off x="1449498" y="784561"/>
            <a:ext cx="46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5317A67B-7DB9-3A8F-2C4A-13AAAC600D9A}"/>
              </a:ext>
            </a:extLst>
          </p:cNvPr>
          <p:cNvSpPr/>
          <p:nvPr/>
        </p:nvSpPr>
        <p:spPr>
          <a:xfrm>
            <a:off x="263928" y="638857"/>
            <a:ext cx="1152484" cy="776235"/>
          </a:xfrm>
          <a:prstGeom prst="rect">
            <a:avLst/>
          </a:prstGeom>
          <a:blipFill>
            <a:blip r:embed="rId4" cstate="print"/>
            <a:srcRect/>
            <a:stretch>
              <a:fillRect b="-10000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963D0-0FE1-618E-D7DA-F57F5005338B}"/>
              </a:ext>
            </a:extLst>
          </p:cNvPr>
          <p:cNvSpPr txBox="1"/>
          <p:nvPr/>
        </p:nvSpPr>
        <p:spPr>
          <a:xfrm>
            <a:off x="170260" y="1699378"/>
            <a:ext cx="460414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ОБРАЗОВАНИЯ» ГОРОДА САЯНСКА НА 2020-2025 ГОДЫ»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12EFEF-9478-0FF6-FDC1-598416744C63}"/>
              </a:ext>
            </a:extLst>
          </p:cNvPr>
          <p:cNvGraphicFramePr/>
          <p:nvPr/>
        </p:nvGraphicFramePr>
        <p:xfrm>
          <a:off x="421385" y="2316789"/>
          <a:ext cx="4604147" cy="242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8B7939F-6A87-00A6-801B-1616FFDD7AF3}"/>
              </a:ext>
            </a:extLst>
          </p:cNvPr>
          <p:cNvSpPr txBox="1"/>
          <p:nvPr/>
        </p:nvSpPr>
        <p:spPr>
          <a:xfrm>
            <a:off x="5446916" y="622363"/>
            <a:ext cx="3526599" cy="482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Устройство ограждения Гимназия 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Текущий ремонт кровли отдельно стоящего здания спортивного клуба СОШ №2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Выполнение работ по текущему ремонту кровли здания СОШ №2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Текущий ремонт кровли здания (над актовым залом) СОШ №3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Текущий ремонт кровли здания (над спортивным залом) СОШ №3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Асфальтирование территории школы (площадь возле памятника) СОШ №4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Приобретение и установка кабин с дверями в туалеты начального блока СОШ №5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Приобретение рулонных штор в центр образования цифрового и гуманитарного профилей «Точка роста» и центр детских инициатив СОШ №6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Устройство калитки в ограждении СОШ №6	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Материально-техническое обеспечение для создания экологического уголка	СОШ №7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Arial Narrow" panose="020B0606020202030204" pitchFamily="34" charset="0"/>
              </a:rPr>
              <a:t>Выполнение работ по текущему ремонту водоподготовки бассейна МДОУ №23</a:t>
            </a:r>
          </a:p>
          <a:p>
            <a:endParaRPr lang="ru-RU" sz="135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831F4-E973-67A7-986F-11DD4335DD37}"/>
              </a:ext>
            </a:extLst>
          </p:cNvPr>
          <p:cNvSpPr txBox="1"/>
          <p:nvPr/>
        </p:nvSpPr>
        <p:spPr>
          <a:xfrm>
            <a:off x="5621105" y="283880"/>
            <a:ext cx="268661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НАРОДНЫЕ ИНИЦИАТИВЫ: 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FBFBAB-DF82-B8C7-A4D1-5CA0493D8936}"/>
              </a:ext>
            </a:extLst>
          </p:cNvPr>
          <p:cNvSpPr txBox="1"/>
          <p:nvPr/>
        </p:nvSpPr>
        <p:spPr>
          <a:xfrm>
            <a:off x="4197623" y="1106326"/>
            <a:ext cx="17154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4 864 204,79 </a:t>
            </a:r>
          </a:p>
          <a:p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</a:t>
            </a:r>
            <a:r>
              <a:rPr lang="ru-RU" sz="135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endParaRPr lang="ru-RU" sz="13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84655A9B-D230-2587-5357-E7B62A028BE0}"/>
              </a:ext>
            </a:extLst>
          </p:cNvPr>
          <p:cNvSpPr/>
          <p:nvPr/>
        </p:nvSpPr>
        <p:spPr>
          <a:xfrm>
            <a:off x="5244509" y="638857"/>
            <a:ext cx="202407" cy="4386175"/>
          </a:xfrm>
          <a:prstGeom prst="leftBrace">
            <a:avLst>
              <a:gd name="adj1" fmla="val 8333"/>
              <a:gd name="adj2" fmla="val 16775"/>
            </a:avLst>
          </a:prstGeom>
          <a:noFill/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3D036A-B457-F225-B98A-E7141FEC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0D8C23-FAB9-4D8B-AC4E-CCD880333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26" y="2931790"/>
            <a:ext cx="2948945" cy="22117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592137-2580-48F3-874D-EBD801543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7744"/>
            <a:ext cx="3501008" cy="26257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820" y="123478"/>
            <a:ext cx="8229600" cy="648072"/>
          </a:xfrm>
          <a:prstGeom prst="rect">
            <a:avLst/>
          </a:prstGeom>
        </p:spPr>
        <p:txBody>
          <a:bodyPr vert="horz" wrap="square" lIns="0" tIns="114300" rIns="0" bIns="0" rtlCol="0">
            <a:noAutofit/>
          </a:bodyPr>
          <a:lstStyle/>
          <a:p>
            <a:pPr marL="3411538" indent="-3411538">
              <a:lnSpc>
                <a:spcPts val="381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НОВ</a:t>
            </a:r>
            <a:r>
              <a:rPr lang="ru-RU" sz="3200" b="1" spc="5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АЯ</a:t>
            </a:r>
            <a:r>
              <a:rPr lang="ru-RU" sz="3200" b="1" spc="-3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sz="3200" b="1" spc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ШКОЛА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 rot="5400000">
            <a:off x="732376" y="2424140"/>
            <a:ext cx="1990615" cy="3240360"/>
          </a:xfrm>
          <a:custGeom>
            <a:avLst/>
            <a:gdLst/>
            <a:ahLst/>
            <a:cxnLst/>
            <a:rect l="l" t="t" r="r" b="b"/>
            <a:pathLst>
              <a:path w="3115945" h="4979924">
                <a:moveTo>
                  <a:pt x="0" y="4979924"/>
                </a:moveTo>
                <a:lnTo>
                  <a:pt x="3115945" y="4979924"/>
                </a:lnTo>
                <a:lnTo>
                  <a:pt x="3115945" y="0"/>
                </a:lnTo>
                <a:lnTo>
                  <a:pt x="0" y="0"/>
                </a:lnTo>
                <a:lnTo>
                  <a:pt x="0" y="4979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1946" y="2912902"/>
            <a:ext cx="670179" cy="80517"/>
          </a:xfrm>
          <a:custGeom>
            <a:avLst/>
            <a:gdLst/>
            <a:ahLst/>
            <a:cxnLst/>
            <a:rect l="l" t="t" r="r" b="b"/>
            <a:pathLst>
              <a:path w="670178" h="80517">
                <a:moveTo>
                  <a:pt x="600267" y="48536"/>
                </a:moveTo>
                <a:lnTo>
                  <a:pt x="631825" y="80517"/>
                </a:lnTo>
                <a:lnTo>
                  <a:pt x="664001" y="48767"/>
                </a:lnTo>
                <a:lnTo>
                  <a:pt x="632079" y="48767"/>
                </a:lnTo>
                <a:lnTo>
                  <a:pt x="600267" y="48536"/>
                </a:lnTo>
                <a:close/>
              </a:path>
              <a:path w="670178" h="80517">
                <a:moveTo>
                  <a:pt x="38354" y="0"/>
                </a:moveTo>
                <a:lnTo>
                  <a:pt x="0" y="37845"/>
                </a:lnTo>
                <a:lnTo>
                  <a:pt x="37846" y="76200"/>
                </a:lnTo>
                <a:lnTo>
                  <a:pt x="69788" y="44680"/>
                </a:lnTo>
                <a:lnTo>
                  <a:pt x="38100" y="44450"/>
                </a:lnTo>
                <a:lnTo>
                  <a:pt x="38100" y="31750"/>
                </a:lnTo>
                <a:lnTo>
                  <a:pt x="69683" y="31750"/>
                </a:lnTo>
                <a:lnTo>
                  <a:pt x="38354" y="0"/>
                </a:lnTo>
                <a:close/>
              </a:path>
              <a:path w="670178" h="80517">
                <a:moveTo>
                  <a:pt x="600391" y="35836"/>
                </a:moveTo>
                <a:lnTo>
                  <a:pt x="593979" y="42163"/>
                </a:lnTo>
                <a:lnTo>
                  <a:pt x="600267" y="48536"/>
                </a:lnTo>
                <a:lnTo>
                  <a:pt x="632079" y="48767"/>
                </a:lnTo>
                <a:lnTo>
                  <a:pt x="632206" y="36067"/>
                </a:lnTo>
                <a:lnTo>
                  <a:pt x="600391" y="35836"/>
                </a:lnTo>
                <a:close/>
              </a:path>
              <a:path w="670178" h="80517">
                <a:moveTo>
                  <a:pt x="632333" y="4317"/>
                </a:moveTo>
                <a:lnTo>
                  <a:pt x="600391" y="35836"/>
                </a:lnTo>
                <a:lnTo>
                  <a:pt x="632206" y="36067"/>
                </a:lnTo>
                <a:lnTo>
                  <a:pt x="632079" y="48767"/>
                </a:lnTo>
                <a:lnTo>
                  <a:pt x="664001" y="48767"/>
                </a:lnTo>
                <a:lnTo>
                  <a:pt x="670179" y="42672"/>
                </a:lnTo>
                <a:lnTo>
                  <a:pt x="632333" y="4317"/>
                </a:lnTo>
                <a:close/>
              </a:path>
              <a:path w="670178" h="80517">
                <a:moveTo>
                  <a:pt x="69911" y="31981"/>
                </a:moveTo>
                <a:lnTo>
                  <a:pt x="76200" y="38353"/>
                </a:lnTo>
                <a:lnTo>
                  <a:pt x="69788" y="44680"/>
                </a:lnTo>
                <a:lnTo>
                  <a:pt x="600267" y="48536"/>
                </a:lnTo>
                <a:lnTo>
                  <a:pt x="593979" y="42163"/>
                </a:lnTo>
                <a:lnTo>
                  <a:pt x="600391" y="35836"/>
                </a:lnTo>
                <a:lnTo>
                  <a:pt x="69911" y="31981"/>
                </a:lnTo>
                <a:close/>
              </a:path>
              <a:path w="670178" h="80517">
                <a:moveTo>
                  <a:pt x="38100" y="31750"/>
                </a:moveTo>
                <a:lnTo>
                  <a:pt x="38100" y="44450"/>
                </a:lnTo>
                <a:lnTo>
                  <a:pt x="69788" y="44680"/>
                </a:lnTo>
                <a:lnTo>
                  <a:pt x="76200" y="38353"/>
                </a:lnTo>
                <a:lnTo>
                  <a:pt x="69911" y="31981"/>
                </a:lnTo>
                <a:lnTo>
                  <a:pt x="38100" y="31750"/>
                </a:lnTo>
                <a:close/>
              </a:path>
              <a:path w="670178" h="80517">
                <a:moveTo>
                  <a:pt x="69683" y="31750"/>
                </a:moveTo>
                <a:lnTo>
                  <a:pt x="38100" y="31750"/>
                </a:lnTo>
                <a:lnTo>
                  <a:pt x="69911" y="31981"/>
                </a:lnTo>
                <a:lnTo>
                  <a:pt x="69683" y="317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4070" y="1904892"/>
            <a:ext cx="1305933" cy="274951"/>
          </a:xfrm>
          <a:custGeom>
            <a:avLst/>
            <a:gdLst/>
            <a:ahLst/>
            <a:cxnLst/>
            <a:rect l="l" t="t" r="r" b="b"/>
            <a:pathLst>
              <a:path w="4448412" h="274951">
                <a:moveTo>
                  <a:pt x="4448412" y="0"/>
                </a:moveTo>
                <a:lnTo>
                  <a:pt x="4442442" y="49356"/>
                </a:lnTo>
                <a:lnTo>
                  <a:pt x="4425945" y="91356"/>
                </a:lnTo>
                <a:lnTo>
                  <a:pt x="4401037" y="122918"/>
                </a:lnTo>
                <a:lnTo>
                  <a:pt x="4358404" y="143438"/>
                </a:lnTo>
                <a:lnTo>
                  <a:pt x="1693020" y="144018"/>
                </a:lnTo>
                <a:lnTo>
                  <a:pt x="1681267" y="145020"/>
                </a:lnTo>
                <a:lnTo>
                  <a:pt x="1639114" y="167186"/>
                </a:lnTo>
                <a:lnTo>
                  <a:pt x="1614787" y="199681"/>
                </a:lnTo>
                <a:lnTo>
                  <a:pt x="1599046" y="242360"/>
                </a:lnTo>
                <a:lnTo>
                  <a:pt x="1594363" y="274951"/>
                </a:lnTo>
                <a:lnTo>
                  <a:pt x="1593498" y="259617"/>
                </a:lnTo>
                <a:lnTo>
                  <a:pt x="1582394" y="215757"/>
                </a:lnTo>
                <a:lnTo>
                  <a:pt x="1560480" y="178751"/>
                </a:lnTo>
                <a:lnTo>
                  <a:pt x="1530271" y="153279"/>
                </a:lnTo>
                <a:lnTo>
                  <a:pt x="98535" y="144018"/>
                </a:lnTo>
                <a:lnTo>
                  <a:pt x="86803" y="143014"/>
                </a:lnTo>
                <a:lnTo>
                  <a:pt x="44704" y="120831"/>
                </a:lnTo>
                <a:lnTo>
                  <a:pt x="20397" y="88313"/>
                </a:lnTo>
                <a:lnTo>
                  <a:pt x="4671" y="45605"/>
                </a:lnTo>
                <a:lnTo>
                  <a:pt x="1702" y="29637"/>
                </a:lnTo>
                <a:lnTo>
                  <a:pt x="0" y="12994"/>
                </a:lnTo>
              </a:path>
            </a:pathLst>
          </a:custGeom>
          <a:ln w="28575">
            <a:solidFill>
              <a:srgbClr val="5F74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8224" y="2357133"/>
            <a:ext cx="1080120" cy="517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460">
              <a:lnSpc>
                <a:spcPct val="100000"/>
              </a:lnSpc>
            </a:pPr>
            <a:r>
              <a:rPr lang="ru-RU" sz="3200" spc="0" dirty="0">
                <a:latin typeface="Arial"/>
                <a:cs typeface="Arial"/>
              </a:rPr>
              <a:t>550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1"/>
              </a:spcBef>
            </a:pPr>
            <a:endParaRPr sz="600" dirty="0"/>
          </a:p>
        </p:txBody>
      </p:sp>
      <p:sp>
        <p:nvSpPr>
          <p:cNvPr id="9" name="object 9"/>
          <p:cNvSpPr/>
          <p:nvPr/>
        </p:nvSpPr>
        <p:spPr>
          <a:xfrm>
            <a:off x="6604046" y="1142370"/>
            <a:ext cx="1046327" cy="720877"/>
          </a:xfrm>
          <a:prstGeom prst="rect">
            <a:avLst/>
          </a:prstGeom>
          <a:blipFill>
            <a:blip r:embed="rId4" cstate="print"/>
            <a:srcRect/>
            <a:stretch>
              <a:fillRect b="-10000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596336" y="2474599"/>
            <a:ext cx="89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мест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D6C57F-6E3D-4317-BAC5-55DFD8A9B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522"/>
            <a:ext cx="5473864" cy="2185269"/>
          </a:xfrm>
          <a:prstGeom prst="rect">
            <a:avLst/>
          </a:prstGeom>
        </p:spPr>
      </p:pic>
      <p:sp>
        <p:nvSpPr>
          <p:cNvPr id="25" name="object 4"/>
          <p:cNvSpPr/>
          <p:nvPr/>
        </p:nvSpPr>
        <p:spPr>
          <a:xfrm rot="5400000">
            <a:off x="1725947" y="-763869"/>
            <a:ext cx="2030713" cy="5245568"/>
          </a:xfrm>
          <a:custGeom>
            <a:avLst/>
            <a:gdLst/>
            <a:ahLst/>
            <a:cxnLst/>
            <a:rect l="l" t="t" r="r" b="b"/>
            <a:pathLst>
              <a:path w="3115945" h="4979924">
                <a:moveTo>
                  <a:pt x="0" y="4979924"/>
                </a:moveTo>
                <a:lnTo>
                  <a:pt x="3115945" y="4979924"/>
                </a:lnTo>
                <a:lnTo>
                  <a:pt x="3115945" y="0"/>
                </a:lnTo>
                <a:lnTo>
                  <a:pt x="0" y="0"/>
                </a:lnTo>
                <a:lnTo>
                  <a:pt x="0" y="4979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>
            <a:off x="-12691" y="1142370"/>
            <a:ext cx="144005" cy="899998"/>
          </a:xfrm>
          <a:custGeom>
            <a:avLst/>
            <a:gdLst/>
            <a:ahLst/>
            <a:cxnLst/>
            <a:rect l="l" t="t" r="r" b="b"/>
            <a:pathLst>
              <a:path w="144005" h="899998">
                <a:moveTo>
                  <a:pt x="0" y="899998"/>
                </a:moveTo>
                <a:lnTo>
                  <a:pt x="144005" y="899998"/>
                </a:lnTo>
                <a:lnTo>
                  <a:pt x="14400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81D6811-E516-41F2-80E9-18096783573A}"/>
              </a:ext>
            </a:extLst>
          </p:cNvPr>
          <p:cNvSpPr/>
          <p:nvPr/>
        </p:nvSpPr>
        <p:spPr>
          <a:xfrm rot="5400000">
            <a:off x="3991586" y="2661439"/>
            <a:ext cx="1990615" cy="2770613"/>
          </a:xfrm>
          <a:custGeom>
            <a:avLst/>
            <a:gdLst/>
            <a:ahLst/>
            <a:cxnLst/>
            <a:rect l="l" t="t" r="r" b="b"/>
            <a:pathLst>
              <a:path w="3115945" h="4979924">
                <a:moveTo>
                  <a:pt x="0" y="4979924"/>
                </a:moveTo>
                <a:lnTo>
                  <a:pt x="3115945" y="4979924"/>
                </a:lnTo>
                <a:lnTo>
                  <a:pt x="3115945" y="0"/>
                </a:lnTo>
                <a:lnTo>
                  <a:pt x="0" y="0"/>
                </a:lnTo>
                <a:lnTo>
                  <a:pt x="0" y="4979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32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1AD1A6-0ADC-C38D-E94C-6768743D9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34" y="727321"/>
            <a:ext cx="2420353" cy="3227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FF1CC2-3504-1809-4D99-2D3E9CD6A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" y="730080"/>
            <a:ext cx="4242682" cy="3182011"/>
          </a:xfrm>
          <a:prstGeom prst="rect">
            <a:avLst/>
          </a:prstGeom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420820" y="123478"/>
            <a:ext cx="8229600" cy="360040"/>
          </a:xfrm>
          <a:prstGeom prst="rect">
            <a:avLst/>
          </a:prstGeom>
        </p:spPr>
        <p:txBody>
          <a:bodyPr vert="horz" wrap="square" lIns="0" tIns="11430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11538" indent="-3411538">
              <a:lnSpc>
                <a:spcPts val="381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НОВ</a:t>
            </a:r>
            <a:r>
              <a:rPr lang="ru-RU" sz="3200" b="1" spc="5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ЫЙ</a:t>
            </a:r>
            <a:r>
              <a:rPr lang="ru-RU" sz="3200" b="1" spc="-3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rPr>
              <a:t>ДЕТСКИЙ САД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9585" y="4486567"/>
            <a:ext cx="2893830" cy="517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460">
              <a:lnSpc>
                <a:spcPct val="100000"/>
              </a:lnSpc>
            </a:pPr>
            <a:r>
              <a:rPr lang="ru-RU" sz="3200" spc="-130" dirty="0">
                <a:latin typeface="Arial"/>
                <a:cs typeface="Arial"/>
              </a:rPr>
              <a:t>1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lang="ru-RU" sz="3200" spc="-130" dirty="0">
                <a:latin typeface="Arial"/>
                <a:cs typeface="Arial"/>
              </a:rPr>
              <a:t>сад</a:t>
            </a:r>
            <a:r>
              <a:rPr sz="2400" spc="0" dirty="0">
                <a:latin typeface="Arial"/>
                <a:cs typeface="Arial"/>
              </a:rPr>
              <a:t> = </a:t>
            </a:r>
            <a:r>
              <a:rPr lang="ru-RU" sz="3200" dirty="0">
                <a:latin typeface="Arial"/>
                <a:cs typeface="Arial"/>
              </a:rPr>
              <a:t>1</a:t>
            </a:r>
            <a:r>
              <a:rPr lang="ru-RU" sz="3200" spc="0" dirty="0">
                <a:latin typeface="Arial"/>
                <a:cs typeface="Arial"/>
              </a:rPr>
              <a:t>50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1"/>
              </a:spcBef>
            </a:pPr>
            <a:endParaRPr sz="600" dirty="0"/>
          </a:p>
        </p:txBody>
      </p:sp>
      <p:sp>
        <p:nvSpPr>
          <p:cNvPr id="9" name="object 9"/>
          <p:cNvSpPr/>
          <p:nvPr/>
        </p:nvSpPr>
        <p:spPr>
          <a:xfrm>
            <a:off x="2096270" y="4240868"/>
            <a:ext cx="1046327" cy="720877"/>
          </a:xfrm>
          <a:prstGeom prst="rect">
            <a:avLst/>
          </a:prstGeom>
          <a:blipFill>
            <a:blip r:embed="rId4" cstate="print"/>
            <a:srcRect/>
            <a:stretch>
              <a:fillRect b="-10000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602752" y="4545080"/>
            <a:ext cx="89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мест</a:t>
            </a:r>
          </a:p>
        </p:txBody>
      </p:sp>
      <p:sp>
        <p:nvSpPr>
          <p:cNvPr id="12" name="object 4"/>
          <p:cNvSpPr/>
          <p:nvPr/>
        </p:nvSpPr>
        <p:spPr>
          <a:xfrm rot="5400000">
            <a:off x="661667" y="317604"/>
            <a:ext cx="2952329" cy="4004239"/>
          </a:xfrm>
          <a:custGeom>
            <a:avLst/>
            <a:gdLst/>
            <a:ahLst/>
            <a:cxnLst/>
            <a:rect l="l" t="t" r="r" b="b"/>
            <a:pathLst>
              <a:path w="3115945" h="4979924">
                <a:moveTo>
                  <a:pt x="0" y="4979924"/>
                </a:moveTo>
                <a:lnTo>
                  <a:pt x="3115945" y="4979924"/>
                </a:lnTo>
                <a:lnTo>
                  <a:pt x="3115945" y="0"/>
                </a:lnTo>
                <a:lnTo>
                  <a:pt x="0" y="0"/>
                </a:lnTo>
                <a:lnTo>
                  <a:pt x="0" y="4979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0" y="4263080"/>
            <a:ext cx="144005" cy="899998"/>
          </a:xfrm>
          <a:custGeom>
            <a:avLst/>
            <a:gdLst/>
            <a:ahLst/>
            <a:cxnLst/>
            <a:rect l="l" t="t" r="r" b="b"/>
            <a:pathLst>
              <a:path w="144005" h="899998">
                <a:moveTo>
                  <a:pt x="0" y="899998"/>
                </a:moveTo>
                <a:lnTo>
                  <a:pt x="144005" y="899998"/>
                </a:lnTo>
                <a:lnTo>
                  <a:pt x="14400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6DA323A1-5091-4E56-987A-4BBAB4C19D3B}"/>
              </a:ext>
            </a:extLst>
          </p:cNvPr>
          <p:cNvSpPr/>
          <p:nvPr/>
        </p:nvSpPr>
        <p:spPr>
          <a:xfrm rot="5400000">
            <a:off x="4391977" y="1239605"/>
            <a:ext cx="2952332" cy="2160240"/>
          </a:xfrm>
          <a:custGeom>
            <a:avLst/>
            <a:gdLst/>
            <a:ahLst/>
            <a:cxnLst/>
            <a:rect l="l" t="t" r="r" b="b"/>
            <a:pathLst>
              <a:path w="3115945" h="4979924">
                <a:moveTo>
                  <a:pt x="0" y="4979924"/>
                </a:moveTo>
                <a:lnTo>
                  <a:pt x="3115945" y="4979924"/>
                </a:lnTo>
                <a:lnTo>
                  <a:pt x="3115945" y="0"/>
                </a:lnTo>
                <a:lnTo>
                  <a:pt x="0" y="0"/>
                </a:lnTo>
                <a:lnTo>
                  <a:pt x="0" y="4979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33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929179DC-09AF-D6F0-7DB6-D714ABCA84FB}"/>
              </a:ext>
            </a:extLst>
          </p:cNvPr>
          <p:cNvSpPr/>
          <p:nvPr/>
        </p:nvSpPr>
        <p:spPr>
          <a:xfrm>
            <a:off x="0" y="0"/>
            <a:ext cx="9144000" cy="52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7B8F3BBE-8F39-9D34-2E09-AAE0002D4353}"/>
              </a:ext>
            </a:extLst>
          </p:cNvPr>
          <p:cNvSpPr/>
          <p:nvPr/>
        </p:nvSpPr>
        <p:spPr>
          <a:xfrm>
            <a:off x="1617703" y="3738948"/>
            <a:ext cx="3591292" cy="1282778"/>
          </a:xfrm>
          <a:prstGeom prst="roundRect">
            <a:avLst/>
          </a:prstGeom>
          <a:solidFill>
            <a:srgbClr val="DEE4F0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C6E36563-EA33-A3C2-CAB6-AF3D9CC201D6}"/>
              </a:ext>
            </a:extLst>
          </p:cNvPr>
          <p:cNvSpPr/>
          <p:nvPr/>
        </p:nvSpPr>
        <p:spPr>
          <a:xfrm>
            <a:off x="5297950" y="3752997"/>
            <a:ext cx="3793994" cy="1268729"/>
          </a:xfrm>
          <a:custGeom>
            <a:avLst/>
            <a:gdLst/>
            <a:ahLst/>
            <a:cxnLst/>
            <a:rect l="l" t="t" r="r" b="b"/>
            <a:pathLst>
              <a:path w="5068570" h="1325524">
                <a:moveTo>
                  <a:pt x="4847589" y="0"/>
                </a:moveTo>
                <a:lnTo>
                  <a:pt x="220979" y="0"/>
                </a:lnTo>
                <a:lnTo>
                  <a:pt x="202855" y="732"/>
                </a:lnTo>
                <a:lnTo>
                  <a:pt x="151132" y="11264"/>
                </a:lnTo>
                <a:lnTo>
                  <a:pt x="104575" y="33101"/>
                </a:lnTo>
                <a:lnTo>
                  <a:pt x="64722" y="64706"/>
                </a:lnTo>
                <a:lnTo>
                  <a:pt x="33107" y="104540"/>
                </a:lnTo>
                <a:lnTo>
                  <a:pt x="11265" y="151067"/>
                </a:lnTo>
                <a:lnTo>
                  <a:pt x="732" y="202746"/>
                </a:lnTo>
                <a:lnTo>
                  <a:pt x="0" y="220853"/>
                </a:lnTo>
                <a:lnTo>
                  <a:pt x="0" y="1104595"/>
                </a:lnTo>
                <a:lnTo>
                  <a:pt x="6422" y="1157684"/>
                </a:lnTo>
                <a:lnTo>
                  <a:pt x="24664" y="1206121"/>
                </a:lnTo>
                <a:lnTo>
                  <a:pt x="53192" y="1248370"/>
                </a:lnTo>
                <a:lnTo>
                  <a:pt x="90470" y="1282895"/>
                </a:lnTo>
                <a:lnTo>
                  <a:pt x="134963" y="1308161"/>
                </a:lnTo>
                <a:lnTo>
                  <a:pt x="185135" y="1322632"/>
                </a:lnTo>
                <a:lnTo>
                  <a:pt x="220979" y="1325524"/>
                </a:lnTo>
                <a:lnTo>
                  <a:pt x="4847589" y="1325524"/>
                </a:lnTo>
                <a:lnTo>
                  <a:pt x="4900695" y="1319103"/>
                </a:lnTo>
                <a:lnTo>
                  <a:pt x="4949144" y="1300863"/>
                </a:lnTo>
                <a:lnTo>
                  <a:pt x="4991402" y="1272340"/>
                </a:lnTo>
                <a:lnTo>
                  <a:pt x="5025934" y="1235070"/>
                </a:lnTo>
                <a:lnTo>
                  <a:pt x="5051204" y="1190587"/>
                </a:lnTo>
                <a:lnTo>
                  <a:pt x="5065677" y="1140429"/>
                </a:lnTo>
                <a:lnTo>
                  <a:pt x="5068570" y="1104595"/>
                </a:lnTo>
                <a:lnTo>
                  <a:pt x="5068570" y="220853"/>
                </a:lnTo>
                <a:lnTo>
                  <a:pt x="5062147" y="167796"/>
                </a:lnTo>
                <a:lnTo>
                  <a:pt x="5043905" y="119382"/>
                </a:lnTo>
                <a:lnTo>
                  <a:pt x="5015377" y="77146"/>
                </a:lnTo>
                <a:lnTo>
                  <a:pt x="4978099" y="42627"/>
                </a:lnTo>
                <a:lnTo>
                  <a:pt x="4933606" y="17363"/>
                </a:lnTo>
                <a:lnTo>
                  <a:pt x="4883434" y="2892"/>
                </a:lnTo>
                <a:lnTo>
                  <a:pt x="484758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B837CF0-4669-4377-AD23-CE69911C0E92}"/>
              </a:ext>
            </a:extLst>
          </p:cNvPr>
          <p:cNvGrpSpPr/>
          <p:nvPr/>
        </p:nvGrpSpPr>
        <p:grpSpPr>
          <a:xfrm>
            <a:off x="5130170" y="1383284"/>
            <a:ext cx="3656219" cy="1037159"/>
            <a:chOff x="363963" y="1221402"/>
            <a:chExt cx="4232224" cy="1624535"/>
          </a:xfrm>
        </p:grpSpPr>
        <p:sp>
          <p:nvSpPr>
            <p:cNvPr id="14" name="object 14"/>
            <p:cNvSpPr txBox="1"/>
            <p:nvPr/>
          </p:nvSpPr>
          <p:spPr>
            <a:xfrm>
              <a:off x="1118136" y="1960872"/>
              <a:ext cx="802005" cy="8850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355"/>
                </a:lnSpc>
              </a:pPr>
              <a:r>
                <a:rPr lang="ru-RU" sz="28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/>
                </a:rPr>
                <a:t>423</a:t>
              </a:r>
              <a:endParaRPr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63963" y="1221402"/>
              <a:ext cx="4159535" cy="6911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ts val="2355"/>
                </a:lnSpc>
              </a:pPr>
              <a:r>
                <a:rPr lang="ru-RU" sz="32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/>
                </a:rPr>
                <a:t>751 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ч</a:t>
              </a:r>
              <a:r>
                <a:rPr lang="ru-RU" sz="1350" spc="-5" dirty="0">
                  <a:latin typeface="Arial Narrow" panose="020B0606020202030204" pitchFamily="34" charset="0"/>
                  <a:cs typeface="Arial"/>
                </a:rPr>
                <a:t>и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слен</a:t>
              </a:r>
              <a:r>
                <a:rPr lang="ru-RU" sz="1350" spc="5" dirty="0">
                  <a:latin typeface="Arial Narrow" panose="020B0606020202030204" pitchFamily="34" charset="0"/>
                  <a:cs typeface="Arial"/>
                </a:rPr>
                <a:t>н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ос</a:t>
              </a:r>
              <a:r>
                <a:rPr lang="ru-RU" sz="1350" spc="-10" dirty="0">
                  <a:latin typeface="Arial Narrow" panose="020B0606020202030204" pitchFamily="34" charset="0"/>
                  <a:cs typeface="Arial"/>
                </a:rPr>
                <a:t>т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ь </a:t>
              </a:r>
              <a:r>
                <a:rPr lang="ru-RU" sz="1350" spc="-10" dirty="0">
                  <a:latin typeface="Arial Narrow" panose="020B0606020202030204" pitchFamily="34" charset="0"/>
                  <a:cs typeface="Arial"/>
                </a:rPr>
                <a:t>п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е</a:t>
              </a:r>
              <a:r>
                <a:rPr lang="ru-RU" sz="1350" spc="-10" dirty="0">
                  <a:latin typeface="Arial Narrow" panose="020B0606020202030204" pitchFamily="34" charset="0"/>
                  <a:cs typeface="Arial"/>
                </a:rPr>
                <a:t>д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агог</a:t>
              </a:r>
              <a:r>
                <a:rPr lang="ru-RU" sz="1350" spc="-5" dirty="0">
                  <a:latin typeface="Arial Narrow" panose="020B0606020202030204" pitchFamily="34" charset="0"/>
                  <a:cs typeface="Arial"/>
                </a:rPr>
                <a:t>и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ческ</a:t>
              </a:r>
              <a:r>
                <a:rPr lang="ru-RU" sz="1350" spc="-10" dirty="0">
                  <a:latin typeface="Arial Narrow" panose="020B0606020202030204" pitchFamily="34" charset="0"/>
                  <a:cs typeface="Arial"/>
                </a:rPr>
                <a:t>и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х работ</a:t>
              </a:r>
              <a:r>
                <a:rPr lang="ru-RU" sz="1350" spc="5" dirty="0">
                  <a:latin typeface="Arial Narrow" panose="020B0606020202030204" pitchFamily="34" charset="0"/>
                  <a:cs typeface="Arial"/>
                </a:rPr>
                <a:t>н</a:t>
              </a:r>
              <a:r>
                <a:rPr lang="ru-RU" sz="1350" spc="-5" dirty="0">
                  <a:latin typeface="Arial Narrow" panose="020B0606020202030204" pitchFamily="34" charset="0"/>
                  <a:cs typeface="Arial"/>
                </a:rPr>
                <a:t>и</a:t>
              </a:r>
              <a:r>
                <a:rPr lang="ru-RU" sz="1350" dirty="0">
                  <a:latin typeface="Arial Narrow" panose="020B0606020202030204" pitchFamily="34" charset="0"/>
                  <a:cs typeface="Arial"/>
                </a:rPr>
                <a:t>ков</a:t>
              </a:r>
              <a:endParaRPr lang="ru-RU" sz="3300" dirty="0">
                <a:latin typeface="Arial Narrow" panose="020B0606020202030204" pitchFamily="34" charset="0"/>
                <a:cs typeface="Arial"/>
              </a:endParaRPr>
            </a:p>
            <a:p>
              <a:pPr algn="ctr">
                <a:lnSpc>
                  <a:spcPts val="2355"/>
                </a:lnSpc>
              </a:pPr>
              <a:endParaRPr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823206" y="1946042"/>
              <a:ext cx="2772981" cy="43814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/>
              <a:r>
                <a:rPr lang="ru-RU" sz="1200" dirty="0">
                  <a:latin typeface="Arial Narrow" panose="020B0606020202030204" pitchFamily="34" charset="0"/>
                  <a:cs typeface="Arial"/>
                </a:rPr>
                <a:t>С высшим образованием</a:t>
              </a:r>
              <a:endParaRPr sz="1200" dirty="0">
                <a:latin typeface="Arial Narrow" panose="020B0606020202030204" pitchFamily="34" charset="0"/>
                <a:cs typeface="Arial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01842" y="640338"/>
            <a:ext cx="3591291" cy="9656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ru-RU" b="1" dirty="0">
                <a:latin typeface="Arial Narrow" panose="020B0606020202030204" pitchFamily="34" charset="0"/>
                <a:cs typeface="Arial"/>
              </a:rPr>
              <a:t>92% - обеспеченность кадрами </a:t>
            </a:r>
            <a:endParaRPr b="1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EB6D75-F9D5-4DB2-9B7F-8CA6E3E368FF}"/>
              </a:ext>
            </a:extLst>
          </p:cNvPr>
          <p:cNvSpPr txBox="1"/>
          <p:nvPr/>
        </p:nvSpPr>
        <p:spPr>
          <a:xfrm>
            <a:off x="4623667" y="2314170"/>
            <a:ext cx="437181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189" algn="l"/>
                <a:tab pos="800080" algn="l"/>
              </a:tabLst>
            </a:pP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144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 чел. - ведомственные награды</a:t>
            </a:r>
          </a:p>
          <a:p>
            <a:pPr>
              <a:tabLst>
                <a:tab pos="457189" algn="l"/>
                <a:tab pos="800080" algn="l"/>
              </a:tabLst>
            </a:pP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274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 чел. - награды министерства образования Иркутской области</a:t>
            </a:r>
          </a:p>
          <a:p>
            <a:pPr>
              <a:tabLst>
                <a:tab pos="457189" algn="l"/>
                <a:tab pos="800080" algn="l"/>
              </a:tabLst>
            </a:pP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29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 чел. - награды Губернатора Иркутской области </a:t>
            </a:r>
          </a:p>
          <a:p>
            <a:pPr>
              <a:tabLst>
                <a:tab pos="457189" algn="l"/>
                <a:tab pos="800080" algn="l"/>
              </a:tabLst>
            </a:pP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190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</a:rPr>
              <a:t> чел. - награды администрации города Саянска</a:t>
            </a:r>
            <a:endParaRPr lang="ru-RU" sz="15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CD93E-A388-4E1D-960C-9BE96215FDFB}"/>
              </a:ext>
            </a:extLst>
          </p:cNvPr>
          <p:cNvSpPr txBox="1"/>
          <p:nvPr/>
        </p:nvSpPr>
        <p:spPr>
          <a:xfrm>
            <a:off x="6902690" y="4028176"/>
            <a:ext cx="1410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24 вакансии </a:t>
            </a:r>
            <a:endParaRPr lang="ru-RU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8EBC57-AB36-41C8-8A28-49A72928DC97}"/>
              </a:ext>
            </a:extLst>
          </p:cNvPr>
          <p:cNvSpPr txBox="1"/>
          <p:nvPr/>
        </p:nvSpPr>
        <p:spPr>
          <a:xfrm>
            <a:off x="6943167" y="4532274"/>
            <a:ext cx="1181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44 вакансии</a:t>
            </a:r>
            <a:endParaRPr lang="ru-RU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CA40401E-FFEF-4FAA-8B82-07F7115273EA}"/>
              </a:ext>
            </a:extLst>
          </p:cNvPr>
          <p:cNvSpPr txBox="1"/>
          <p:nvPr/>
        </p:nvSpPr>
        <p:spPr>
          <a:xfrm>
            <a:off x="6461684" y="4548653"/>
            <a:ext cx="4863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b="1" dirty="0">
                <a:solidFill>
                  <a:srgbClr val="231F20"/>
                </a:solidFill>
                <a:latin typeface="Arial Narrow" panose="020B0606020202030204" pitchFamily="34" charset="0"/>
                <a:cs typeface="Franklin Gothic Book"/>
              </a:rPr>
              <a:t>СОШ</a:t>
            </a:r>
            <a:endParaRPr b="1" dirty="0">
              <a:latin typeface="Arial Narrow" panose="020B0606020202030204" pitchFamily="34" charset="0"/>
              <a:cs typeface="Franklin Gothic Book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2F5EBEBF-3F3C-4DA6-B09D-3C596274830E}"/>
              </a:ext>
            </a:extLst>
          </p:cNvPr>
          <p:cNvSpPr txBox="1"/>
          <p:nvPr/>
        </p:nvSpPr>
        <p:spPr>
          <a:xfrm>
            <a:off x="6474553" y="4036341"/>
            <a:ext cx="4584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b="1" dirty="0">
                <a:solidFill>
                  <a:srgbClr val="231F20"/>
                </a:solidFill>
                <a:latin typeface="Arial Narrow" panose="020B0606020202030204" pitchFamily="34" charset="0"/>
                <a:cs typeface="Franklin Gothic Book"/>
              </a:rPr>
              <a:t>Д</a:t>
            </a:r>
            <a:r>
              <a:rPr b="1" dirty="0">
                <a:solidFill>
                  <a:srgbClr val="231F20"/>
                </a:solidFill>
                <a:latin typeface="Arial Narrow" panose="020B0606020202030204" pitchFamily="34" charset="0"/>
                <a:cs typeface="Franklin Gothic Book"/>
              </a:rPr>
              <a:t>О</a:t>
            </a:r>
            <a:r>
              <a:rPr lang="ru-RU" b="1" dirty="0">
                <a:solidFill>
                  <a:srgbClr val="231F20"/>
                </a:solidFill>
                <a:latin typeface="Arial Narrow" panose="020B0606020202030204" pitchFamily="34" charset="0"/>
                <a:cs typeface="Franklin Gothic Book"/>
              </a:rPr>
              <a:t>У</a:t>
            </a:r>
            <a:endParaRPr b="1" dirty="0">
              <a:latin typeface="Arial Narrow" panose="020B0606020202030204" pitchFamily="34" charset="0"/>
              <a:cs typeface="Franklin Gothic Book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4B5C8B9-0222-482A-82F3-D8C880FFF582}"/>
              </a:ext>
            </a:extLst>
          </p:cNvPr>
          <p:cNvSpPr/>
          <p:nvPr/>
        </p:nvSpPr>
        <p:spPr>
          <a:xfrm>
            <a:off x="1712848" y="3781386"/>
            <a:ext cx="401098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latin typeface="Arial Narrow" panose="020B0606020202030204" pitchFamily="34" charset="0"/>
                <a:cs typeface="Arial" panose="020B0604020202020204" pitchFamily="34" charset="0"/>
              </a:rPr>
              <a:t>КЛУБ МОЛОДОГО ПЕДАГОГА</a:t>
            </a:r>
            <a:endParaRPr lang="ru-RU" sz="135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350" u="sng" dirty="0">
                <a:latin typeface="Arial Narrow" panose="020B0606020202030204" pitchFamily="34" charset="0"/>
                <a:cs typeface="Arial" panose="020B0604020202020204" pitchFamily="34" charset="0"/>
              </a:rPr>
              <a:t>Основные направления: </a:t>
            </a:r>
          </a:p>
          <a:p>
            <a:r>
              <a:rPr lang="ru-RU" sz="1350" dirty="0">
                <a:latin typeface="Arial Narrow" panose="020B0606020202030204" pitchFamily="34" charset="0"/>
                <a:cs typeface="Arial" panose="020B0604020202020204" pitchFamily="34" charset="0"/>
              </a:rPr>
              <a:t>- повышение квалификации</a:t>
            </a:r>
          </a:p>
          <a:p>
            <a:r>
              <a:rPr lang="ru-RU" sz="1350" dirty="0">
                <a:latin typeface="Arial Narrow" panose="020B0606020202030204" pitchFamily="34" charset="0"/>
                <a:cs typeface="Arial" panose="020B0604020202020204" pitchFamily="34" charset="0"/>
              </a:rPr>
              <a:t>- профессионально-личностное развитие</a:t>
            </a:r>
          </a:p>
          <a:p>
            <a:r>
              <a:rPr lang="ru-RU" sz="1350" dirty="0">
                <a:latin typeface="Arial Narrow" panose="020B0606020202030204" pitchFamily="34" charset="0"/>
                <a:cs typeface="Arial" panose="020B0604020202020204" pitchFamily="34" charset="0"/>
              </a:rPr>
              <a:t>- самореализация</a:t>
            </a:r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8ADC7BEF-2454-940B-8BFD-08F49792A668}"/>
              </a:ext>
            </a:extLst>
          </p:cNvPr>
          <p:cNvSpPr/>
          <p:nvPr/>
        </p:nvSpPr>
        <p:spPr>
          <a:xfrm>
            <a:off x="8124982" y="3899568"/>
            <a:ext cx="876617" cy="899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A232476B-94E1-907F-B94C-C745ED38DACA}"/>
              </a:ext>
            </a:extLst>
          </p:cNvPr>
          <p:cNvSpPr/>
          <p:nvPr/>
        </p:nvSpPr>
        <p:spPr>
          <a:xfrm>
            <a:off x="5385402" y="3899568"/>
            <a:ext cx="1005408" cy="899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9E1B00-00C2-C1CC-BD3A-421DCCD9B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" y="3778249"/>
            <a:ext cx="1131698" cy="1069448"/>
          </a:xfrm>
          <a:prstGeom prst="rect">
            <a:avLst/>
          </a:prstGeom>
        </p:spPr>
      </p:pic>
      <p:pic>
        <p:nvPicPr>
          <p:cNvPr id="51" name="Рисунок 50" descr="Профессор">
            <a:extLst>
              <a:ext uri="{FF2B5EF4-FFF2-40B4-BE49-F238E27FC236}">
                <a16:creationId xmlns:a16="http://schemas.microsoft.com/office/drawing/2014/main" id="{433A2BDF-C760-DBDE-277B-D16F3E400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2876" y="1150471"/>
            <a:ext cx="685800" cy="685800"/>
          </a:xfrm>
          <a:prstGeom prst="rect">
            <a:avLst/>
          </a:prstGeom>
        </p:spPr>
      </p:pic>
      <p:sp>
        <p:nvSpPr>
          <p:cNvPr id="35" name="object 11">
            <a:extLst>
              <a:ext uri="{FF2B5EF4-FFF2-40B4-BE49-F238E27FC236}">
                <a16:creationId xmlns:a16="http://schemas.microsoft.com/office/drawing/2014/main" id="{915F02D0-B450-A515-F95E-FC9F31566878}"/>
              </a:ext>
            </a:extLst>
          </p:cNvPr>
          <p:cNvSpPr txBox="1"/>
          <p:nvPr/>
        </p:nvSpPr>
        <p:spPr>
          <a:xfrm>
            <a:off x="144066" y="199160"/>
            <a:ext cx="8640419" cy="750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ru-RU" sz="2100" b="1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КАДРОВОЕ ОБЕСПЕЧЕНИЕ СИСТЕМЫ ОБРАЗОВАНИЯ</a:t>
            </a:r>
            <a:endParaRPr lang="ru-RU" sz="45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26887-C44C-2D83-7EF8-42093C14CA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4" y="1148805"/>
            <a:ext cx="4288536" cy="25237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8464FC-50E8-D01E-69CF-FDD9A33632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25A5AD09-454D-64E0-6228-95EF4324787F}"/>
              </a:ext>
            </a:extLst>
          </p:cNvPr>
          <p:cNvSpPr/>
          <p:nvPr/>
        </p:nvSpPr>
        <p:spPr>
          <a:xfrm>
            <a:off x="0" y="0"/>
            <a:ext cx="9144000" cy="52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897F9-BEA4-7285-EFCD-DACCBE740005}"/>
              </a:ext>
            </a:extLst>
          </p:cNvPr>
          <p:cNvSpPr txBox="1"/>
          <p:nvPr/>
        </p:nvSpPr>
        <p:spPr>
          <a:xfrm>
            <a:off x="4264084" y="1407841"/>
            <a:ext cx="4519103" cy="251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2022/2023 учебном году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37661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педагога успешно прошли аттестацию на соответствие требованиям, предъявляемым к первой (высшей) квалификационной категории</a:t>
            </a:r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949CC19B-E065-C97A-E5F5-0FBD0CFCCCDF}"/>
              </a:ext>
            </a:extLst>
          </p:cNvPr>
          <p:cNvSpPr/>
          <p:nvPr/>
        </p:nvSpPr>
        <p:spPr>
          <a:xfrm>
            <a:off x="977974" y="1508426"/>
            <a:ext cx="599885" cy="941832"/>
          </a:xfrm>
          <a:custGeom>
            <a:avLst/>
            <a:gdLst/>
            <a:ahLst/>
            <a:cxnLst/>
            <a:rect l="l" t="t" r="r" b="b"/>
            <a:pathLst>
              <a:path w="799846" h="1255776">
                <a:moveTo>
                  <a:pt x="799846" y="1192657"/>
                </a:moveTo>
                <a:lnTo>
                  <a:pt x="254" y="1192657"/>
                </a:lnTo>
                <a:lnTo>
                  <a:pt x="8128" y="1204976"/>
                </a:lnTo>
                <a:lnTo>
                  <a:pt x="44669" y="1221378"/>
                </a:lnTo>
                <a:lnTo>
                  <a:pt x="88942" y="1232134"/>
                </a:lnTo>
                <a:lnTo>
                  <a:pt x="145605" y="1241234"/>
                </a:lnTo>
                <a:lnTo>
                  <a:pt x="189343" y="1246233"/>
                </a:lnTo>
                <a:lnTo>
                  <a:pt x="237209" y="1250275"/>
                </a:lnTo>
                <a:lnTo>
                  <a:pt x="288649" y="1253272"/>
                </a:lnTo>
                <a:lnTo>
                  <a:pt x="343113" y="1255135"/>
                </a:lnTo>
                <a:lnTo>
                  <a:pt x="400050" y="1255776"/>
                </a:lnTo>
                <a:lnTo>
                  <a:pt x="428792" y="1255614"/>
                </a:lnTo>
                <a:lnTo>
                  <a:pt x="484561" y="1254351"/>
                </a:lnTo>
                <a:lnTo>
                  <a:pt x="537583" y="1251910"/>
                </a:lnTo>
                <a:lnTo>
                  <a:pt x="587304" y="1248379"/>
                </a:lnTo>
                <a:lnTo>
                  <a:pt x="633175" y="1243848"/>
                </a:lnTo>
                <a:lnTo>
                  <a:pt x="674643" y="1238403"/>
                </a:lnTo>
                <a:lnTo>
                  <a:pt x="727383" y="1228718"/>
                </a:lnTo>
                <a:lnTo>
                  <a:pt x="767113" y="1217476"/>
                </a:lnTo>
                <a:lnTo>
                  <a:pt x="799846" y="1192657"/>
                </a:lnTo>
                <a:close/>
              </a:path>
              <a:path w="799846" h="1255776">
                <a:moveTo>
                  <a:pt x="800100" y="0"/>
                </a:moveTo>
                <a:lnTo>
                  <a:pt x="0" y="0"/>
                </a:lnTo>
                <a:lnTo>
                  <a:pt x="0" y="1192657"/>
                </a:lnTo>
                <a:lnTo>
                  <a:pt x="800100" y="1192657"/>
                </a:lnTo>
                <a:lnTo>
                  <a:pt x="800100" y="0"/>
                </a:lnTo>
                <a:close/>
              </a:path>
            </a:pathLst>
          </a:custGeom>
          <a:solidFill>
            <a:srgbClr val="1B3081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8" name="object 30">
            <a:extLst>
              <a:ext uri="{FF2B5EF4-FFF2-40B4-BE49-F238E27FC236}">
                <a16:creationId xmlns:a16="http://schemas.microsoft.com/office/drawing/2014/main" id="{F9DE5300-E41C-BE25-B9DC-4846183D7BF3}"/>
              </a:ext>
            </a:extLst>
          </p:cNvPr>
          <p:cNvSpPr/>
          <p:nvPr/>
        </p:nvSpPr>
        <p:spPr>
          <a:xfrm>
            <a:off x="977974" y="1407842"/>
            <a:ext cx="600075" cy="234315"/>
          </a:xfrm>
          <a:custGeom>
            <a:avLst/>
            <a:gdLst/>
            <a:ahLst/>
            <a:cxnLst/>
            <a:rect l="l" t="t" r="r" b="b"/>
            <a:pathLst>
              <a:path w="800100" h="312420">
                <a:moveTo>
                  <a:pt x="400050" y="0"/>
                </a:moveTo>
                <a:lnTo>
                  <a:pt x="335150" y="2045"/>
                </a:lnTo>
                <a:lnTo>
                  <a:pt x="273588" y="7967"/>
                </a:lnTo>
                <a:lnTo>
                  <a:pt x="216187" y="17443"/>
                </a:lnTo>
                <a:lnTo>
                  <a:pt x="163769" y="30150"/>
                </a:lnTo>
                <a:lnTo>
                  <a:pt x="117157" y="45767"/>
                </a:lnTo>
                <a:lnTo>
                  <a:pt x="77175" y="63971"/>
                </a:lnTo>
                <a:lnTo>
                  <a:pt x="44645" y="84439"/>
                </a:lnTo>
                <a:lnTo>
                  <a:pt x="11624" y="118683"/>
                </a:lnTo>
                <a:lnTo>
                  <a:pt x="0" y="156210"/>
                </a:lnTo>
                <a:lnTo>
                  <a:pt x="1325" y="169016"/>
                </a:lnTo>
                <a:lnTo>
                  <a:pt x="20391" y="205569"/>
                </a:lnTo>
                <a:lnTo>
                  <a:pt x="59927" y="238477"/>
                </a:lnTo>
                <a:lnTo>
                  <a:pt x="96286" y="257853"/>
                </a:lnTo>
                <a:lnTo>
                  <a:pt x="139686" y="274804"/>
                </a:lnTo>
                <a:lnTo>
                  <a:pt x="189303" y="289006"/>
                </a:lnTo>
                <a:lnTo>
                  <a:pt x="244316" y="300138"/>
                </a:lnTo>
                <a:lnTo>
                  <a:pt x="303900" y="307877"/>
                </a:lnTo>
                <a:lnTo>
                  <a:pt x="367234" y="311901"/>
                </a:lnTo>
                <a:lnTo>
                  <a:pt x="400050" y="312420"/>
                </a:lnTo>
                <a:lnTo>
                  <a:pt x="432865" y="311901"/>
                </a:lnTo>
                <a:lnTo>
                  <a:pt x="496199" y="307877"/>
                </a:lnTo>
                <a:lnTo>
                  <a:pt x="555783" y="300138"/>
                </a:lnTo>
                <a:lnTo>
                  <a:pt x="610796" y="289006"/>
                </a:lnTo>
                <a:lnTo>
                  <a:pt x="660413" y="274804"/>
                </a:lnTo>
                <a:lnTo>
                  <a:pt x="703813" y="257853"/>
                </a:lnTo>
                <a:lnTo>
                  <a:pt x="740172" y="238477"/>
                </a:lnTo>
                <a:lnTo>
                  <a:pt x="779708" y="205569"/>
                </a:lnTo>
                <a:lnTo>
                  <a:pt x="798774" y="169016"/>
                </a:lnTo>
                <a:lnTo>
                  <a:pt x="800100" y="156210"/>
                </a:lnTo>
                <a:lnTo>
                  <a:pt x="798774" y="143403"/>
                </a:lnTo>
                <a:lnTo>
                  <a:pt x="779708" y="106850"/>
                </a:lnTo>
                <a:lnTo>
                  <a:pt x="740172" y="73942"/>
                </a:lnTo>
                <a:lnTo>
                  <a:pt x="703813" y="54566"/>
                </a:lnTo>
                <a:lnTo>
                  <a:pt x="660413" y="37615"/>
                </a:lnTo>
                <a:lnTo>
                  <a:pt x="610796" y="23413"/>
                </a:lnTo>
                <a:lnTo>
                  <a:pt x="555783" y="12281"/>
                </a:lnTo>
                <a:lnTo>
                  <a:pt x="496199" y="4542"/>
                </a:lnTo>
                <a:lnTo>
                  <a:pt x="432865" y="518"/>
                </a:lnTo>
                <a:lnTo>
                  <a:pt x="40005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9" name="object 31">
            <a:extLst>
              <a:ext uri="{FF2B5EF4-FFF2-40B4-BE49-F238E27FC236}">
                <a16:creationId xmlns:a16="http://schemas.microsoft.com/office/drawing/2014/main" id="{12FF32EA-41AE-EBAD-8D55-BD7EC9A63AFC}"/>
              </a:ext>
            </a:extLst>
          </p:cNvPr>
          <p:cNvSpPr/>
          <p:nvPr/>
        </p:nvSpPr>
        <p:spPr>
          <a:xfrm>
            <a:off x="983689" y="2301668"/>
            <a:ext cx="600075" cy="234314"/>
          </a:xfrm>
          <a:custGeom>
            <a:avLst/>
            <a:gdLst/>
            <a:ahLst/>
            <a:cxnLst/>
            <a:rect l="l" t="t" r="r" b="b"/>
            <a:pathLst>
              <a:path w="800100" h="312420">
                <a:moveTo>
                  <a:pt x="400050" y="0"/>
                </a:moveTo>
                <a:lnTo>
                  <a:pt x="335150" y="2045"/>
                </a:lnTo>
                <a:lnTo>
                  <a:pt x="273588" y="7967"/>
                </a:lnTo>
                <a:lnTo>
                  <a:pt x="216187" y="17443"/>
                </a:lnTo>
                <a:lnTo>
                  <a:pt x="163769" y="30150"/>
                </a:lnTo>
                <a:lnTo>
                  <a:pt x="117157" y="45767"/>
                </a:lnTo>
                <a:lnTo>
                  <a:pt x="77175" y="63971"/>
                </a:lnTo>
                <a:lnTo>
                  <a:pt x="44645" y="84439"/>
                </a:lnTo>
                <a:lnTo>
                  <a:pt x="11624" y="118683"/>
                </a:lnTo>
                <a:lnTo>
                  <a:pt x="0" y="156210"/>
                </a:lnTo>
                <a:lnTo>
                  <a:pt x="1325" y="169016"/>
                </a:lnTo>
                <a:lnTo>
                  <a:pt x="20391" y="205569"/>
                </a:lnTo>
                <a:lnTo>
                  <a:pt x="59927" y="238477"/>
                </a:lnTo>
                <a:lnTo>
                  <a:pt x="96286" y="257853"/>
                </a:lnTo>
                <a:lnTo>
                  <a:pt x="139686" y="274804"/>
                </a:lnTo>
                <a:lnTo>
                  <a:pt x="189303" y="289006"/>
                </a:lnTo>
                <a:lnTo>
                  <a:pt x="244316" y="300138"/>
                </a:lnTo>
                <a:lnTo>
                  <a:pt x="303900" y="307877"/>
                </a:lnTo>
                <a:lnTo>
                  <a:pt x="367234" y="311901"/>
                </a:lnTo>
                <a:lnTo>
                  <a:pt x="400050" y="312420"/>
                </a:lnTo>
                <a:lnTo>
                  <a:pt x="432865" y="311901"/>
                </a:lnTo>
                <a:lnTo>
                  <a:pt x="496199" y="307877"/>
                </a:lnTo>
                <a:lnTo>
                  <a:pt x="555783" y="300138"/>
                </a:lnTo>
                <a:lnTo>
                  <a:pt x="610796" y="289006"/>
                </a:lnTo>
                <a:lnTo>
                  <a:pt x="660413" y="274804"/>
                </a:lnTo>
                <a:lnTo>
                  <a:pt x="703813" y="257853"/>
                </a:lnTo>
                <a:lnTo>
                  <a:pt x="740172" y="238477"/>
                </a:lnTo>
                <a:lnTo>
                  <a:pt x="779708" y="205569"/>
                </a:lnTo>
                <a:lnTo>
                  <a:pt x="798774" y="169016"/>
                </a:lnTo>
                <a:lnTo>
                  <a:pt x="800100" y="156210"/>
                </a:lnTo>
                <a:lnTo>
                  <a:pt x="798774" y="143403"/>
                </a:lnTo>
                <a:lnTo>
                  <a:pt x="779708" y="106850"/>
                </a:lnTo>
                <a:lnTo>
                  <a:pt x="740172" y="73942"/>
                </a:lnTo>
                <a:lnTo>
                  <a:pt x="703813" y="54566"/>
                </a:lnTo>
                <a:lnTo>
                  <a:pt x="660413" y="37615"/>
                </a:lnTo>
                <a:lnTo>
                  <a:pt x="610796" y="23413"/>
                </a:lnTo>
                <a:lnTo>
                  <a:pt x="555783" y="12281"/>
                </a:lnTo>
                <a:lnTo>
                  <a:pt x="496199" y="4542"/>
                </a:lnTo>
                <a:lnTo>
                  <a:pt x="432865" y="518"/>
                </a:lnTo>
                <a:lnTo>
                  <a:pt x="400050" y="0"/>
                </a:lnTo>
                <a:close/>
              </a:path>
            </a:pathLst>
          </a:custGeom>
          <a:solidFill>
            <a:srgbClr val="1B3081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0" name="object 33">
            <a:extLst>
              <a:ext uri="{FF2B5EF4-FFF2-40B4-BE49-F238E27FC236}">
                <a16:creationId xmlns:a16="http://schemas.microsoft.com/office/drawing/2014/main" id="{F9388542-6015-9087-A628-F4A64A2A4B10}"/>
              </a:ext>
            </a:extLst>
          </p:cNvPr>
          <p:cNvSpPr/>
          <p:nvPr/>
        </p:nvSpPr>
        <p:spPr>
          <a:xfrm>
            <a:off x="950351" y="3133135"/>
            <a:ext cx="599885" cy="1242440"/>
          </a:xfrm>
          <a:custGeom>
            <a:avLst/>
            <a:gdLst/>
            <a:ahLst/>
            <a:cxnLst/>
            <a:rect l="l" t="t" r="r" b="b"/>
            <a:pathLst>
              <a:path w="799846" h="1656587">
                <a:moveTo>
                  <a:pt x="799846" y="1573275"/>
                </a:moveTo>
                <a:lnTo>
                  <a:pt x="254" y="1573275"/>
                </a:lnTo>
                <a:lnTo>
                  <a:pt x="8128" y="1589658"/>
                </a:lnTo>
                <a:lnTo>
                  <a:pt x="44669" y="1611298"/>
                </a:lnTo>
                <a:lnTo>
                  <a:pt x="88942" y="1625474"/>
                </a:lnTo>
                <a:lnTo>
                  <a:pt x="145605" y="1637458"/>
                </a:lnTo>
                <a:lnTo>
                  <a:pt x="189343" y="1644038"/>
                </a:lnTo>
                <a:lnTo>
                  <a:pt x="237209" y="1649356"/>
                </a:lnTo>
                <a:lnTo>
                  <a:pt x="288649" y="1653297"/>
                </a:lnTo>
                <a:lnTo>
                  <a:pt x="343113" y="1655746"/>
                </a:lnTo>
                <a:lnTo>
                  <a:pt x="400050" y="1656587"/>
                </a:lnTo>
                <a:lnTo>
                  <a:pt x="428792" y="1656375"/>
                </a:lnTo>
                <a:lnTo>
                  <a:pt x="484561" y="1654715"/>
                </a:lnTo>
                <a:lnTo>
                  <a:pt x="537583" y="1651506"/>
                </a:lnTo>
                <a:lnTo>
                  <a:pt x="587304" y="1646862"/>
                </a:lnTo>
                <a:lnTo>
                  <a:pt x="633175" y="1640899"/>
                </a:lnTo>
                <a:lnTo>
                  <a:pt x="674643" y="1633731"/>
                </a:lnTo>
                <a:lnTo>
                  <a:pt x="727383" y="1620973"/>
                </a:lnTo>
                <a:lnTo>
                  <a:pt x="767113" y="1606153"/>
                </a:lnTo>
                <a:lnTo>
                  <a:pt x="799846" y="1573275"/>
                </a:lnTo>
                <a:close/>
              </a:path>
              <a:path w="799846" h="1656587">
                <a:moveTo>
                  <a:pt x="800100" y="0"/>
                </a:moveTo>
                <a:lnTo>
                  <a:pt x="0" y="0"/>
                </a:lnTo>
                <a:lnTo>
                  <a:pt x="0" y="1573275"/>
                </a:lnTo>
                <a:lnTo>
                  <a:pt x="800100" y="1573275"/>
                </a:lnTo>
                <a:lnTo>
                  <a:pt x="8001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id="{F9D12ABC-B4FC-022A-5911-6AB33E9A75FA}"/>
              </a:ext>
            </a:extLst>
          </p:cNvPr>
          <p:cNvSpPr/>
          <p:nvPr/>
        </p:nvSpPr>
        <p:spPr>
          <a:xfrm>
            <a:off x="950351" y="3133135"/>
            <a:ext cx="600075" cy="1242440"/>
          </a:xfrm>
          <a:custGeom>
            <a:avLst/>
            <a:gdLst/>
            <a:ahLst/>
            <a:cxnLst/>
            <a:rect l="l" t="t" r="r" b="b"/>
            <a:pathLst>
              <a:path w="800100" h="1656587">
                <a:moveTo>
                  <a:pt x="0" y="0"/>
                </a:moveTo>
                <a:lnTo>
                  <a:pt x="800100" y="0"/>
                </a:lnTo>
                <a:lnTo>
                  <a:pt x="800100" y="1572767"/>
                </a:lnTo>
                <a:lnTo>
                  <a:pt x="800100" y="1573275"/>
                </a:lnTo>
                <a:lnTo>
                  <a:pt x="799846" y="1573275"/>
                </a:lnTo>
                <a:lnTo>
                  <a:pt x="791972" y="1589658"/>
                </a:lnTo>
                <a:lnTo>
                  <a:pt x="785453" y="1595319"/>
                </a:lnTo>
                <a:lnTo>
                  <a:pt x="742164" y="1616243"/>
                </a:lnTo>
                <a:lnTo>
                  <a:pt x="693554" y="1629732"/>
                </a:lnTo>
                <a:lnTo>
                  <a:pt x="654494" y="1637458"/>
                </a:lnTo>
                <a:lnTo>
                  <a:pt x="610756" y="1644038"/>
                </a:lnTo>
                <a:lnTo>
                  <a:pt x="562890" y="1649356"/>
                </a:lnTo>
                <a:lnTo>
                  <a:pt x="511450" y="1653297"/>
                </a:lnTo>
                <a:lnTo>
                  <a:pt x="456986" y="1655746"/>
                </a:lnTo>
                <a:lnTo>
                  <a:pt x="400050" y="1656587"/>
                </a:lnTo>
                <a:lnTo>
                  <a:pt x="371307" y="1656375"/>
                </a:lnTo>
                <a:lnTo>
                  <a:pt x="315538" y="1654715"/>
                </a:lnTo>
                <a:lnTo>
                  <a:pt x="262516" y="1651506"/>
                </a:lnTo>
                <a:lnTo>
                  <a:pt x="212795" y="1646862"/>
                </a:lnTo>
                <a:lnTo>
                  <a:pt x="166924" y="1640899"/>
                </a:lnTo>
                <a:lnTo>
                  <a:pt x="125456" y="1633731"/>
                </a:lnTo>
                <a:lnTo>
                  <a:pt x="72716" y="1620973"/>
                </a:lnTo>
                <a:lnTo>
                  <a:pt x="32986" y="1606153"/>
                </a:lnTo>
                <a:lnTo>
                  <a:pt x="254" y="1573275"/>
                </a:lnTo>
                <a:lnTo>
                  <a:pt x="0" y="1573275"/>
                </a:lnTo>
                <a:lnTo>
                  <a:pt x="0" y="157276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2" name="object 35">
            <a:extLst>
              <a:ext uri="{FF2B5EF4-FFF2-40B4-BE49-F238E27FC236}">
                <a16:creationId xmlns:a16="http://schemas.microsoft.com/office/drawing/2014/main" id="{0EC1F521-9DC5-722D-B5BA-51CCE5898857}"/>
              </a:ext>
            </a:extLst>
          </p:cNvPr>
          <p:cNvSpPr/>
          <p:nvPr/>
        </p:nvSpPr>
        <p:spPr>
          <a:xfrm>
            <a:off x="950351" y="3023406"/>
            <a:ext cx="600075" cy="235458"/>
          </a:xfrm>
          <a:custGeom>
            <a:avLst/>
            <a:gdLst/>
            <a:ahLst/>
            <a:cxnLst/>
            <a:rect l="l" t="t" r="r" b="b"/>
            <a:pathLst>
              <a:path w="800100" h="313944">
                <a:moveTo>
                  <a:pt x="400050" y="0"/>
                </a:moveTo>
                <a:lnTo>
                  <a:pt x="335150" y="2053"/>
                </a:lnTo>
                <a:lnTo>
                  <a:pt x="273588" y="7997"/>
                </a:lnTo>
                <a:lnTo>
                  <a:pt x="216187" y="17511"/>
                </a:lnTo>
                <a:lnTo>
                  <a:pt x="163769" y="30272"/>
                </a:lnTo>
                <a:lnTo>
                  <a:pt x="117157" y="45958"/>
                </a:lnTo>
                <a:lnTo>
                  <a:pt x="77175" y="64245"/>
                </a:lnTo>
                <a:lnTo>
                  <a:pt x="44645" y="84813"/>
                </a:lnTo>
                <a:lnTo>
                  <a:pt x="11624" y="119234"/>
                </a:lnTo>
                <a:lnTo>
                  <a:pt x="0" y="156972"/>
                </a:lnTo>
                <a:lnTo>
                  <a:pt x="1325" y="169852"/>
                </a:lnTo>
                <a:lnTo>
                  <a:pt x="20391" y="206605"/>
                </a:lnTo>
                <a:lnTo>
                  <a:pt x="59927" y="239679"/>
                </a:lnTo>
                <a:lnTo>
                  <a:pt x="96286" y="259147"/>
                </a:lnTo>
                <a:lnTo>
                  <a:pt x="139686" y="276173"/>
                </a:lnTo>
                <a:lnTo>
                  <a:pt x="189303" y="290437"/>
                </a:lnTo>
                <a:lnTo>
                  <a:pt x="244316" y="301615"/>
                </a:lnTo>
                <a:lnTo>
                  <a:pt x="303900" y="309384"/>
                </a:lnTo>
                <a:lnTo>
                  <a:pt x="367234" y="313423"/>
                </a:lnTo>
                <a:lnTo>
                  <a:pt x="400050" y="313944"/>
                </a:lnTo>
                <a:lnTo>
                  <a:pt x="432865" y="313423"/>
                </a:lnTo>
                <a:lnTo>
                  <a:pt x="496199" y="309384"/>
                </a:lnTo>
                <a:lnTo>
                  <a:pt x="555783" y="301615"/>
                </a:lnTo>
                <a:lnTo>
                  <a:pt x="610796" y="290437"/>
                </a:lnTo>
                <a:lnTo>
                  <a:pt x="660413" y="276173"/>
                </a:lnTo>
                <a:lnTo>
                  <a:pt x="703813" y="259147"/>
                </a:lnTo>
                <a:lnTo>
                  <a:pt x="740172" y="239679"/>
                </a:lnTo>
                <a:lnTo>
                  <a:pt x="779708" y="206605"/>
                </a:lnTo>
                <a:lnTo>
                  <a:pt x="798774" y="169852"/>
                </a:lnTo>
                <a:lnTo>
                  <a:pt x="800100" y="156972"/>
                </a:lnTo>
                <a:lnTo>
                  <a:pt x="798774" y="144091"/>
                </a:lnTo>
                <a:lnTo>
                  <a:pt x="779708" y="107338"/>
                </a:lnTo>
                <a:lnTo>
                  <a:pt x="740172" y="74264"/>
                </a:lnTo>
                <a:lnTo>
                  <a:pt x="703813" y="54796"/>
                </a:lnTo>
                <a:lnTo>
                  <a:pt x="660413" y="37770"/>
                </a:lnTo>
                <a:lnTo>
                  <a:pt x="610796" y="23506"/>
                </a:lnTo>
                <a:lnTo>
                  <a:pt x="555783" y="12328"/>
                </a:lnTo>
                <a:lnTo>
                  <a:pt x="496199" y="4559"/>
                </a:lnTo>
                <a:lnTo>
                  <a:pt x="432865" y="520"/>
                </a:lnTo>
                <a:lnTo>
                  <a:pt x="40005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3" name="object 36">
            <a:extLst>
              <a:ext uri="{FF2B5EF4-FFF2-40B4-BE49-F238E27FC236}">
                <a16:creationId xmlns:a16="http://schemas.microsoft.com/office/drawing/2014/main" id="{F347B449-62FC-3D86-9BE8-73EA31504698}"/>
              </a:ext>
            </a:extLst>
          </p:cNvPr>
          <p:cNvSpPr/>
          <p:nvPr/>
        </p:nvSpPr>
        <p:spPr>
          <a:xfrm>
            <a:off x="950351" y="3023406"/>
            <a:ext cx="600075" cy="235458"/>
          </a:xfrm>
          <a:custGeom>
            <a:avLst/>
            <a:gdLst/>
            <a:ahLst/>
            <a:cxnLst/>
            <a:rect l="l" t="t" r="r" b="b"/>
            <a:pathLst>
              <a:path w="800100" h="313944">
                <a:moveTo>
                  <a:pt x="0" y="156972"/>
                </a:moveTo>
                <a:lnTo>
                  <a:pt x="11624" y="119234"/>
                </a:lnTo>
                <a:lnTo>
                  <a:pt x="44645" y="84813"/>
                </a:lnTo>
                <a:lnTo>
                  <a:pt x="77175" y="64245"/>
                </a:lnTo>
                <a:lnTo>
                  <a:pt x="117157" y="45958"/>
                </a:lnTo>
                <a:lnTo>
                  <a:pt x="163769" y="30272"/>
                </a:lnTo>
                <a:lnTo>
                  <a:pt x="216187" y="17511"/>
                </a:lnTo>
                <a:lnTo>
                  <a:pt x="273588" y="7997"/>
                </a:lnTo>
                <a:lnTo>
                  <a:pt x="335150" y="2053"/>
                </a:lnTo>
                <a:lnTo>
                  <a:pt x="400050" y="0"/>
                </a:lnTo>
                <a:lnTo>
                  <a:pt x="432865" y="520"/>
                </a:lnTo>
                <a:lnTo>
                  <a:pt x="496199" y="4559"/>
                </a:lnTo>
                <a:lnTo>
                  <a:pt x="555783" y="12328"/>
                </a:lnTo>
                <a:lnTo>
                  <a:pt x="610796" y="23506"/>
                </a:lnTo>
                <a:lnTo>
                  <a:pt x="660413" y="37770"/>
                </a:lnTo>
                <a:lnTo>
                  <a:pt x="703813" y="54796"/>
                </a:lnTo>
                <a:lnTo>
                  <a:pt x="740172" y="74264"/>
                </a:lnTo>
                <a:lnTo>
                  <a:pt x="779708" y="107338"/>
                </a:lnTo>
                <a:lnTo>
                  <a:pt x="798774" y="144091"/>
                </a:lnTo>
                <a:lnTo>
                  <a:pt x="800100" y="156972"/>
                </a:lnTo>
                <a:lnTo>
                  <a:pt x="798774" y="169852"/>
                </a:lnTo>
                <a:lnTo>
                  <a:pt x="779708" y="206605"/>
                </a:lnTo>
                <a:lnTo>
                  <a:pt x="740172" y="239679"/>
                </a:lnTo>
                <a:lnTo>
                  <a:pt x="703813" y="259147"/>
                </a:lnTo>
                <a:lnTo>
                  <a:pt x="660413" y="276173"/>
                </a:lnTo>
                <a:lnTo>
                  <a:pt x="610796" y="290437"/>
                </a:lnTo>
                <a:lnTo>
                  <a:pt x="555783" y="301615"/>
                </a:lnTo>
                <a:lnTo>
                  <a:pt x="496199" y="309384"/>
                </a:lnTo>
                <a:lnTo>
                  <a:pt x="432865" y="313423"/>
                </a:lnTo>
                <a:lnTo>
                  <a:pt x="400050" y="313944"/>
                </a:lnTo>
                <a:lnTo>
                  <a:pt x="367234" y="313423"/>
                </a:lnTo>
                <a:lnTo>
                  <a:pt x="303900" y="309384"/>
                </a:lnTo>
                <a:lnTo>
                  <a:pt x="244316" y="301615"/>
                </a:lnTo>
                <a:lnTo>
                  <a:pt x="189303" y="290437"/>
                </a:lnTo>
                <a:lnTo>
                  <a:pt x="139686" y="276173"/>
                </a:lnTo>
                <a:lnTo>
                  <a:pt x="96286" y="259147"/>
                </a:lnTo>
                <a:lnTo>
                  <a:pt x="59927" y="239679"/>
                </a:lnTo>
                <a:lnTo>
                  <a:pt x="20391" y="206605"/>
                </a:lnTo>
                <a:lnTo>
                  <a:pt x="1325" y="169852"/>
                </a:lnTo>
                <a:lnTo>
                  <a:pt x="0" y="156972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3B11DDBA-DC80-9EF7-4D69-7C973A567FAD}"/>
              </a:ext>
            </a:extLst>
          </p:cNvPr>
          <p:cNvSpPr/>
          <p:nvPr/>
        </p:nvSpPr>
        <p:spPr>
          <a:xfrm>
            <a:off x="949211" y="4206411"/>
            <a:ext cx="600074" cy="235458"/>
          </a:xfrm>
          <a:custGeom>
            <a:avLst/>
            <a:gdLst/>
            <a:ahLst/>
            <a:cxnLst/>
            <a:rect l="l" t="t" r="r" b="b"/>
            <a:pathLst>
              <a:path w="800100" h="313944">
                <a:moveTo>
                  <a:pt x="400050" y="0"/>
                </a:moveTo>
                <a:lnTo>
                  <a:pt x="335150" y="2053"/>
                </a:lnTo>
                <a:lnTo>
                  <a:pt x="273588" y="7997"/>
                </a:lnTo>
                <a:lnTo>
                  <a:pt x="216187" y="17511"/>
                </a:lnTo>
                <a:lnTo>
                  <a:pt x="163769" y="30272"/>
                </a:lnTo>
                <a:lnTo>
                  <a:pt x="117157" y="45958"/>
                </a:lnTo>
                <a:lnTo>
                  <a:pt x="77175" y="64245"/>
                </a:lnTo>
                <a:lnTo>
                  <a:pt x="44645" y="84813"/>
                </a:lnTo>
                <a:lnTo>
                  <a:pt x="11624" y="119234"/>
                </a:lnTo>
                <a:lnTo>
                  <a:pt x="0" y="156971"/>
                </a:lnTo>
                <a:lnTo>
                  <a:pt x="1325" y="169852"/>
                </a:lnTo>
                <a:lnTo>
                  <a:pt x="20391" y="206605"/>
                </a:lnTo>
                <a:lnTo>
                  <a:pt x="59927" y="239679"/>
                </a:lnTo>
                <a:lnTo>
                  <a:pt x="96286" y="259147"/>
                </a:lnTo>
                <a:lnTo>
                  <a:pt x="139686" y="276173"/>
                </a:lnTo>
                <a:lnTo>
                  <a:pt x="189303" y="290437"/>
                </a:lnTo>
                <a:lnTo>
                  <a:pt x="244316" y="301615"/>
                </a:lnTo>
                <a:lnTo>
                  <a:pt x="303900" y="309384"/>
                </a:lnTo>
                <a:lnTo>
                  <a:pt x="367234" y="313423"/>
                </a:lnTo>
                <a:lnTo>
                  <a:pt x="400050" y="313943"/>
                </a:lnTo>
                <a:lnTo>
                  <a:pt x="432865" y="313423"/>
                </a:lnTo>
                <a:lnTo>
                  <a:pt x="496199" y="309384"/>
                </a:lnTo>
                <a:lnTo>
                  <a:pt x="555783" y="301615"/>
                </a:lnTo>
                <a:lnTo>
                  <a:pt x="610796" y="290437"/>
                </a:lnTo>
                <a:lnTo>
                  <a:pt x="660413" y="276173"/>
                </a:lnTo>
                <a:lnTo>
                  <a:pt x="703813" y="259147"/>
                </a:lnTo>
                <a:lnTo>
                  <a:pt x="740172" y="239679"/>
                </a:lnTo>
                <a:lnTo>
                  <a:pt x="779708" y="206605"/>
                </a:lnTo>
                <a:lnTo>
                  <a:pt x="798774" y="169852"/>
                </a:lnTo>
                <a:lnTo>
                  <a:pt x="800099" y="156971"/>
                </a:lnTo>
                <a:lnTo>
                  <a:pt x="798774" y="144091"/>
                </a:lnTo>
                <a:lnTo>
                  <a:pt x="779708" y="107338"/>
                </a:lnTo>
                <a:lnTo>
                  <a:pt x="740172" y="74264"/>
                </a:lnTo>
                <a:lnTo>
                  <a:pt x="703813" y="54796"/>
                </a:lnTo>
                <a:lnTo>
                  <a:pt x="660413" y="37770"/>
                </a:lnTo>
                <a:lnTo>
                  <a:pt x="610796" y="23506"/>
                </a:lnTo>
                <a:lnTo>
                  <a:pt x="555783" y="12328"/>
                </a:lnTo>
                <a:lnTo>
                  <a:pt x="496199" y="4559"/>
                </a:lnTo>
                <a:lnTo>
                  <a:pt x="432865" y="520"/>
                </a:lnTo>
                <a:lnTo>
                  <a:pt x="40005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A9E42C20-6074-379D-9896-2F286B9F649D}"/>
              </a:ext>
            </a:extLst>
          </p:cNvPr>
          <p:cNvSpPr/>
          <p:nvPr/>
        </p:nvSpPr>
        <p:spPr>
          <a:xfrm>
            <a:off x="949211" y="4206411"/>
            <a:ext cx="600074" cy="235458"/>
          </a:xfrm>
          <a:custGeom>
            <a:avLst/>
            <a:gdLst/>
            <a:ahLst/>
            <a:cxnLst/>
            <a:rect l="l" t="t" r="r" b="b"/>
            <a:pathLst>
              <a:path w="800100" h="313944">
                <a:moveTo>
                  <a:pt x="0" y="156971"/>
                </a:moveTo>
                <a:lnTo>
                  <a:pt x="11624" y="119234"/>
                </a:lnTo>
                <a:lnTo>
                  <a:pt x="44645" y="84813"/>
                </a:lnTo>
                <a:lnTo>
                  <a:pt x="77175" y="64245"/>
                </a:lnTo>
                <a:lnTo>
                  <a:pt x="117157" y="45958"/>
                </a:lnTo>
                <a:lnTo>
                  <a:pt x="163769" y="30272"/>
                </a:lnTo>
                <a:lnTo>
                  <a:pt x="216187" y="17511"/>
                </a:lnTo>
                <a:lnTo>
                  <a:pt x="273588" y="7997"/>
                </a:lnTo>
                <a:lnTo>
                  <a:pt x="335150" y="2053"/>
                </a:lnTo>
                <a:lnTo>
                  <a:pt x="400050" y="0"/>
                </a:lnTo>
                <a:lnTo>
                  <a:pt x="432865" y="520"/>
                </a:lnTo>
                <a:lnTo>
                  <a:pt x="496199" y="4559"/>
                </a:lnTo>
                <a:lnTo>
                  <a:pt x="555783" y="12328"/>
                </a:lnTo>
                <a:lnTo>
                  <a:pt x="610796" y="23506"/>
                </a:lnTo>
                <a:lnTo>
                  <a:pt x="660413" y="37770"/>
                </a:lnTo>
                <a:lnTo>
                  <a:pt x="703813" y="54796"/>
                </a:lnTo>
                <a:lnTo>
                  <a:pt x="740172" y="74264"/>
                </a:lnTo>
                <a:lnTo>
                  <a:pt x="779708" y="107338"/>
                </a:lnTo>
                <a:lnTo>
                  <a:pt x="798774" y="144091"/>
                </a:lnTo>
                <a:lnTo>
                  <a:pt x="800099" y="156971"/>
                </a:lnTo>
                <a:lnTo>
                  <a:pt x="798774" y="169852"/>
                </a:lnTo>
                <a:lnTo>
                  <a:pt x="779708" y="206605"/>
                </a:lnTo>
                <a:lnTo>
                  <a:pt x="740172" y="239679"/>
                </a:lnTo>
                <a:lnTo>
                  <a:pt x="703813" y="259147"/>
                </a:lnTo>
                <a:lnTo>
                  <a:pt x="660413" y="276173"/>
                </a:lnTo>
                <a:lnTo>
                  <a:pt x="610796" y="290437"/>
                </a:lnTo>
                <a:lnTo>
                  <a:pt x="555783" y="301615"/>
                </a:lnTo>
                <a:lnTo>
                  <a:pt x="496199" y="309384"/>
                </a:lnTo>
                <a:lnTo>
                  <a:pt x="432865" y="313423"/>
                </a:lnTo>
                <a:lnTo>
                  <a:pt x="400050" y="313943"/>
                </a:lnTo>
                <a:lnTo>
                  <a:pt x="367234" y="313423"/>
                </a:lnTo>
                <a:lnTo>
                  <a:pt x="303900" y="309384"/>
                </a:lnTo>
                <a:lnTo>
                  <a:pt x="244316" y="301615"/>
                </a:lnTo>
                <a:lnTo>
                  <a:pt x="189303" y="290437"/>
                </a:lnTo>
                <a:lnTo>
                  <a:pt x="139686" y="276173"/>
                </a:lnTo>
                <a:lnTo>
                  <a:pt x="96286" y="259147"/>
                </a:lnTo>
                <a:lnTo>
                  <a:pt x="59927" y="239679"/>
                </a:lnTo>
                <a:lnTo>
                  <a:pt x="20391" y="206605"/>
                </a:lnTo>
                <a:lnTo>
                  <a:pt x="1325" y="169852"/>
                </a:lnTo>
                <a:lnTo>
                  <a:pt x="0" y="156971"/>
                </a:lnTo>
                <a:close/>
              </a:path>
            </a:pathLst>
          </a:custGeom>
          <a:ln w="12191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6" name="object 39">
            <a:extLst>
              <a:ext uri="{FF2B5EF4-FFF2-40B4-BE49-F238E27FC236}">
                <a16:creationId xmlns:a16="http://schemas.microsoft.com/office/drawing/2014/main" id="{929A4F36-BABF-525C-B840-E5F753AC6CA8}"/>
              </a:ext>
            </a:extLst>
          </p:cNvPr>
          <p:cNvSpPr/>
          <p:nvPr/>
        </p:nvSpPr>
        <p:spPr>
          <a:xfrm>
            <a:off x="944447" y="1304496"/>
            <a:ext cx="326556" cy="230113"/>
          </a:xfrm>
          <a:custGeom>
            <a:avLst/>
            <a:gdLst/>
            <a:ahLst/>
            <a:cxnLst/>
            <a:rect l="l" t="t" r="r" b="b"/>
            <a:pathLst>
              <a:path w="435408" h="306817">
                <a:moveTo>
                  <a:pt x="386630" y="273564"/>
                </a:moveTo>
                <a:lnTo>
                  <a:pt x="385647" y="274757"/>
                </a:lnTo>
                <a:lnTo>
                  <a:pt x="385421" y="285463"/>
                </a:lnTo>
                <a:lnTo>
                  <a:pt x="390541" y="296108"/>
                </a:lnTo>
                <a:lnTo>
                  <a:pt x="401379" y="305647"/>
                </a:lnTo>
                <a:lnTo>
                  <a:pt x="412468" y="306817"/>
                </a:lnTo>
                <a:lnTo>
                  <a:pt x="423428" y="302623"/>
                </a:lnTo>
                <a:lnTo>
                  <a:pt x="432853" y="292919"/>
                </a:lnTo>
                <a:lnTo>
                  <a:pt x="434145" y="287020"/>
                </a:lnTo>
                <a:lnTo>
                  <a:pt x="406400" y="287020"/>
                </a:lnTo>
                <a:lnTo>
                  <a:pt x="386630" y="273564"/>
                </a:lnTo>
                <a:close/>
              </a:path>
              <a:path w="435408" h="306817">
                <a:moveTo>
                  <a:pt x="394724" y="263736"/>
                </a:moveTo>
                <a:lnTo>
                  <a:pt x="386630" y="273564"/>
                </a:lnTo>
                <a:lnTo>
                  <a:pt x="406400" y="287020"/>
                </a:lnTo>
                <a:lnTo>
                  <a:pt x="413638" y="276606"/>
                </a:lnTo>
                <a:lnTo>
                  <a:pt x="394724" y="263736"/>
                </a:lnTo>
                <a:close/>
              </a:path>
              <a:path w="435408" h="306817">
                <a:moveTo>
                  <a:pt x="416130" y="257228"/>
                </a:moveTo>
                <a:lnTo>
                  <a:pt x="405659" y="257502"/>
                </a:lnTo>
                <a:lnTo>
                  <a:pt x="395184" y="263178"/>
                </a:lnTo>
                <a:lnTo>
                  <a:pt x="394724" y="263736"/>
                </a:lnTo>
                <a:lnTo>
                  <a:pt x="413638" y="276606"/>
                </a:lnTo>
                <a:lnTo>
                  <a:pt x="406400" y="287020"/>
                </a:lnTo>
                <a:lnTo>
                  <a:pt x="434145" y="287020"/>
                </a:lnTo>
                <a:lnTo>
                  <a:pt x="435408" y="281256"/>
                </a:lnTo>
                <a:lnTo>
                  <a:pt x="432423" y="269890"/>
                </a:lnTo>
                <a:lnTo>
                  <a:pt x="424306" y="260858"/>
                </a:lnTo>
                <a:lnTo>
                  <a:pt x="416130" y="257228"/>
                </a:lnTo>
                <a:close/>
              </a:path>
              <a:path w="435408" h="306817">
                <a:moveTo>
                  <a:pt x="7112" y="0"/>
                </a:moveTo>
                <a:lnTo>
                  <a:pt x="0" y="10414"/>
                </a:lnTo>
                <a:lnTo>
                  <a:pt x="386630" y="273564"/>
                </a:lnTo>
                <a:lnTo>
                  <a:pt x="394724" y="263736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A1BD0FFE-4845-531B-E9D0-BC2275B18CE1}"/>
              </a:ext>
            </a:extLst>
          </p:cNvPr>
          <p:cNvSpPr/>
          <p:nvPr/>
        </p:nvSpPr>
        <p:spPr>
          <a:xfrm>
            <a:off x="943686" y="1308401"/>
            <a:ext cx="555022" cy="0"/>
          </a:xfrm>
          <a:custGeom>
            <a:avLst/>
            <a:gdLst/>
            <a:ahLst/>
            <a:cxnLst/>
            <a:rect l="l" t="t" r="r" b="b"/>
            <a:pathLst>
              <a:path w="740028">
                <a:moveTo>
                  <a:pt x="0" y="0"/>
                </a:moveTo>
                <a:lnTo>
                  <a:pt x="74002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D36768FE-58C8-FDDF-B208-D9CA859F88F8}"/>
              </a:ext>
            </a:extLst>
          </p:cNvPr>
          <p:cNvSpPr/>
          <p:nvPr/>
        </p:nvSpPr>
        <p:spPr>
          <a:xfrm>
            <a:off x="955685" y="2922347"/>
            <a:ext cx="326556" cy="230113"/>
          </a:xfrm>
          <a:custGeom>
            <a:avLst/>
            <a:gdLst/>
            <a:ahLst/>
            <a:cxnLst/>
            <a:rect l="l" t="t" r="r" b="b"/>
            <a:pathLst>
              <a:path w="435408" h="306817">
                <a:moveTo>
                  <a:pt x="386630" y="273564"/>
                </a:moveTo>
                <a:lnTo>
                  <a:pt x="385647" y="274757"/>
                </a:lnTo>
                <a:lnTo>
                  <a:pt x="385421" y="285463"/>
                </a:lnTo>
                <a:lnTo>
                  <a:pt x="390541" y="296108"/>
                </a:lnTo>
                <a:lnTo>
                  <a:pt x="401379" y="305647"/>
                </a:lnTo>
                <a:lnTo>
                  <a:pt x="412468" y="306817"/>
                </a:lnTo>
                <a:lnTo>
                  <a:pt x="423428" y="302623"/>
                </a:lnTo>
                <a:lnTo>
                  <a:pt x="432853" y="292919"/>
                </a:lnTo>
                <a:lnTo>
                  <a:pt x="434145" y="287019"/>
                </a:lnTo>
                <a:lnTo>
                  <a:pt x="406400" y="287019"/>
                </a:lnTo>
                <a:lnTo>
                  <a:pt x="386630" y="273564"/>
                </a:lnTo>
                <a:close/>
              </a:path>
              <a:path w="435408" h="306817">
                <a:moveTo>
                  <a:pt x="394724" y="263736"/>
                </a:moveTo>
                <a:lnTo>
                  <a:pt x="386630" y="273564"/>
                </a:lnTo>
                <a:lnTo>
                  <a:pt x="406400" y="287019"/>
                </a:lnTo>
                <a:lnTo>
                  <a:pt x="413639" y="276605"/>
                </a:lnTo>
                <a:lnTo>
                  <a:pt x="394724" y="263736"/>
                </a:lnTo>
                <a:close/>
              </a:path>
              <a:path w="435408" h="306817">
                <a:moveTo>
                  <a:pt x="416130" y="257228"/>
                </a:moveTo>
                <a:lnTo>
                  <a:pt x="405659" y="257502"/>
                </a:lnTo>
                <a:lnTo>
                  <a:pt x="395184" y="263178"/>
                </a:lnTo>
                <a:lnTo>
                  <a:pt x="394724" y="263736"/>
                </a:lnTo>
                <a:lnTo>
                  <a:pt x="413639" y="276605"/>
                </a:lnTo>
                <a:lnTo>
                  <a:pt x="406400" y="287019"/>
                </a:lnTo>
                <a:lnTo>
                  <a:pt x="434145" y="287019"/>
                </a:lnTo>
                <a:lnTo>
                  <a:pt x="435408" y="281256"/>
                </a:lnTo>
                <a:lnTo>
                  <a:pt x="432423" y="269890"/>
                </a:lnTo>
                <a:lnTo>
                  <a:pt x="424306" y="260857"/>
                </a:lnTo>
                <a:lnTo>
                  <a:pt x="416130" y="257228"/>
                </a:lnTo>
                <a:close/>
              </a:path>
              <a:path w="435408" h="306817">
                <a:moveTo>
                  <a:pt x="7112" y="0"/>
                </a:moveTo>
                <a:lnTo>
                  <a:pt x="0" y="10413"/>
                </a:lnTo>
                <a:lnTo>
                  <a:pt x="386630" y="273564"/>
                </a:lnTo>
                <a:lnTo>
                  <a:pt x="394724" y="263736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953F9229-C3B7-C8D5-0317-74EEFC7D5B6A}"/>
              </a:ext>
            </a:extLst>
          </p:cNvPr>
          <p:cNvSpPr/>
          <p:nvPr/>
        </p:nvSpPr>
        <p:spPr>
          <a:xfrm>
            <a:off x="954923" y="2926251"/>
            <a:ext cx="555021" cy="0"/>
          </a:xfrm>
          <a:custGeom>
            <a:avLst/>
            <a:gdLst/>
            <a:ahLst/>
            <a:cxnLst/>
            <a:rect l="l" t="t" r="r" b="b"/>
            <a:pathLst>
              <a:path w="740028">
                <a:moveTo>
                  <a:pt x="0" y="0"/>
                </a:moveTo>
                <a:lnTo>
                  <a:pt x="7400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00">
              <a:latin typeface="Arial Narrow" panose="020B0606020202030204" pitchFamily="34" charset="0"/>
            </a:endParaRPr>
          </a:p>
        </p:txBody>
      </p:sp>
      <p:sp>
        <p:nvSpPr>
          <p:cNvPr id="20" name="object 61">
            <a:extLst>
              <a:ext uri="{FF2B5EF4-FFF2-40B4-BE49-F238E27FC236}">
                <a16:creationId xmlns:a16="http://schemas.microsoft.com/office/drawing/2014/main" id="{D66D53C0-A2DD-5C0D-4CD4-C41FC8332E18}"/>
              </a:ext>
            </a:extLst>
          </p:cNvPr>
          <p:cNvSpPr txBox="1"/>
          <p:nvPr/>
        </p:nvSpPr>
        <p:spPr>
          <a:xfrm>
            <a:off x="1056460" y="2690281"/>
            <a:ext cx="360998" cy="2138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ru-RU" sz="1500" b="1" spc="-4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38</a:t>
            </a:r>
            <a:r>
              <a:rPr sz="1500" b="1" spc="-4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%</a:t>
            </a:r>
            <a:endParaRPr sz="15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1" name="object 64">
            <a:extLst>
              <a:ext uri="{FF2B5EF4-FFF2-40B4-BE49-F238E27FC236}">
                <a16:creationId xmlns:a16="http://schemas.microsoft.com/office/drawing/2014/main" id="{D0272CEE-F00D-A757-53CE-72F176BC0FF0}"/>
              </a:ext>
            </a:extLst>
          </p:cNvPr>
          <p:cNvSpPr txBox="1"/>
          <p:nvPr/>
        </p:nvSpPr>
        <p:spPr>
          <a:xfrm>
            <a:off x="1021150" y="1037607"/>
            <a:ext cx="555022" cy="3286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ru-RU" sz="1500" b="1" spc="-4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15,6</a:t>
            </a:r>
            <a:r>
              <a:rPr sz="1500" b="1" spc="-4" dirty="0">
                <a:solidFill>
                  <a:srgbClr val="1B3081"/>
                </a:solidFill>
                <a:latin typeface="Arial Narrow" panose="020B0606020202030204" pitchFamily="34" charset="0"/>
                <a:cs typeface="Arial"/>
              </a:rPr>
              <a:t>%</a:t>
            </a:r>
            <a:endParaRPr sz="15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F17629-DDCB-FCC3-640E-1023B57399AC}"/>
              </a:ext>
            </a:extLst>
          </p:cNvPr>
          <p:cNvSpPr txBox="1"/>
          <p:nvPr/>
        </p:nvSpPr>
        <p:spPr>
          <a:xfrm>
            <a:off x="1699884" y="1598467"/>
            <a:ext cx="2321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 -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C741C1B7-BD69-646B-4714-F7D7B01F2D5D}"/>
              </a:ext>
            </a:extLst>
          </p:cNvPr>
          <p:cNvSpPr txBox="1"/>
          <p:nvPr/>
        </p:nvSpPr>
        <p:spPr>
          <a:xfrm>
            <a:off x="159100" y="191788"/>
            <a:ext cx="8640419" cy="750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ru-RU" sz="2100" b="1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КАДРОВОЕ ОБЕСПЕЧЕНИЕ СИСТЕМЫ ОБРАЗОВАНИЯ</a:t>
            </a:r>
            <a:endParaRPr lang="ru-RU" sz="2100" dirty="0"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4068C-3807-0137-9878-CD46BCEFC4FD}"/>
              </a:ext>
            </a:extLst>
          </p:cNvPr>
          <p:cNvSpPr txBox="1"/>
          <p:nvPr/>
        </p:nvSpPr>
        <p:spPr>
          <a:xfrm>
            <a:off x="1689414" y="3413152"/>
            <a:ext cx="20574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КАТЕГОРИЯ –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647A8BA4-06E4-4DD6-B3AE-F835AF6240B3}"/>
              </a:ext>
            </a:extLst>
          </p:cNvPr>
          <p:cNvSpPr/>
          <p:nvPr/>
        </p:nvSpPr>
        <p:spPr>
          <a:xfrm>
            <a:off x="450175" y="942273"/>
            <a:ext cx="360998" cy="36408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00"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5884E2-67DC-BA4E-F0C4-931E2C34DDD0}"/>
              </a:ext>
            </a:extLst>
          </p:cNvPr>
          <p:cNvSpPr txBox="1"/>
          <p:nvPr/>
        </p:nvSpPr>
        <p:spPr>
          <a:xfrm rot="16200000">
            <a:off x="-712227" y="2571312"/>
            <a:ext cx="20419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402 ПЕДАГОГА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53,5%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E1D564-56FB-6F9C-63AF-A64FA9A5E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9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6546822-C791-C3F6-F496-091456785CC7}"/>
              </a:ext>
            </a:extLst>
          </p:cNvPr>
          <p:cNvSpPr/>
          <p:nvPr/>
        </p:nvSpPr>
        <p:spPr>
          <a:xfrm>
            <a:off x="0" y="0"/>
            <a:ext cx="9144000" cy="52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pic>
        <p:nvPicPr>
          <p:cNvPr id="20" name="Picture 2" descr="C:\Users\EGE\Desktop\Презентация 30.03.2021\depositphotos_20002307-stock-photo-3d-small-cooperation.jpg">
            <a:extLst>
              <a:ext uri="{FF2B5EF4-FFF2-40B4-BE49-F238E27FC236}">
                <a16:creationId xmlns:a16="http://schemas.microsoft.com/office/drawing/2014/main" id="{DD8B010C-310D-17E5-ECB4-1EE7718D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70" y="3509081"/>
            <a:ext cx="965632" cy="9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6D70E5-F2C7-0468-7633-5446F8540909}"/>
              </a:ext>
            </a:extLst>
          </p:cNvPr>
          <p:cNvSpPr txBox="1"/>
          <p:nvPr/>
        </p:nvSpPr>
        <p:spPr>
          <a:xfrm>
            <a:off x="410033" y="937005"/>
            <a:ext cx="427626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ФОРМЫ ПОДДЕРЖКИ МОЛОДЫХ ПЕДАГОГОВ НА ТЕРРИТОРИИ МО "ГОРОД САЯНСК":</a:t>
            </a:r>
          </a:p>
          <a:p>
            <a:pPr algn="l" fontAlgn="base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 Предоставляется служебное жилье и отдельные квартиры, ведется частичная компенсация затрат по оплате за жилое помещение</a:t>
            </a:r>
          </a:p>
          <a:p>
            <a:pPr algn="l" fontAlgn="base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 Ежемесячная выплата в размере 80% от минимального оклада</a:t>
            </a:r>
          </a:p>
          <a:p>
            <a:pPr algn="l" fontAlgn="base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 Центр развития образования организует обучение студентов-заочников по специальности «Дошкольное образование», «Преподавание в начальных классах»</a:t>
            </a:r>
          </a:p>
          <a:p>
            <a:pPr algn="l" fontAlgn="base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C9BA14-EF17-B077-13E6-C87E3ED5551A}"/>
              </a:ext>
            </a:extLst>
          </p:cNvPr>
          <p:cNvSpPr/>
          <p:nvPr/>
        </p:nvSpPr>
        <p:spPr>
          <a:xfrm>
            <a:off x="5951168" y="1421106"/>
            <a:ext cx="1497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25" dirty="0">
                <a:latin typeface="Arial Narrow" panose="020B0606020202030204" pitchFamily="34" charset="0"/>
                <a:cs typeface="Arial"/>
              </a:rPr>
              <a:t>Квартиры в оперативном управлении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5436AD-69BA-854D-BDDE-D00F42A80F96}"/>
              </a:ext>
            </a:extLst>
          </p:cNvPr>
          <p:cNvSpPr/>
          <p:nvPr/>
        </p:nvSpPr>
        <p:spPr>
          <a:xfrm>
            <a:off x="6017693" y="2803310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55</a:t>
            </a:r>
            <a:r>
              <a:rPr lang="ru-RU" sz="3200" b="1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dirty="0">
                <a:latin typeface="Arial Narrow" panose="020B0606020202030204" pitchFamily="34" charset="0"/>
                <a:cs typeface="Arial"/>
              </a:rPr>
              <a:t>человек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8E38821D-79B9-9CBE-0637-30863ECDE32F}"/>
              </a:ext>
            </a:extLst>
          </p:cNvPr>
          <p:cNvSpPr/>
          <p:nvPr/>
        </p:nvSpPr>
        <p:spPr>
          <a:xfrm>
            <a:off x="5580112" y="1583489"/>
            <a:ext cx="0" cy="445169"/>
          </a:xfrm>
          <a:custGeom>
            <a:avLst/>
            <a:gdLst/>
            <a:ahLst/>
            <a:cxnLst/>
            <a:rect l="l" t="t" r="r" b="b"/>
            <a:pathLst>
              <a:path h="791997">
                <a:moveTo>
                  <a:pt x="0" y="791997"/>
                </a:moveTo>
                <a:lnTo>
                  <a:pt x="0" y="0"/>
                </a:lnTo>
              </a:path>
            </a:pathLst>
          </a:custGeom>
          <a:ln w="57150">
            <a:solidFill>
              <a:srgbClr val="1A3B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ECFEB99F-B183-CDC8-B407-CCED481AA52E}"/>
              </a:ext>
            </a:extLst>
          </p:cNvPr>
          <p:cNvSpPr/>
          <p:nvPr/>
        </p:nvSpPr>
        <p:spPr>
          <a:xfrm>
            <a:off x="5724129" y="1729926"/>
            <a:ext cx="195605" cy="161886"/>
          </a:xfrm>
          <a:custGeom>
            <a:avLst/>
            <a:gdLst/>
            <a:ahLst/>
            <a:cxnLst/>
            <a:rect l="l" t="t" r="r" b="b"/>
            <a:pathLst>
              <a:path w="260807" h="288010">
                <a:moveTo>
                  <a:pt x="0" y="0"/>
                </a:moveTo>
                <a:lnTo>
                  <a:pt x="0" y="288010"/>
                </a:lnTo>
                <a:lnTo>
                  <a:pt x="260807" y="144005"/>
                </a:lnTo>
                <a:lnTo>
                  <a:pt x="0" y="0"/>
                </a:lnTo>
                <a:close/>
              </a:path>
            </a:pathLst>
          </a:custGeom>
          <a:solidFill>
            <a:srgbClr val="63BBD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8C092B54-BEAF-3FF0-26B6-4F6A4B521DCE}"/>
              </a:ext>
            </a:extLst>
          </p:cNvPr>
          <p:cNvSpPr/>
          <p:nvPr/>
        </p:nvSpPr>
        <p:spPr>
          <a:xfrm>
            <a:off x="5724129" y="1729926"/>
            <a:ext cx="195605" cy="161886"/>
          </a:xfrm>
          <a:custGeom>
            <a:avLst/>
            <a:gdLst/>
            <a:ahLst/>
            <a:cxnLst/>
            <a:rect l="l" t="t" r="r" b="b"/>
            <a:pathLst>
              <a:path w="260807" h="288010">
                <a:moveTo>
                  <a:pt x="0" y="0"/>
                </a:moveTo>
                <a:lnTo>
                  <a:pt x="260807" y="144005"/>
                </a:lnTo>
                <a:lnTo>
                  <a:pt x="0" y="288010"/>
                </a:lnTo>
                <a:lnTo>
                  <a:pt x="0" y="0"/>
                </a:lnTo>
                <a:close/>
              </a:path>
            </a:pathLst>
          </a:custGeom>
          <a:solidFill>
            <a:srgbClr val="1A3B87"/>
          </a:solidFill>
          <a:ln w="12700">
            <a:solidFill>
              <a:srgbClr val="1A3B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939A94-9CE2-CDA2-BB3B-038C7E0C4C47}"/>
              </a:ext>
            </a:extLst>
          </p:cNvPr>
          <p:cNvSpPr txBox="1"/>
          <p:nvPr/>
        </p:nvSpPr>
        <p:spPr>
          <a:xfrm>
            <a:off x="4897463" y="1525203"/>
            <a:ext cx="648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spc="-25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52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6AA9CF5A-205E-13AB-425E-810731A7AA26}"/>
              </a:ext>
            </a:extLst>
          </p:cNvPr>
          <p:cNvSpPr/>
          <p:nvPr/>
        </p:nvSpPr>
        <p:spPr>
          <a:xfrm>
            <a:off x="6404766" y="2422768"/>
            <a:ext cx="360040" cy="371754"/>
          </a:xfrm>
          <a:prstGeom prst="downArrow">
            <a:avLst/>
          </a:prstGeom>
          <a:solidFill>
            <a:srgbClr val="1A3B87"/>
          </a:solidFill>
          <a:ln>
            <a:solidFill>
              <a:srgbClr val="1A3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832AD3-2A1F-71B5-AFE3-9341BA15D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29" y="1250592"/>
            <a:ext cx="1347686" cy="1347686"/>
          </a:xfrm>
          <a:prstGeom prst="rect">
            <a:avLst/>
          </a:prstGeom>
        </p:spPr>
      </p:pic>
      <p:sp>
        <p:nvSpPr>
          <p:cNvPr id="5" name="object 11">
            <a:extLst>
              <a:ext uri="{FF2B5EF4-FFF2-40B4-BE49-F238E27FC236}">
                <a16:creationId xmlns:a16="http://schemas.microsoft.com/office/drawing/2014/main" id="{6BEAC645-26A8-01EF-0BA2-4683B4628AE4}"/>
              </a:ext>
            </a:extLst>
          </p:cNvPr>
          <p:cNvSpPr txBox="1"/>
          <p:nvPr/>
        </p:nvSpPr>
        <p:spPr>
          <a:xfrm>
            <a:off x="170260" y="183747"/>
            <a:ext cx="8640419" cy="532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ru-RU" sz="2100" b="1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КАДРОВОЕ ОБЕСПЕЧЕНИЕ СИСТЕМЫ ОБРАЗОВАНИЯ</a:t>
            </a:r>
            <a:endParaRPr lang="ru-RU" sz="45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2B4E9-6B44-6FE2-F1BA-B07FEFFB0E4A}"/>
              </a:ext>
            </a:extLst>
          </p:cNvPr>
          <p:cNvSpPr txBox="1"/>
          <p:nvPr/>
        </p:nvSpPr>
        <p:spPr>
          <a:xfrm>
            <a:off x="410034" y="3816436"/>
            <a:ext cx="67328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350" dirty="0">
                <a:latin typeface="Arial Narrow" panose="020B0606020202030204" pitchFamily="34" charset="0"/>
              </a:rPr>
              <a:t>4. Центр развития образования оказывает образовательные услуги по программе </a:t>
            </a:r>
            <a:br>
              <a:rPr lang="ru-RU" sz="1350" dirty="0">
                <a:latin typeface="Arial Narrow" panose="020B0606020202030204" pitchFamily="34" charset="0"/>
              </a:rPr>
            </a:br>
            <a:r>
              <a:rPr lang="ru-RU" sz="1350" dirty="0">
                <a:latin typeface="Arial Narrow" panose="020B0606020202030204" pitchFamily="34" charset="0"/>
              </a:rPr>
              <a:t>дополнительного профессионального  образования повышения квалификации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95CAA-3EC4-015D-50D8-2836F7D00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-160385"/>
            <a:ext cx="1149935" cy="8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937</Words>
  <Application>Microsoft Office PowerPoint</Application>
  <PresentationFormat>Экран (16:9)</PresentationFormat>
  <Paragraphs>185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Wingdings</vt:lpstr>
      <vt:lpstr>Тема Office</vt:lpstr>
      <vt:lpstr>Презентация PowerPoint</vt:lpstr>
      <vt:lpstr>Презентация PowerPoint</vt:lpstr>
      <vt:lpstr>ИНФРАСТРУКТУРА ДОШКОЛЬНОГО ОБРАЗОВАНИЯ</vt:lpstr>
      <vt:lpstr>ИНФРАСТРУКТУРА ОБЩЕГО ОБРАЗОВАНИЯ</vt:lpstr>
      <vt:lpstr>НОВАЯ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РЕАЛИЗАЦИЯ МЕРОПРИЯТИЙ ГОДА ПЕДАГОГА И НАСТАВНИКА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394</cp:revision>
  <cp:lastPrinted>2019-08-27T03:57:13Z</cp:lastPrinted>
  <dcterms:modified xsi:type="dcterms:W3CDTF">2023-09-14T08:06:28Z</dcterms:modified>
</cp:coreProperties>
</file>