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74" r:id="rId4"/>
    <p:sldId id="259" r:id="rId5"/>
    <p:sldId id="260" r:id="rId6"/>
    <p:sldId id="262" r:id="rId7"/>
    <p:sldId id="263" r:id="rId8"/>
    <p:sldId id="265" r:id="rId9"/>
    <p:sldId id="268" r:id="rId10"/>
    <p:sldId id="269" r:id="rId11"/>
    <p:sldId id="270" r:id="rId12"/>
    <p:sldId id="271" r:id="rId13"/>
    <p:sldId id="272" r:id="rId14"/>
    <p:sldId id="275" r:id="rId15"/>
    <p:sldId id="273" r:id="rId16"/>
    <p:sldId id="28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4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2574F-FD58-4C70-B5C5-FFCE0400D6A6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DE70C-E5F7-4160-8445-1A0C3E66B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56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53C18-F9C2-43B8-A530-0B91493C5BD7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2A1AA-18DB-42E3-9978-95D585CE67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71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50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19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0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1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2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8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5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91B84-8312-47D8-BD85-8363EC731DCD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F19B-F724-4F92-8570-4BB2E207D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6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hyperlink" Target="http://soshsix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hyperlink" Target="http://taitschool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hyperlink" Target="http://telma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hyperlink" Target="http://xaitaoosh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hyperlink" Target="http://mdou01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hyperlink" Target="http://mdou02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hyperlink" Target="http://mdou04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hyperlink" Target="http://mdou06.uoura.ru/index.php/osnovnye-svedeniy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hyperlink" Target="http://mdou10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hyperlink" Target="http://mdou13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hyperlink" Target="http://mdou19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hyperlink" Target="http://mdou28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hyperlink" Target="http://mdou30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hyperlink" Target="http://rcvr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hyperlink" Target="http://www.belays&#1089;hool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hyperlink" Target="http://belorschool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hyperlink" Target="http://www.&#1073;&#1077;&#1083;&#1086;&#1088;&#1077;&#1095;&#1077;&#1085;&#1089;&#1082;&#1080;&#1081;-&#1083;&#1080;&#1094;&#1077;&#1081;.&#1088;&#1092;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hyperlink" Target="http://bolelan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hyperlink" Target="http://malta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hyperlink" Target="http://novogilkinschool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hyperlink" Target="http://cdsschool.uoura.ru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0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87"/>
          <a:stretch/>
        </p:blipFill>
        <p:spPr>
          <a:xfrm>
            <a:off x="2297501" y="3856953"/>
            <a:ext cx="7074131" cy="88165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86" y="170065"/>
            <a:ext cx="1473377" cy="139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262667" y="5988649"/>
            <a:ext cx="71438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2023 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год</a:t>
            </a:r>
            <a:endParaRPr kumimoji="0" lang="ru-RU" sz="1800" b="0" i="0" u="none" strike="noStrike" kern="1200" cap="none" spc="0" normalizeH="0" baseline="0" noProof="0" dirty="0">
              <a:ln w="10541" cmpd="sng">
                <a:solidFill>
                  <a:srgbClr val="5B9BD5">
                    <a:shade val="88000"/>
                    <a:satMod val="110000"/>
                  </a:srgbClr>
                </a:solidFill>
                <a:prstDash val="solid"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210" y="3937531"/>
            <a:ext cx="81819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138982" y="1878327"/>
            <a:ext cx="723265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C00000"/>
                </a:solidFill>
                <a:latin typeface="+mn-lt"/>
              </a:rPr>
              <a:t>Усольский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C00000"/>
                </a:solidFill>
                <a:latin typeface="+mn-lt"/>
              </a:rPr>
              <a:t>муниципальный район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C00000"/>
                </a:solidFill>
                <a:latin typeface="+mn-lt"/>
              </a:rPr>
              <a:t>Иркутской области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2633749" y="361824"/>
            <a:ext cx="7125393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Комитет по образованию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Усольского муниципального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Иркутской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567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«Средняя </a:t>
            </a:r>
            <a:r>
              <a:rPr lang="ru-RU" sz="2400" dirty="0"/>
              <a:t>общеобразовательная </a:t>
            </a:r>
            <a:r>
              <a:rPr lang="ru-RU" sz="2400" dirty="0" smtClean="0"/>
              <a:t>школа № 6»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Адрес</a:t>
            </a:r>
            <a:r>
              <a:rPr lang="ru-RU" sz="1800" dirty="0" smtClean="0"/>
              <a:t>: </a:t>
            </a:r>
            <a:r>
              <a:rPr lang="ru-RU" sz="1800" dirty="0"/>
              <a:t>Иркутская </a:t>
            </a:r>
            <a:r>
              <a:rPr lang="ru-RU" sz="1800" dirty="0" smtClean="0"/>
              <a:t>обл.,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п. Железнодорожный, проспект </a:t>
            </a:r>
            <a:r>
              <a:rPr lang="ru-RU" sz="1800" dirty="0"/>
              <a:t>Мира и </a:t>
            </a:r>
            <a:r>
              <a:rPr lang="ru-RU" sz="1800" dirty="0" smtClean="0"/>
              <a:t>Дружбы, д.1 а </a:t>
            </a:r>
          </a:p>
          <a:p>
            <a:pPr>
              <a:buNone/>
            </a:pPr>
            <a:r>
              <a:rPr lang="ru-RU" sz="1800" dirty="0" smtClean="0"/>
              <a:t>Телефон: 8 (39543) 98233</a:t>
            </a:r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en-US" sz="1800" dirty="0">
                <a:hlinkClick r:id="rId6"/>
              </a:rPr>
              <a:t>http://soshsix.uoura.ru</a:t>
            </a:r>
            <a:r>
              <a:rPr lang="en-US" sz="1800" dirty="0" smtClean="0">
                <a:hlinkClick r:id="rId6"/>
              </a:rPr>
              <a:t>/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79264"/>
              </p:ext>
            </p:extLst>
          </p:nvPr>
        </p:nvGraphicFramePr>
        <p:xfrm>
          <a:off x="1358669" y="2369127"/>
          <a:ext cx="9165244" cy="189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365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русского языка и литературы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часов (5-9 классы)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0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«Тайтурская средняя </a:t>
            </a:r>
            <a:r>
              <a:rPr lang="ru-RU" sz="2400" dirty="0"/>
              <a:t>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Адрес</a:t>
            </a:r>
            <a:r>
              <a:rPr lang="ru-RU" sz="1800" dirty="0" smtClean="0"/>
              <a:t>: </a:t>
            </a:r>
            <a:r>
              <a:rPr lang="ru-RU" sz="1800" dirty="0"/>
              <a:t>Иркутская </a:t>
            </a:r>
            <a:r>
              <a:rPr lang="ru-RU" sz="1800" dirty="0" smtClean="0"/>
              <a:t>обл., </a:t>
            </a:r>
            <a:r>
              <a:rPr lang="ru-RU" sz="1800" dirty="0"/>
              <a:t>Усольский район, р.п</a:t>
            </a:r>
            <a:r>
              <a:rPr lang="ru-RU" sz="1800" dirty="0" smtClean="0"/>
              <a:t>. Тайтурка</a:t>
            </a:r>
            <a:r>
              <a:rPr lang="ru-RU" sz="1800" dirty="0"/>
              <a:t>, ул</a:t>
            </a:r>
            <a:r>
              <a:rPr lang="ru-RU" sz="1800" dirty="0" smtClean="0"/>
              <a:t>. Фрунзе</a:t>
            </a:r>
            <a:r>
              <a:rPr lang="ru-RU" sz="1800" dirty="0"/>
              <a:t>, д. 16</a:t>
            </a:r>
          </a:p>
          <a:p>
            <a:pPr>
              <a:buNone/>
            </a:pPr>
            <a:r>
              <a:rPr lang="ru-RU" sz="1800" dirty="0" smtClean="0"/>
              <a:t>Телефон</a:t>
            </a:r>
            <a:r>
              <a:rPr lang="ru-RU" sz="1800" dirty="0"/>
              <a:t>: </a:t>
            </a:r>
            <a:r>
              <a:rPr lang="ru-RU" sz="1800" dirty="0" smtClean="0"/>
              <a:t>8 (</a:t>
            </a:r>
            <a:r>
              <a:rPr lang="ru-RU" sz="1800" dirty="0"/>
              <a:t>39543</a:t>
            </a:r>
            <a:r>
              <a:rPr lang="ru-RU" sz="1800" dirty="0" smtClean="0"/>
              <a:t>) 94230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en-US" sz="1800" dirty="0">
                <a:hlinkClick r:id="rId6"/>
              </a:rPr>
              <a:t>http://taitschool.uoura.ru</a:t>
            </a:r>
            <a:r>
              <a:rPr lang="en-US" sz="1800" dirty="0" smtClean="0">
                <a:hlinkClick r:id="rId6"/>
              </a:rPr>
              <a:t>/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35174"/>
              </p:ext>
            </p:extLst>
          </p:nvPr>
        </p:nvGraphicFramePr>
        <p:xfrm>
          <a:off x="1358669" y="2369128"/>
          <a:ext cx="9165244" cy="322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61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9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учитель-дефектолог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49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учитель-логопед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462316"/>
                  </a:ext>
                </a:extLst>
              </a:tr>
              <a:tr h="49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Педагог-организатор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ставка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5404179"/>
                  </a:ext>
                </a:extLst>
              </a:tr>
              <a:tr h="49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Педагог-психолог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280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2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</a:t>
            </a:r>
            <a:r>
              <a:rPr lang="ru-RU" sz="2400" dirty="0"/>
              <a:t>Т</a:t>
            </a:r>
            <a:r>
              <a:rPr lang="ru-RU" sz="2400" dirty="0" smtClean="0"/>
              <a:t>ельминская средняя </a:t>
            </a:r>
            <a:r>
              <a:rPr lang="ru-RU" sz="2400" dirty="0"/>
              <a:t>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Адрес</a:t>
            </a:r>
            <a:r>
              <a:rPr lang="ru-RU" sz="1800" dirty="0" smtClean="0"/>
              <a:t>: </a:t>
            </a:r>
            <a:r>
              <a:rPr lang="ru-RU" sz="1800" dirty="0"/>
              <a:t>Иркутская </a:t>
            </a:r>
            <a:r>
              <a:rPr lang="ru-RU" sz="1800" dirty="0" smtClean="0"/>
              <a:t>обл., </a:t>
            </a:r>
            <a:r>
              <a:rPr lang="ru-RU" sz="1800" dirty="0"/>
              <a:t>Усольский район, п. Тельма, ул. 2-Советская, д. 4</a:t>
            </a:r>
          </a:p>
          <a:p>
            <a:pPr>
              <a:buNone/>
            </a:pPr>
            <a:r>
              <a:rPr lang="ru-RU" sz="1800" dirty="0" smtClean="0"/>
              <a:t>Телефон: </a:t>
            </a:r>
            <a:r>
              <a:rPr lang="ru-RU" sz="1800" dirty="0"/>
              <a:t>8(39543)22-2-14</a:t>
            </a:r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en-US" sz="1800" dirty="0">
                <a:hlinkClick r:id="rId6"/>
              </a:rPr>
              <a:t>http://telma.uoura.ru</a:t>
            </a:r>
            <a:r>
              <a:rPr lang="en-US" sz="1800" dirty="0" smtClean="0">
                <a:hlinkClick r:id="rId6"/>
              </a:rPr>
              <a:t>/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31088"/>
              </p:ext>
            </p:extLst>
          </p:nvPr>
        </p:nvGraphicFramePr>
        <p:xfrm>
          <a:off x="1358669" y="2369127"/>
          <a:ext cx="9165244" cy="2428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365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0,25 ставки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коррекционных классов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часов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(1-9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коррекционные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классы)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764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0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«Хайтинская основная </a:t>
            </a:r>
            <a:r>
              <a:rPr lang="ru-RU" sz="2400" dirty="0"/>
              <a:t>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Адрес</a:t>
            </a:r>
            <a:r>
              <a:rPr lang="ru-RU" sz="1800" dirty="0" smtClean="0"/>
              <a:t>: </a:t>
            </a:r>
            <a:r>
              <a:rPr lang="ru-RU" sz="1800" dirty="0"/>
              <a:t>Иркутская </a:t>
            </a:r>
            <a:r>
              <a:rPr lang="ru-RU" sz="1800" dirty="0" smtClean="0"/>
              <a:t>обл.,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с. Хайта, ул. </a:t>
            </a:r>
            <a:r>
              <a:rPr lang="ru-RU" sz="1800" dirty="0"/>
              <a:t>Центральная</a:t>
            </a:r>
            <a:r>
              <a:rPr lang="ru-RU" sz="1800" dirty="0" smtClean="0"/>
              <a:t>, д. 22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89500995881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ru-RU" sz="1800" u="sng" dirty="0" smtClean="0">
                <a:hlinkClick r:id="rId6"/>
              </a:rPr>
              <a:t>http</a:t>
            </a:r>
            <a:r>
              <a:rPr lang="ru-RU" sz="1800" u="sng" dirty="0">
                <a:hlinkClick r:id="rId6"/>
              </a:rPr>
              <a:t>://xaitaoosh.uoura.ru/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147770"/>
              </p:ext>
            </p:extLst>
          </p:nvPr>
        </p:nvGraphicFramePr>
        <p:xfrm>
          <a:off x="1358669" y="2369128"/>
          <a:ext cx="9165244" cy="218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Учитель-логопед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0,25 ставки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Педагог-психолог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0,25 ставки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7480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54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«Холмушинская основная </a:t>
            </a:r>
            <a:r>
              <a:rPr lang="ru-RU" sz="2400" dirty="0"/>
              <a:t>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Адрес</a:t>
            </a:r>
            <a:r>
              <a:rPr lang="ru-RU" sz="1800" dirty="0" smtClean="0"/>
              <a:t>: </a:t>
            </a:r>
            <a:r>
              <a:rPr lang="ru-RU" sz="1800" dirty="0"/>
              <a:t>Иркутская </a:t>
            </a:r>
            <a:r>
              <a:rPr lang="ru-RU" sz="1800" dirty="0" smtClean="0"/>
              <a:t>обл.,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с. Холмушино, </a:t>
            </a:r>
            <a:r>
              <a:rPr lang="ru-RU" sz="1800" dirty="0"/>
              <a:t>ул. Школьная, 1,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Телефон: </a:t>
            </a:r>
            <a:r>
              <a:rPr lang="ru-RU" sz="1800" dirty="0"/>
              <a:t>8-991-43-33-182, </a:t>
            </a:r>
            <a:endParaRPr lang="ru-RU" sz="1800" dirty="0" smtClean="0"/>
          </a:p>
          <a:p>
            <a:pPr>
              <a:buNone/>
            </a:pPr>
            <a:r>
              <a:rPr lang="ru-RU" sz="1800" dirty="0"/>
              <a:t>С</a:t>
            </a:r>
            <a:r>
              <a:rPr lang="ru-RU" sz="1800" dirty="0" smtClean="0"/>
              <a:t>айт</a:t>
            </a:r>
            <a:r>
              <a:rPr lang="ru-RU" sz="1800" dirty="0"/>
              <a:t>: </a:t>
            </a:r>
            <a:r>
              <a:rPr lang="en-US" sz="1800" dirty="0" err="1"/>
              <a:t>holmsc</a:t>
            </a:r>
            <a:r>
              <a:rPr lang="ru-RU" sz="1800" dirty="0"/>
              <a:t>.</a:t>
            </a:r>
            <a:r>
              <a:rPr lang="en-US" sz="1800" dirty="0"/>
              <a:t>uoura</a:t>
            </a:r>
            <a:r>
              <a:rPr lang="ru-RU" sz="1800" dirty="0"/>
              <a:t>.</a:t>
            </a:r>
            <a:r>
              <a:rPr lang="en-US" sz="1800" dirty="0" err="1" smtClean="0"/>
              <a:t>ru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184229"/>
              </p:ext>
            </p:extLst>
          </p:nvPr>
        </p:nvGraphicFramePr>
        <p:xfrm>
          <a:off x="1358669" y="2369128"/>
          <a:ext cx="9165244" cy="314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русского языка и литературы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часов (5-9 классы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Учитель-логопед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748074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технологии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часов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(1-9 классы)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9875036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английского языка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часов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(2-9 классы)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764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7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44307"/>
              </p:ext>
            </p:extLst>
          </p:nvPr>
        </p:nvGraphicFramePr>
        <p:xfrm>
          <a:off x="0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 smtClean="0"/>
              <a:t>Детский </a:t>
            </a:r>
            <a:r>
              <a:rPr lang="ru-RU" sz="2400" dirty="0"/>
              <a:t>сад </a:t>
            </a:r>
            <a:r>
              <a:rPr lang="ru-RU" sz="2400" dirty="0" smtClean="0"/>
              <a:t>№1 «Алёнушка»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р.п. </a:t>
            </a:r>
            <a:r>
              <a:rPr lang="ru-RU" sz="1800" dirty="0" smtClean="0"/>
              <a:t>Белореченский, д. 9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Тел: (839543)21-0-31, (839543)21-0-10</a:t>
            </a:r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>
                <a:hlinkClick r:id="rId6"/>
              </a:rPr>
              <a:t>http://</a:t>
            </a:r>
            <a:r>
              <a:rPr lang="ru-RU" sz="1800" dirty="0" smtClean="0">
                <a:hlinkClick r:id="rId6"/>
              </a:rPr>
              <a:t>mdou01.uoura.ru</a:t>
            </a:r>
            <a:r>
              <a:rPr lang="ru-RU" sz="1800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77994"/>
              </p:ext>
            </p:extLst>
          </p:nvPr>
        </p:nvGraphicFramePr>
        <p:xfrm>
          <a:off x="1367461" y="2539301"/>
          <a:ext cx="9165244" cy="176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ставки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8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44307"/>
              </p:ext>
            </p:extLst>
          </p:nvPr>
        </p:nvGraphicFramePr>
        <p:xfrm>
          <a:off x="0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/>
              <a:t>«Детский сад №2 «Ручеёк»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с</a:t>
            </a:r>
            <a:r>
              <a:rPr lang="ru-RU" sz="1800" dirty="0" smtClean="0"/>
              <a:t>. Биликтуй</a:t>
            </a:r>
            <a:r>
              <a:rPr lang="ru-RU" sz="1800" dirty="0"/>
              <a:t>, ул. Новая, </a:t>
            </a:r>
            <a:r>
              <a:rPr lang="ru-RU" sz="1800" dirty="0" smtClean="0"/>
              <a:t>д. 8А 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89501371568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>
                <a:hlinkClick r:id="rId6"/>
              </a:rPr>
              <a:t>http://</a:t>
            </a:r>
            <a:r>
              <a:rPr lang="ru-RU" sz="1800" dirty="0" smtClean="0">
                <a:hlinkClick r:id="rId6"/>
              </a:rPr>
              <a:t>mdou02.uoura.ru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9029"/>
              </p:ext>
            </p:extLst>
          </p:nvPr>
        </p:nvGraphicFramePr>
        <p:xfrm>
          <a:off x="1358669" y="2369128"/>
          <a:ext cx="9165244" cy="1710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Музыкальный руководитель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 ставки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часа в неделю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8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44307"/>
              </p:ext>
            </p:extLst>
          </p:nvPr>
        </p:nvGraphicFramePr>
        <p:xfrm>
          <a:off x="0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/>
              <a:t>«Детский сад </a:t>
            </a:r>
            <a:r>
              <a:rPr lang="ru-RU" sz="2400" dirty="0" smtClean="0"/>
              <a:t>№ 4 «Теремок»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п. Новомальтинск,   </a:t>
            </a:r>
            <a:r>
              <a:rPr lang="ru-RU" sz="1800" dirty="0" smtClean="0"/>
              <a:t>квартал 1</a:t>
            </a:r>
            <a:r>
              <a:rPr lang="ru-RU" sz="1800" dirty="0"/>
              <a:t>,  </a:t>
            </a:r>
            <a:r>
              <a:rPr lang="ru-RU" sz="1800" dirty="0" smtClean="0"/>
              <a:t>д.  </a:t>
            </a:r>
            <a:r>
              <a:rPr lang="ru-RU" sz="1800" dirty="0"/>
              <a:t>16</a:t>
            </a:r>
          </a:p>
          <a:p>
            <a:pPr>
              <a:buNone/>
            </a:pPr>
            <a:r>
              <a:rPr lang="ru-RU" sz="1800" dirty="0" smtClean="0"/>
              <a:t>Телефон: 89648074434</a:t>
            </a:r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ru-RU" sz="1800" u="sng" dirty="0" smtClean="0">
                <a:hlinkClick r:id="rId6"/>
              </a:rPr>
              <a:t>http</a:t>
            </a:r>
            <a:r>
              <a:rPr lang="ru-RU" sz="1800" u="sng" dirty="0">
                <a:hlinkClick r:id="rId6"/>
              </a:rPr>
              <a:t>://mdou04.uoura.ru/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52134"/>
              </p:ext>
            </p:extLst>
          </p:nvPr>
        </p:nvGraphicFramePr>
        <p:xfrm>
          <a:off x="1358669" y="2369128"/>
          <a:ext cx="9165244" cy="2189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Музыкальный руководитель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 часа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1 ставку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 психолог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часа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 ставки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235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554920"/>
              </p:ext>
            </p:extLst>
          </p:nvPr>
        </p:nvGraphicFramePr>
        <p:xfrm>
          <a:off x="0" y="0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/>
              <a:t>«Детский сад </a:t>
            </a:r>
            <a:r>
              <a:rPr lang="ru-RU" sz="2400" dirty="0" smtClean="0"/>
              <a:t>№ 6 «Мамонтёнок»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с</a:t>
            </a:r>
            <a:r>
              <a:rPr lang="ru-RU" sz="1800" dirty="0" smtClean="0"/>
              <a:t>. Мальта</a:t>
            </a:r>
            <a:r>
              <a:rPr lang="ru-RU" sz="1800" dirty="0"/>
              <a:t>, ул</a:t>
            </a:r>
            <a:r>
              <a:rPr lang="ru-RU" sz="1800" dirty="0" smtClean="0"/>
              <a:t>. Новая, д. 7 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89027624035</a:t>
            </a:r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ru-RU" sz="1800" dirty="0" smtClean="0">
                <a:hlinkClick r:id="rId6"/>
              </a:rPr>
              <a:t>mdou06.uoura.ru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75861"/>
              </p:ext>
            </p:extLst>
          </p:nvPr>
        </p:nvGraphicFramePr>
        <p:xfrm>
          <a:off x="1358669" y="2369128"/>
          <a:ext cx="9165244" cy="1710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Воспитатель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ставка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554920"/>
              </p:ext>
            </p:extLst>
          </p:nvPr>
        </p:nvGraphicFramePr>
        <p:xfrm>
          <a:off x="0" y="0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/>
              <a:t>«Детский сад </a:t>
            </a:r>
            <a:r>
              <a:rPr lang="ru-RU" sz="2400" dirty="0" smtClean="0"/>
              <a:t>№ 10 «</a:t>
            </a:r>
            <a:r>
              <a:rPr lang="ru-RU" sz="2400" dirty="0"/>
              <a:t>С</a:t>
            </a:r>
            <a:r>
              <a:rPr lang="ru-RU" sz="2400" dirty="0" smtClean="0"/>
              <a:t>емицветик»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р.п</a:t>
            </a:r>
            <a:r>
              <a:rPr lang="ru-RU" sz="1800" dirty="0" smtClean="0"/>
              <a:t>. Тельма, ул. 3-я </a:t>
            </a:r>
            <a:r>
              <a:rPr lang="ru-RU" sz="1800" dirty="0"/>
              <a:t>Советская, </a:t>
            </a:r>
            <a:r>
              <a:rPr lang="ru-RU" sz="1800" dirty="0" smtClean="0"/>
              <a:t>д. 1 </a:t>
            </a:r>
            <a:r>
              <a:rPr lang="ru-RU" sz="1800" dirty="0"/>
              <a:t>А</a:t>
            </a:r>
          </a:p>
          <a:p>
            <a:pPr>
              <a:buNone/>
            </a:pPr>
            <a:r>
              <a:rPr lang="ru-RU" sz="1800" dirty="0"/>
              <a:t>Телефон: 8 (39543) </a:t>
            </a:r>
            <a:r>
              <a:rPr lang="ru-RU" sz="1800" dirty="0" smtClean="0"/>
              <a:t>22288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  </a:t>
            </a:r>
            <a:r>
              <a:rPr lang="ru-RU" sz="1800" u="sng" dirty="0">
                <a:hlinkClick r:id="rId6"/>
              </a:rPr>
              <a:t>http://mdou10.uoura.ru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37109"/>
              </p:ext>
            </p:extLst>
          </p:nvPr>
        </p:nvGraphicFramePr>
        <p:xfrm>
          <a:off x="1358669" y="2369128"/>
          <a:ext cx="9165244" cy="2668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Педагог-психолог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воспитатель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ставка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2631703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Учитель-дефектолог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ставки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1700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5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295181"/>
              </p:ext>
            </p:extLst>
          </p:nvPr>
        </p:nvGraphicFramePr>
        <p:xfrm>
          <a:off x="0" y="0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104028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Меры поддержки молодым специалистам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в </a:t>
            </a:r>
            <a:r>
              <a:rPr lang="ru-RU" sz="2800" dirty="0"/>
              <a:t>сфере образования в рамках местного бюджета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349134" y="1587690"/>
            <a:ext cx="11080865" cy="16151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Е</a:t>
            </a:r>
            <a:r>
              <a:rPr lang="ru-RU" sz="2400" dirty="0" smtClean="0"/>
              <a:t>диновременная </a:t>
            </a:r>
            <a:r>
              <a:rPr lang="ru-RU" sz="2400" dirty="0"/>
              <a:t>социальная выплата при первом поступлении на работу в образовательное учреждение в размере </a:t>
            </a:r>
            <a:r>
              <a:rPr lang="ru-RU" sz="2400" b="1" dirty="0">
                <a:solidFill>
                  <a:srgbClr val="FF0000"/>
                </a:solidFill>
              </a:rPr>
              <a:t>30000 </a:t>
            </a:r>
            <a:r>
              <a:rPr lang="ru-RU" sz="2400" b="1" dirty="0" smtClean="0">
                <a:solidFill>
                  <a:srgbClr val="FF0000"/>
                </a:solidFill>
              </a:rPr>
              <a:t>рублей</a:t>
            </a:r>
            <a:r>
              <a:rPr lang="ru-RU" sz="2400" dirty="0" smtClean="0"/>
              <a:t>; </a:t>
            </a:r>
          </a:p>
          <a:p>
            <a:pPr marL="514350" indent="-5143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/>
              <a:t>Ежемесячная </a:t>
            </a:r>
            <a:r>
              <a:rPr lang="ru-RU" sz="2400" dirty="0"/>
              <a:t>социальная выплата в размере </a:t>
            </a:r>
            <a:r>
              <a:rPr lang="ru-RU" sz="2400" b="1" dirty="0">
                <a:solidFill>
                  <a:srgbClr val="FF0000"/>
                </a:solidFill>
              </a:rPr>
              <a:t>2000 рублей </a:t>
            </a:r>
            <a:r>
              <a:rPr lang="ru-RU" sz="2400" dirty="0"/>
              <a:t>в течение 3-х </a:t>
            </a:r>
            <a:r>
              <a:rPr lang="ru-RU" sz="2400" dirty="0" smtClean="0"/>
              <a:t>лет.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967046" y="3208795"/>
            <a:ext cx="10257906" cy="104028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800" dirty="0"/>
              <a:t>Меры поддержки молодым специалистам 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в </a:t>
            </a:r>
            <a:r>
              <a:rPr lang="ru-RU" sz="2800" dirty="0"/>
              <a:t>сфере образования в рамках </a:t>
            </a:r>
            <a:r>
              <a:rPr lang="ru-RU" sz="2800" dirty="0" smtClean="0"/>
              <a:t>областного бюджета</a:t>
            </a:r>
            <a:endParaRPr lang="ru-RU" sz="2800" dirty="0"/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555566" y="4366167"/>
            <a:ext cx="11080865" cy="16730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/>
              <a:t>Единовременное </a:t>
            </a:r>
            <a:r>
              <a:rPr lang="ru-RU" sz="2400" dirty="0"/>
              <a:t>денежное пособие молодым специалистам из числа педагогических работников, впервые приступившим к работе по специальности </a:t>
            </a:r>
            <a:r>
              <a:rPr lang="ru-RU" sz="2400" dirty="0" smtClean="0"/>
              <a:t>в муниципальных </a:t>
            </a:r>
            <a:r>
              <a:rPr lang="ru-RU" sz="2400" dirty="0"/>
              <a:t>образовательных </a:t>
            </a:r>
            <a:r>
              <a:rPr lang="ru-RU" sz="2400" dirty="0" smtClean="0"/>
              <a:t>организациях Иркутской области, </a:t>
            </a:r>
            <a:r>
              <a:rPr lang="ru-RU" sz="2400" dirty="0"/>
              <a:t>расположенных в </a:t>
            </a:r>
            <a:r>
              <a:rPr lang="ru-RU" sz="2400" dirty="0" smtClean="0"/>
              <a:t>сельской местности, в размере </a:t>
            </a:r>
            <a:r>
              <a:rPr lang="ru-RU" sz="2400" b="1" dirty="0" smtClean="0">
                <a:solidFill>
                  <a:srgbClr val="FF0000"/>
                </a:solidFill>
              </a:rPr>
              <a:t>92000 рублей.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554920"/>
              </p:ext>
            </p:extLst>
          </p:nvPr>
        </p:nvGraphicFramePr>
        <p:xfrm>
          <a:off x="0" y="0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/>
              <a:t>«Детский сад </a:t>
            </a:r>
            <a:r>
              <a:rPr lang="ru-RU" sz="2400" dirty="0" smtClean="0"/>
              <a:t>№ 13 «Ласточка»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рп.  Белореченский, д. 108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 (39543) 25765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>
                <a:hlinkClick r:id="rId6"/>
              </a:rPr>
              <a:t>http://</a:t>
            </a:r>
            <a:r>
              <a:rPr lang="ru-RU" sz="1800" dirty="0" smtClean="0">
                <a:hlinkClick r:id="rId6"/>
              </a:rPr>
              <a:t>mdou13.uoura.ru</a:t>
            </a:r>
            <a:r>
              <a:rPr lang="ru-RU" sz="1800" dirty="0"/>
              <a:t> </a:t>
            </a:r>
            <a:r>
              <a:rPr lang="ru-RU" sz="1800" dirty="0" smtClean="0"/>
              <a:t> 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708222"/>
              </p:ext>
            </p:extLst>
          </p:nvPr>
        </p:nvGraphicFramePr>
        <p:xfrm>
          <a:off x="1358669" y="2369128"/>
          <a:ext cx="9165244" cy="1710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Музыкальный руководитель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ставка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7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554920"/>
              </p:ext>
            </p:extLst>
          </p:nvPr>
        </p:nvGraphicFramePr>
        <p:xfrm>
          <a:off x="0" y="0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/>
              <a:t>«Детский сад </a:t>
            </a:r>
            <a:r>
              <a:rPr lang="ru-RU" sz="2400" dirty="0" smtClean="0"/>
              <a:t>№ 19 «Брусничка»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р.п. Тайтурка, ул. </a:t>
            </a:r>
            <a:r>
              <a:rPr lang="ru-RU" sz="1800" dirty="0" smtClean="0"/>
              <a:t>Пеньковского, д. </a:t>
            </a:r>
            <a:r>
              <a:rPr lang="ru-RU" sz="1800" dirty="0"/>
              <a:t>16</a:t>
            </a:r>
          </a:p>
          <a:p>
            <a:pPr>
              <a:buNone/>
            </a:pPr>
            <a:r>
              <a:rPr lang="ru-RU" sz="1800" dirty="0" smtClean="0"/>
              <a:t>Телефон: 8 (39543) 94270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>
                <a:hlinkClick r:id="rId6"/>
              </a:rPr>
              <a:t>http</a:t>
            </a:r>
            <a:r>
              <a:rPr lang="ru-RU" sz="1800" dirty="0" smtClean="0">
                <a:hlinkClick r:id="rId6"/>
              </a:rPr>
              <a:t>://mdou19.uoura.ru</a:t>
            </a:r>
            <a:r>
              <a:rPr lang="ru-RU" sz="1800" dirty="0" smtClean="0"/>
              <a:t>  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708222"/>
              </p:ext>
            </p:extLst>
          </p:nvPr>
        </p:nvGraphicFramePr>
        <p:xfrm>
          <a:off x="1358669" y="2369128"/>
          <a:ext cx="9165244" cy="1710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Музыкальный руководитель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ставка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554920"/>
              </p:ext>
            </p:extLst>
          </p:nvPr>
        </p:nvGraphicFramePr>
        <p:xfrm>
          <a:off x="0" y="0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/>
              <a:t>«Детский сад </a:t>
            </a:r>
            <a:r>
              <a:rPr lang="ru-RU" sz="2400" dirty="0" smtClean="0"/>
              <a:t>№ 28 «Светлячок»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п</a:t>
            </a:r>
            <a:r>
              <a:rPr lang="ru-RU" sz="1800" dirty="0"/>
              <a:t>. Средний, ул. Лесозаводская, д. </a:t>
            </a:r>
            <a:r>
              <a:rPr lang="ru-RU" sz="1800" dirty="0" smtClean="0"/>
              <a:t>25 </a:t>
            </a:r>
          </a:p>
          <a:p>
            <a:pPr>
              <a:buNone/>
            </a:pPr>
            <a:r>
              <a:rPr lang="ru-RU" sz="1800" dirty="0" smtClean="0"/>
              <a:t>Телефон: 89025143056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>
                <a:hlinkClick r:id="rId6"/>
              </a:rPr>
              <a:t>http://</a:t>
            </a:r>
            <a:r>
              <a:rPr lang="ru-RU" sz="1800" dirty="0" smtClean="0">
                <a:hlinkClick r:id="rId6"/>
              </a:rPr>
              <a:t>mdou28.uoura.ru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3366"/>
              </p:ext>
            </p:extLst>
          </p:nvPr>
        </p:nvGraphicFramePr>
        <p:xfrm>
          <a:off x="1358669" y="2369128"/>
          <a:ext cx="9165244" cy="2668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Музыкальный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2,25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Учитель-логопед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ставки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5552191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ставки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202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1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554920"/>
              </p:ext>
            </p:extLst>
          </p:nvPr>
        </p:nvGraphicFramePr>
        <p:xfrm>
          <a:off x="0" y="0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дошкольное образовательное учреждение </a:t>
            </a:r>
          </a:p>
          <a:p>
            <a:pPr algn="ctr">
              <a:buNone/>
            </a:pPr>
            <a:r>
              <a:rPr lang="ru-RU" sz="2400" dirty="0"/>
              <a:t>«Детский сад </a:t>
            </a:r>
            <a:r>
              <a:rPr lang="ru-RU" sz="2400" dirty="0" smtClean="0"/>
              <a:t>№ 30 «Ромашка»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рп</a:t>
            </a:r>
            <a:r>
              <a:rPr lang="ru-RU" sz="1800" dirty="0"/>
              <a:t>. </a:t>
            </a:r>
            <a:r>
              <a:rPr lang="ru-RU" sz="1800" dirty="0" smtClean="0"/>
              <a:t>Белореченский, д. 109 </a:t>
            </a:r>
            <a:r>
              <a:rPr lang="ru-RU" sz="1800" dirty="0"/>
              <a:t>А</a:t>
            </a:r>
          </a:p>
          <a:p>
            <a:pPr>
              <a:buNone/>
            </a:pPr>
            <a:r>
              <a:rPr lang="ru-RU" sz="1800" dirty="0" smtClean="0"/>
              <a:t>Телефон: 8 (39543) 21708 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>
                <a:hlinkClick r:id="rId6"/>
              </a:rPr>
              <a:t>http://</a:t>
            </a:r>
            <a:r>
              <a:rPr lang="ru-RU" sz="1800" dirty="0" smtClean="0">
                <a:hlinkClick r:id="rId6"/>
              </a:rPr>
              <a:t>mdou30.uoura.ru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32853"/>
              </p:ext>
            </p:extLst>
          </p:nvPr>
        </p:nvGraphicFramePr>
        <p:xfrm>
          <a:off x="1367461" y="2369128"/>
          <a:ext cx="9165244" cy="2668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Педагог-психолог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ставка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Воспитатель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ставка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5552191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Учитель-логопед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ставка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097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0375745"/>
              </p:ext>
            </p:extLst>
          </p:nvPr>
        </p:nvGraphicFramePr>
        <p:xfrm>
          <a:off x="0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учреждение дополнительного образования </a:t>
            </a:r>
            <a:r>
              <a:rPr lang="ru-RU" sz="2400" dirty="0" smtClean="0"/>
              <a:t>«Районный центр внешкольной работы»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рп. Белореченский</a:t>
            </a:r>
            <a:r>
              <a:rPr lang="ru-RU" sz="1800" dirty="0"/>
              <a:t>, д. </a:t>
            </a:r>
            <a:r>
              <a:rPr lang="ru-RU" sz="1800" dirty="0" smtClean="0"/>
              <a:t>48 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 (</a:t>
            </a:r>
            <a:r>
              <a:rPr lang="ru-RU" sz="1800" dirty="0"/>
              <a:t>39543</a:t>
            </a:r>
            <a:r>
              <a:rPr lang="ru-RU" sz="1800" dirty="0" smtClean="0"/>
              <a:t>) 25499</a:t>
            </a:r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en-US" sz="1800" dirty="0">
                <a:hlinkClick r:id="rId6"/>
              </a:rPr>
              <a:t>http://rcvr.uoura.ru</a:t>
            </a:r>
            <a:r>
              <a:rPr lang="en-US" sz="1800" dirty="0" smtClean="0">
                <a:hlinkClick r:id="rId6"/>
              </a:rPr>
              <a:t>/</a:t>
            </a:r>
            <a:r>
              <a:rPr lang="ru-RU" sz="1800" dirty="0" smtClean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815802"/>
              </p:ext>
            </p:extLst>
          </p:nvPr>
        </p:nvGraphicFramePr>
        <p:xfrm>
          <a:off x="1358669" y="2369128"/>
          <a:ext cx="9165244" cy="2829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231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 дополнительного образования (хореография)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часов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 дополнительного образования (музыкальный руководитель)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часов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436991"/>
                  </a:ext>
                </a:extLst>
              </a:tr>
              <a:tr h="479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 дополнительного образования (техническая направленность </a:t>
                      </a:r>
                      <a:endParaRPr kumimoji="0" lang="ru-RU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Школа блогера»)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часов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 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5552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0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295181"/>
              </p:ext>
            </p:extLst>
          </p:nvPr>
        </p:nvGraphicFramePr>
        <p:xfrm>
          <a:off x="0" y="0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</a:t>
            </a:r>
            <a:r>
              <a:rPr lang="ru-RU" sz="2400" dirty="0"/>
              <a:t>Белая средняя 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р.п. Средний ул. 3 Степная, д</a:t>
            </a:r>
            <a:r>
              <a:rPr lang="ru-RU" sz="1800" dirty="0" smtClean="0"/>
              <a:t>. 14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89501446678</a:t>
            </a:r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en-US" sz="1800" u="sng" dirty="0" smtClean="0">
                <a:hlinkClick r:id="rId6"/>
              </a:rPr>
              <a:t>www.belays</a:t>
            </a:r>
            <a:r>
              <a:rPr lang="ru-RU" sz="1800" u="sng" dirty="0">
                <a:hlinkClick r:id="rId6"/>
              </a:rPr>
              <a:t>с</a:t>
            </a:r>
            <a:r>
              <a:rPr lang="en-US" sz="1800" u="sng" dirty="0">
                <a:hlinkClick r:id="rId6"/>
              </a:rPr>
              <a:t>hool.uoura.ru</a:t>
            </a:r>
            <a:endParaRPr lang="ru-RU" altLang="ru-RU" sz="1200" dirty="0">
              <a:solidFill>
                <a:srgbClr val="002060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49691"/>
              </p:ext>
            </p:extLst>
          </p:nvPr>
        </p:nvGraphicFramePr>
        <p:xfrm>
          <a:off x="1358669" y="2332335"/>
          <a:ext cx="9165244" cy="299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402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математики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часов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(5-6 классы)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русского языка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часов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(7-8 классы)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0672263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начальных классов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часов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(3класс)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480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498378"/>
              </p:ext>
            </p:extLst>
          </p:nvPr>
        </p:nvGraphicFramePr>
        <p:xfrm>
          <a:off x="0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«Белореченская </a:t>
            </a:r>
            <a:r>
              <a:rPr lang="ru-RU" sz="2400" dirty="0"/>
              <a:t>средняя 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обл.,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рп. Белореченский, 106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8(39543) 25714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>
                <a:hlinkClick r:id="rId6"/>
              </a:rPr>
              <a:t>http://belorschool.uoura.ru</a:t>
            </a:r>
            <a:r>
              <a:rPr lang="ru-RU" sz="1800" dirty="0" smtClean="0">
                <a:hlinkClick r:id="rId6"/>
              </a:rPr>
              <a:t>/</a:t>
            </a:r>
            <a:r>
              <a:rPr lang="ru-RU" sz="1800" dirty="0" smtClean="0"/>
              <a:t> </a:t>
            </a:r>
            <a:endParaRPr lang="ru-RU" altLang="ru-RU" sz="900" dirty="0">
              <a:solidFill>
                <a:srgbClr val="002060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8453"/>
              </p:ext>
            </p:extLst>
          </p:nvPr>
        </p:nvGraphicFramePr>
        <p:xfrm>
          <a:off x="1238596" y="2304071"/>
          <a:ext cx="9165244" cy="2982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402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Учитель технологии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часов (6-7 классы)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Отдельная квартира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5170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Учитель английского языка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часов  (5-9 классы)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Отдельная квартира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0672263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Учитель-дефектолог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часов (1-4 классы)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Отдельная квартира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480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9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418235"/>
              </p:ext>
            </p:extLst>
          </p:nvPr>
        </p:nvGraphicFramePr>
        <p:xfrm>
          <a:off x="0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«Белореченский лицей»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36652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Адрес: </a:t>
            </a:r>
            <a:r>
              <a:rPr lang="ru-RU" sz="1800" dirty="0" smtClean="0"/>
              <a:t>Иркутская обл., Усольский </a:t>
            </a:r>
            <a:r>
              <a:rPr lang="ru-RU" sz="1800" dirty="0"/>
              <a:t>район, </a:t>
            </a:r>
            <a:r>
              <a:rPr lang="ru-RU" sz="1800" dirty="0" smtClean="0"/>
              <a:t>рп. </a:t>
            </a:r>
            <a:r>
              <a:rPr lang="ru-RU" sz="1800" dirty="0"/>
              <a:t>Белореченский, д</a:t>
            </a:r>
            <a:r>
              <a:rPr lang="ru-RU" sz="1800" dirty="0" smtClean="0"/>
              <a:t>. 121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8(39543</a:t>
            </a:r>
            <a:r>
              <a:rPr lang="ru-RU" sz="1800" dirty="0"/>
              <a:t>) </a:t>
            </a:r>
            <a:r>
              <a:rPr lang="ru-RU" sz="1800" dirty="0" smtClean="0"/>
              <a:t>25465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u="sng" dirty="0">
                <a:hlinkClick r:id="rId6"/>
              </a:rPr>
              <a:t>http://</a:t>
            </a:r>
            <a:r>
              <a:rPr lang="ru-RU" sz="1800" u="sng" dirty="0" smtClean="0">
                <a:hlinkClick r:id="rId6"/>
              </a:rPr>
              <a:t>www.белореченский-лицей.рф</a:t>
            </a:r>
            <a:endParaRPr lang="ru-RU" sz="1800" u="sng" dirty="0" smtClean="0"/>
          </a:p>
          <a:p>
            <a:pPr>
              <a:buNone/>
            </a:pPr>
            <a:endParaRPr lang="ru-RU" altLang="ru-RU" sz="1800" dirty="0">
              <a:solidFill>
                <a:srgbClr val="002060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00389"/>
              </p:ext>
            </p:extLst>
          </p:nvPr>
        </p:nvGraphicFramePr>
        <p:xfrm>
          <a:off x="1358669" y="2332335"/>
          <a:ext cx="9165244" cy="204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402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начальных классов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часов (2 класс) 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возможна аренда служебного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благоустроенного жилья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</a:t>
            </a:r>
            <a:r>
              <a:rPr lang="ru-RU" sz="2400" dirty="0"/>
              <a:t>Большееланская средняя 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</a:t>
            </a:r>
            <a:r>
              <a:rPr lang="ru-RU" sz="1800" dirty="0"/>
              <a:t>: </a:t>
            </a:r>
            <a:r>
              <a:rPr lang="ru-RU" sz="1800" dirty="0" smtClean="0"/>
              <a:t>Иркутская обл., </a:t>
            </a:r>
            <a:r>
              <a:rPr lang="ru-RU" sz="1800" dirty="0"/>
              <a:t>Усольский р-н, с. Большая Елань, ул. Декабристов, д. 45</a:t>
            </a:r>
          </a:p>
          <a:p>
            <a:pPr>
              <a:buNone/>
            </a:pPr>
            <a:r>
              <a:rPr lang="ru-RU" sz="1800" dirty="0"/>
              <a:t>Телефон: 8(39543) </a:t>
            </a:r>
            <a:r>
              <a:rPr lang="ru-RU" sz="1800" dirty="0" smtClean="0"/>
              <a:t>23292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 err="1">
                <a:hlinkClick r:id="rId6"/>
              </a:rPr>
              <a:t>bol</a:t>
            </a:r>
            <a:r>
              <a:rPr lang="en-US" sz="1800" dirty="0">
                <a:hlinkClick r:id="rId6"/>
              </a:rPr>
              <a:t>she</a:t>
            </a:r>
            <a:r>
              <a:rPr lang="ru-RU" sz="1800" dirty="0" err="1">
                <a:hlinkClick r:id="rId6"/>
              </a:rPr>
              <a:t>el</a:t>
            </a:r>
            <a:r>
              <a:rPr lang="ru-RU" sz="1800" dirty="0">
                <a:hlinkClick r:id="rId6"/>
              </a:rPr>
              <a:t>@ </a:t>
            </a:r>
            <a:r>
              <a:rPr lang="en-US" sz="1800" dirty="0">
                <a:hlinkClick r:id="rId6"/>
              </a:rPr>
              <a:t>mail</a:t>
            </a:r>
            <a:r>
              <a:rPr lang="ru-RU" sz="1800" dirty="0">
                <a:hlinkClick r:id="rId6"/>
              </a:rPr>
              <a:t>.</a:t>
            </a:r>
            <a:r>
              <a:rPr lang="ru-RU" sz="1800" dirty="0" err="1">
                <a:hlinkClick r:id="rId6"/>
              </a:rPr>
              <a:t>ru</a:t>
            </a:r>
            <a:endParaRPr lang="ru-RU" altLang="ru-RU" sz="1800" dirty="0">
              <a:solidFill>
                <a:srgbClr val="002060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940445"/>
              </p:ext>
            </p:extLst>
          </p:nvPr>
        </p:nvGraphicFramePr>
        <p:xfrm>
          <a:off x="1358669" y="2369127"/>
          <a:ext cx="9165244" cy="2428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365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английского языка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часов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более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(1-11 классы)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физики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более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(7-11 классы)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0672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7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«Мальтинская </a:t>
            </a:r>
            <a:r>
              <a:rPr lang="ru-RU" sz="2400" dirty="0"/>
              <a:t>средняя 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 smtClean="0"/>
              <a:t>Адрес: Иркутская обл, </a:t>
            </a:r>
            <a:r>
              <a:rPr lang="ru-RU" sz="1800" dirty="0"/>
              <a:t>Усольский район, </a:t>
            </a:r>
            <a:r>
              <a:rPr lang="ru-RU" sz="1800" dirty="0" smtClean="0"/>
              <a:t>с. Мальта, </a:t>
            </a:r>
            <a:r>
              <a:rPr lang="ru-RU" sz="1800" dirty="0"/>
              <a:t>ул. Школьная дом 25 «А</a:t>
            </a:r>
            <a:r>
              <a:rPr lang="ru-RU" sz="1800" dirty="0" smtClean="0"/>
              <a:t>» </a:t>
            </a:r>
          </a:p>
          <a:p>
            <a:pPr>
              <a:buNone/>
            </a:pPr>
            <a:r>
              <a:rPr lang="ru-RU" sz="1800" dirty="0" smtClean="0"/>
              <a:t>Телефон: 8 </a:t>
            </a:r>
            <a:r>
              <a:rPr lang="ru-RU" sz="1800" dirty="0"/>
              <a:t>(39543</a:t>
            </a:r>
            <a:r>
              <a:rPr lang="ru-RU" sz="1800" dirty="0" smtClean="0"/>
              <a:t>) 21620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en-US" sz="1800" dirty="0">
                <a:hlinkClick r:id="rId6"/>
              </a:rPr>
              <a:t>http://malta.uoura.ru</a:t>
            </a:r>
            <a:r>
              <a:rPr lang="en-US" sz="1800" dirty="0" smtClean="0">
                <a:hlinkClick r:id="rId6"/>
              </a:rPr>
              <a:t>/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333012"/>
              </p:ext>
            </p:extLst>
          </p:nvPr>
        </p:nvGraphicFramePr>
        <p:xfrm>
          <a:off x="1358669" y="2369127"/>
          <a:ext cx="9165244" cy="189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365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Учитель-дефектолог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ставка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5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«Новожилкинская </a:t>
            </a:r>
            <a:r>
              <a:rPr lang="ru-RU" sz="2400" dirty="0"/>
              <a:t>средняя общеобразовательная </a:t>
            </a:r>
            <a:r>
              <a:rPr lang="ru-RU" sz="2400" dirty="0" smtClean="0"/>
              <a:t>школа»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Адрес</a:t>
            </a:r>
            <a:r>
              <a:rPr lang="ru-RU" sz="1800" dirty="0" smtClean="0"/>
              <a:t>: </a:t>
            </a:r>
            <a:r>
              <a:rPr lang="ru-RU" sz="1800" dirty="0"/>
              <a:t>Иркутская </a:t>
            </a:r>
            <a:r>
              <a:rPr lang="ru-RU" sz="1800" dirty="0" smtClean="0"/>
              <a:t>обл., </a:t>
            </a:r>
            <a:r>
              <a:rPr lang="ru-RU" sz="1800" dirty="0"/>
              <a:t>Усольский район, с. Новожилкино ул</a:t>
            </a:r>
            <a:r>
              <a:rPr lang="ru-RU" sz="1800" dirty="0" smtClean="0"/>
              <a:t>. Мира</a:t>
            </a:r>
            <a:r>
              <a:rPr lang="ru-RU" sz="1800" dirty="0"/>
              <a:t>, </a:t>
            </a:r>
            <a:r>
              <a:rPr lang="ru-RU" sz="1800" dirty="0" smtClean="0"/>
              <a:t>д. 12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Телефон: 8 (39543) 96374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Сайт: </a:t>
            </a:r>
            <a:r>
              <a:rPr lang="ru-RU" sz="1800" dirty="0">
                <a:hlinkClick r:id="rId6"/>
              </a:rPr>
              <a:t>http://novogilkinschool.uoura.ru</a:t>
            </a:r>
            <a:r>
              <a:rPr lang="ru-RU" sz="1800" dirty="0" smtClean="0">
                <a:hlinkClick r:id="rId6"/>
              </a:rPr>
              <a:t>/</a:t>
            </a:r>
            <a:r>
              <a:rPr lang="ru-RU" sz="1800" dirty="0"/>
              <a:t> </a:t>
            </a:r>
            <a:endParaRPr lang="ru-RU" sz="1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18009"/>
              </p:ext>
            </p:extLst>
          </p:nvPr>
        </p:nvGraphicFramePr>
        <p:xfrm>
          <a:off x="1358669" y="2369127"/>
          <a:ext cx="9165244" cy="189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365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-дефектолог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 ставки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5"/>
              </p:ext>
            </p:extLst>
          </p:nvPr>
        </p:nvGraphicFramePr>
        <p:xfrm>
          <a:off x="33251" y="-14708"/>
          <a:ext cx="12192000" cy="68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Точечный рисунок" r:id="rId3" imgW="4572000" imgH="2857680" progId="Paint.Picture">
                  <p:embed/>
                </p:oleObj>
              </mc:Choice>
              <mc:Fallback>
                <p:oleObj name="Точечный рисунок" r:id="rId3" imgW="4572000" imgH="2857680" progId="Paint.Picture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51" y="-14708"/>
                        <a:ext cx="12192000" cy="68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" y="120188"/>
            <a:ext cx="1082358" cy="102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87979" y="361824"/>
            <a:ext cx="10257906" cy="90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400" dirty="0"/>
              <a:t>Муниципальное бюджетное общеобразовательное учреждение 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«Средняя </a:t>
            </a:r>
            <a:r>
              <a:rPr lang="ru-RU" sz="2400" dirty="0"/>
              <a:t>общеобразовательная </a:t>
            </a:r>
            <a:r>
              <a:rPr lang="ru-RU" sz="2400" dirty="0" smtClean="0"/>
              <a:t>школа № 20»</a:t>
            </a:r>
            <a:endParaRPr lang="ru-RU" sz="2400" dirty="0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257694" y="1282935"/>
            <a:ext cx="11080865" cy="10341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Адрес</a:t>
            </a:r>
            <a:r>
              <a:rPr lang="ru-RU" sz="1800" dirty="0" smtClean="0"/>
              <a:t>: </a:t>
            </a:r>
            <a:r>
              <a:rPr lang="ru-RU" sz="1800" dirty="0"/>
              <a:t>Иркутская </a:t>
            </a:r>
            <a:r>
              <a:rPr lang="ru-RU" sz="1800" dirty="0" smtClean="0"/>
              <a:t>обл., </a:t>
            </a:r>
            <a:r>
              <a:rPr lang="ru-RU" sz="1800" dirty="0"/>
              <a:t>Усольский район, п. Усолье-7</a:t>
            </a:r>
          </a:p>
          <a:p>
            <a:pPr>
              <a:buNone/>
            </a:pPr>
            <a:r>
              <a:rPr lang="ru-RU" sz="1800" dirty="0" smtClean="0"/>
              <a:t>Телефон: 89086633793</a:t>
            </a:r>
          </a:p>
          <a:p>
            <a:pPr>
              <a:buNone/>
            </a:pPr>
            <a:r>
              <a:rPr lang="ru-RU" sz="1800" dirty="0" smtClean="0"/>
              <a:t>Сайт: </a:t>
            </a:r>
            <a:r>
              <a:rPr lang="en-US" sz="1800" dirty="0">
                <a:hlinkClick r:id="rId6"/>
              </a:rPr>
              <a:t>http://cdsschool.uoura.ru</a:t>
            </a:r>
            <a:r>
              <a:rPr lang="en-US" sz="1800" dirty="0" smtClean="0">
                <a:hlinkClick r:id="rId6"/>
              </a:rPr>
              <a:t>/</a:t>
            </a:r>
            <a:r>
              <a:rPr lang="ru-RU" sz="1800" dirty="0" smtClean="0"/>
              <a:t> 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536804"/>
              </p:ext>
            </p:extLst>
          </p:nvPr>
        </p:nvGraphicFramePr>
        <p:xfrm>
          <a:off x="1358669" y="2369127"/>
          <a:ext cx="9165244" cy="2428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06">
                  <a:extLst>
                    <a:ext uri="{9D8B030D-6E8A-4147-A177-3AD203B41FA5}">
                      <a16:colId xmlns:a16="http://schemas.microsoft.com/office/drawing/2014/main" val="784587522"/>
                    </a:ext>
                  </a:extLst>
                </a:gridCol>
                <a:gridCol w="3671916">
                  <a:extLst>
                    <a:ext uri="{9D8B030D-6E8A-4147-A177-3AD203B41FA5}">
                      <a16:colId xmlns:a16="http://schemas.microsoft.com/office/drawing/2014/main" val="4104988502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3318229469"/>
                    </a:ext>
                  </a:extLst>
                </a:gridCol>
                <a:gridCol w="2291311">
                  <a:extLst>
                    <a:ext uri="{9D8B030D-6E8A-4147-A177-3AD203B41FA5}">
                      <a16:colId xmlns:a16="http://schemas.microsoft.com/office/drawing/2014/main" val="1044685544"/>
                    </a:ext>
                  </a:extLst>
                </a:gridCol>
              </a:tblGrid>
              <a:tr h="1365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п/п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вакансии (основной преподаваемый предмет)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Планируемая нагрузка по вакансии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(классы, всего часов)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Предоставляемое жильё (отдельная квартира, дом, комната в общежитии, комната в коммунальной квартире)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283" marR="66283" marT="0" marB="0" anchor="ctr"/>
                </a:tc>
                <a:extLst>
                  <a:ext uri="{0D108BD9-81ED-4DB2-BD59-A6C34878D82A}">
                    <a16:rowId xmlns:a16="http://schemas.microsoft.com/office/drawing/2014/main" val="386662425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математики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часов (5-8 классы)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Отдельная квартира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169353"/>
                  </a:ext>
                </a:extLst>
              </a:tr>
              <a:tr h="5314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химии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часов (8-11 классы)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Отдельная квартира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3832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2138</Words>
  <Application>Microsoft Office PowerPoint</Application>
  <PresentationFormat>Широкоэкранный</PresentationFormat>
  <Paragraphs>445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32</cp:revision>
  <cp:lastPrinted>2023-09-29T06:23:12Z</cp:lastPrinted>
  <dcterms:created xsi:type="dcterms:W3CDTF">2022-10-24T05:46:19Z</dcterms:created>
  <dcterms:modified xsi:type="dcterms:W3CDTF">2023-09-29T08:36:48Z</dcterms:modified>
</cp:coreProperties>
</file>