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74" r:id="rId6"/>
    <p:sldId id="269" r:id="rId7"/>
    <p:sldId id="276" r:id="rId8"/>
    <p:sldId id="271" r:id="rId9"/>
    <p:sldId id="275" r:id="rId10"/>
    <p:sldId id="272" r:id="rId11"/>
    <p:sldId id="273" r:id="rId12"/>
    <p:sldId id="277" r:id="rId13"/>
    <p:sldId id="258" r:id="rId14"/>
    <p:sldId id="257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82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E1322C-ED8A-4ECD-A6FA-69DE2D3E41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67375" y="57151"/>
            <a:ext cx="6381750" cy="1914524"/>
          </a:xfrm>
        </p:spPr>
        <p:txBody>
          <a:bodyPr anchor="b"/>
          <a:lstStyle>
            <a:lvl1pPr algn="ctr">
              <a:defRPr sz="6000" b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9158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ED7E32-3400-4D63-BFED-F7EBA722F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7ABF597-FE66-4598-B4AC-071AE4D49D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C93FC2A-D58C-4695-BB7B-28067B70C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5136D-E666-4423-9676-90C482C180BE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D38435-ED3A-49B2-A1B0-45344B590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D4F97E-BB43-484A-BA19-6A2EBD84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3F7D-7E1E-4A88-8451-CE896C0E0D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145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B49CCF6-3D19-4EB9-AFB8-297CB3B7EF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B1F4BD9-1E3B-4D78-A3A9-F8F93E0905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D2A7E5B-326A-4F8F-ACD5-8AE74D94D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5136D-E666-4423-9676-90C482C180BE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44D203-10B9-409B-9711-D84BF169E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9DA813-D245-43C7-9E33-F6E817DFA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3F7D-7E1E-4A88-8451-CE896C0E0D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760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B53B7DA-E319-400B-AA9B-2BF4C84591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5782"/>
            <a:ext cx="12191998" cy="174171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FF3935-A434-465C-B9C4-DC327A50A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2675" y="18255"/>
            <a:ext cx="9753600" cy="1325563"/>
          </a:xfrm>
        </p:spPr>
        <p:txBody>
          <a:bodyPr/>
          <a:lstStyle>
            <a:lvl1pPr>
              <a:defRPr b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E252B50-0116-471A-9C04-BCCADDF634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75000"/>
                  </a:schemeClr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770339-FAF9-498C-B112-4A60E00F5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5136D-E666-4423-9676-90C482C180BE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308909-539D-4600-847F-6DD98C404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4E6230-4D46-4EC2-99E9-67BAB7DE1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3F7D-7E1E-4A88-8451-CE896C0E0D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507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173BB3-25A3-42A8-81F0-EDBFAE195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4F1FB1-E185-4D23-92C9-2D1E49438B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6E4436-E7BF-474E-BB77-6081CD5B6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5136D-E666-4423-9676-90C482C180BE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4D872B4-84E7-41A6-863E-5D1C6FFD9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BDF55D-302C-4B2D-9377-EA9DDFCBD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3F7D-7E1E-4A88-8451-CE896C0E0D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305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B0B21E-CBE4-4267-B2D2-E7B8E02F3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FF5A11-828B-417B-8A8D-B544ED1C03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56E6440-96F1-45E0-907A-15E0870642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A4E7227-0CB9-412A-A11F-E1B32D98A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5136D-E666-4423-9676-90C482C180BE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F3B9F6-5585-4264-AF7E-DEBB3C7F6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C4D860-ACFD-41E7-BBF7-328940BCE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3F7D-7E1E-4A88-8451-CE896C0E0D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959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5B3FA3-2757-4B19-8D0E-9506EBB2E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F48CB63-0F73-4DF4-96A6-D989480747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2E4BDF7-24D6-41B9-89D6-563456F205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261A751-76FB-4300-A139-9F1A78A062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87F38A7-921B-4A3E-898C-700E0299FE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CD0D85B-D00A-4226-9C2E-167EDEEEC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5136D-E666-4423-9676-90C482C180BE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37F47E-403D-45B2-96DA-7A676FC53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3736EB3-1E9F-487F-90BD-FC7C0B8F5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3F7D-7E1E-4A88-8451-CE896C0E0D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00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C69549-E5C0-42C0-A125-62F0DB1A4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CD6EA74-2DB6-4C85-A774-8D3D0EF0D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5136D-E666-4423-9676-90C482C180BE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956DFE1-31C1-46AF-9F17-14DD57837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D15E1F8-888C-4052-B32C-6B5991966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3F7D-7E1E-4A88-8451-CE896C0E0D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736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AB2AA3C-7617-4A5C-83C8-413BFDDDE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5136D-E666-4423-9676-90C482C180BE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89C991C-305B-4491-9089-CE568051C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F3C3D20-B31E-49AE-96F7-F7C53B644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3F7D-7E1E-4A88-8451-CE896C0E0D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43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495679-44D7-4E94-B377-3183B76B9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E04AC0-4202-48D3-8290-44D86E318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F305F81-1C0E-472B-8ABC-49AED6E3A3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6BA60D0-3C90-4B89-A8A3-BF015E7CC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5136D-E666-4423-9676-90C482C180BE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2B08EFA-899F-4165-BBD2-AEDB9A0B4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CC86E68-9658-468F-A491-661A5836D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3F7D-7E1E-4A88-8451-CE896C0E0D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636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4B6274-2366-42CD-A76A-CC782641E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D7A5CF4-6453-4B0A-9CC9-6657955E1B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CF770C8-D2AF-4CF6-946D-E813B06D63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F9AF9A8-A912-4908-AEE0-953F8E5CD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5136D-E666-4423-9676-90C482C180BE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2020335-B526-49FD-A098-817158570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2DF3E27-CED9-4DBF-B26D-A1B6CBB10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3F7D-7E1E-4A88-8451-CE896C0E0D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670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presentation-creation.ru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B69574-7D6B-4C65-8746-02BAF59DA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8516DE8-8901-4262-880F-C11A0BEE70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2F08F9-9DC9-4268-841F-EE5D3AE63B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35136D-E666-4423-9676-90C482C180BE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7046A8-8E79-40FB-96E2-42CEFFC02A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859F98-2616-4E4D-8880-C3F1F7C051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E3F7D-7E1E-4A88-8451-CE896C0E0D50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hlinkClick r:id="rId13"/>
            <a:extLst>
              <a:ext uri="{FF2B5EF4-FFF2-40B4-BE49-F238E27FC236}">
                <a16:creationId xmlns:a16="http://schemas.microsoft.com/office/drawing/2014/main" id="{4348BB99-0BFF-41BD-9D9D-8FB5F132605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000" y="367393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645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mailto:obraz_ui@mail.ru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DD2745-47F1-4C93-8E11-ADC46197A5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18318" y="57151"/>
            <a:ext cx="8630807" cy="1728920"/>
          </a:xfrm>
        </p:spPr>
        <p:txBody>
          <a:bodyPr>
            <a:normAutofit/>
          </a:bodyPr>
          <a:lstStyle/>
          <a:p>
            <a:r>
              <a:rPr lang="ru-RU" sz="4000" dirty="0"/>
              <a:t>Муниципальное образование </a:t>
            </a:r>
            <a:br>
              <a:rPr lang="ru-RU" sz="4000" dirty="0"/>
            </a:br>
            <a:r>
              <a:rPr lang="ru-RU" sz="4000" dirty="0"/>
              <a:t>«Усть-Илимский район»</a:t>
            </a:r>
          </a:p>
        </p:txBody>
      </p:sp>
    </p:spTree>
    <p:extLst>
      <p:ext uri="{BB962C8B-B14F-4D97-AF65-F5344CB8AC3E}">
        <p14:creationId xmlns:p14="http://schemas.microsoft.com/office/powerpoint/2010/main" val="236307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660D72-CE0D-49F7-A206-CFC85E90E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dirty="0">
                <a:solidFill>
                  <a:srgbClr val="009DD9">
                    <a:lumMod val="75000"/>
                  </a:srgbClr>
                </a:solidFill>
              </a:rPr>
              <a:t>Муниципальное дошкольное общеобразовательное учреждение  </a:t>
            </a:r>
            <a:br>
              <a:rPr lang="ru-RU" sz="3200" dirty="0">
                <a:solidFill>
                  <a:srgbClr val="009DD9">
                    <a:lumMod val="75000"/>
                  </a:srgbClr>
                </a:solidFill>
              </a:rPr>
            </a:br>
            <a:r>
              <a:rPr lang="ru-RU" sz="3200" dirty="0">
                <a:solidFill>
                  <a:srgbClr val="009DD9">
                    <a:lumMod val="75000"/>
                  </a:srgbClr>
                </a:solidFill>
              </a:rPr>
              <a:t>«Малыш»</a:t>
            </a:r>
          </a:p>
        </p:txBody>
      </p:sp>
      <p:sp>
        <p:nvSpPr>
          <p:cNvPr id="64" name="Заголовок 1">
            <a:extLst>
              <a:ext uri="{FF2B5EF4-FFF2-40B4-BE49-F238E27FC236}">
                <a16:creationId xmlns:a16="http://schemas.microsoft.com/office/drawing/2014/main" id="{D5828B9F-4E28-4400-BFD7-435BB4995579}"/>
              </a:ext>
            </a:extLst>
          </p:cNvPr>
          <p:cNvSpPr txBox="1">
            <a:spLocks/>
          </p:cNvSpPr>
          <p:nvPr/>
        </p:nvSpPr>
        <p:spPr>
          <a:xfrm>
            <a:off x="219075" y="3564439"/>
            <a:ext cx="6609347" cy="23802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000" dirty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000" dirty="0"/>
              <a:t>Учитель – психолог (36 часов)</a:t>
            </a:r>
          </a:p>
          <a:p>
            <a:endParaRPr lang="ru-RU" sz="3000" dirty="0"/>
          </a:p>
          <a:p>
            <a:pPr algn="ctr"/>
            <a:r>
              <a:rPr lang="ru-RU" sz="3000" dirty="0"/>
              <a:t>        </a:t>
            </a:r>
          </a:p>
          <a:p>
            <a:r>
              <a:rPr lang="ru-RU" sz="3000" dirty="0"/>
              <a:t> </a:t>
            </a:r>
          </a:p>
          <a:p>
            <a:endParaRPr lang="ru-RU" sz="3000" dirty="0"/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1C8F14CF-2FDD-4B9E-B6F5-390578A153CD}"/>
              </a:ext>
            </a:extLst>
          </p:cNvPr>
          <p:cNvSpPr/>
          <p:nvPr/>
        </p:nvSpPr>
        <p:spPr>
          <a:xfrm>
            <a:off x="4104817" y="6278479"/>
            <a:ext cx="49003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>
                <a:solidFill>
                  <a:srgbClr val="0070C0"/>
                </a:solidFill>
              </a:rPr>
              <a:t>р.п</a:t>
            </a:r>
            <a:r>
              <a:rPr lang="ru-RU" dirty="0">
                <a:solidFill>
                  <a:srgbClr val="0070C0"/>
                </a:solidFill>
              </a:rPr>
              <a:t>. Железнодорожный, </a:t>
            </a:r>
            <a:r>
              <a:rPr lang="ru-RU" dirty="0" err="1">
                <a:solidFill>
                  <a:srgbClr val="0070C0"/>
                </a:solidFill>
              </a:rPr>
              <a:t>Усть</a:t>
            </a:r>
            <a:r>
              <a:rPr lang="ru-RU" dirty="0">
                <a:solidFill>
                  <a:srgbClr val="0070C0"/>
                </a:solidFill>
              </a:rPr>
              <a:t> – Илимский район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86A3932-0E58-45D3-8402-E3B57FABA4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097" y="1973179"/>
            <a:ext cx="5618256" cy="364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96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Заголовок 1">
            <a:extLst>
              <a:ext uri="{FF2B5EF4-FFF2-40B4-BE49-F238E27FC236}">
                <a16:creationId xmlns:a16="http://schemas.microsoft.com/office/drawing/2014/main" id="{D5828B9F-4E28-4400-BFD7-435BB4995579}"/>
              </a:ext>
            </a:extLst>
          </p:cNvPr>
          <p:cNvSpPr txBox="1">
            <a:spLocks/>
          </p:cNvSpPr>
          <p:nvPr/>
        </p:nvSpPr>
        <p:spPr>
          <a:xfrm>
            <a:off x="219075" y="2119357"/>
            <a:ext cx="8138712" cy="45284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000" dirty="0"/>
          </a:p>
          <a:p>
            <a:r>
              <a:rPr lang="ru-RU" sz="3000" dirty="0"/>
              <a:t>Муниципальное образовательное учреждение дополнительного образования  </a:t>
            </a:r>
            <a:br>
              <a:rPr lang="ru-RU" sz="3000" dirty="0"/>
            </a:br>
            <a:r>
              <a:rPr lang="ru-RU" sz="3000" dirty="0"/>
              <a:t>«Районный центр дополнительного образования детей»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000" dirty="0"/>
              <a:t>педагог дополнительного образования</a:t>
            </a:r>
          </a:p>
          <a:p>
            <a:endParaRPr lang="ru-RU" sz="3000" dirty="0"/>
          </a:p>
          <a:p>
            <a:endParaRPr lang="ru-RU" sz="3000" dirty="0"/>
          </a:p>
          <a:p>
            <a:pPr algn="ctr"/>
            <a:r>
              <a:rPr lang="ru-RU" sz="3000" dirty="0"/>
              <a:t>        </a:t>
            </a:r>
          </a:p>
          <a:p>
            <a:r>
              <a:rPr lang="ru-RU" sz="3000" dirty="0"/>
              <a:t> </a:t>
            </a:r>
          </a:p>
          <a:p>
            <a:endParaRPr lang="ru-RU" sz="3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86A3932-0E58-45D3-8402-E3B57FABA4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871" y="1973179"/>
            <a:ext cx="3767482" cy="244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97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660D72-CE0D-49F7-A206-CFC85E90E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009DD9">
                    <a:lumMod val="75000"/>
                  </a:srgbClr>
                </a:solidFill>
              </a:rPr>
              <a:t>Меры поддержки молодым специалистам</a:t>
            </a:r>
          </a:p>
        </p:txBody>
      </p:sp>
      <p:sp>
        <p:nvSpPr>
          <p:cNvPr id="64" name="Заголовок 1">
            <a:extLst>
              <a:ext uri="{FF2B5EF4-FFF2-40B4-BE49-F238E27FC236}">
                <a16:creationId xmlns:a16="http://schemas.microsoft.com/office/drawing/2014/main" id="{D5828B9F-4E28-4400-BFD7-435BB4995579}"/>
              </a:ext>
            </a:extLst>
          </p:cNvPr>
          <p:cNvSpPr txBox="1">
            <a:spLocks/>
          </p:cNvSpPr>
          <p:nvPr/>
        </p:nvSpPr>
        <p:spPr>
          <a:xfrm>
            <a:off x="533041" y="2434379"/>
            <a:ext cx="11573234" cy="23802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000" dirty="0"/>
          </a:p>
          <a:p>
            <a:endParaRPr lang="ru-RU" sz="3000" dirty="0"/>
          </a:p>
          <a:p>
            <a:pPr algn="ctr"/>
            <a:r>
              <a:rPr lang="ru-RU" sz="3000" dirty="0"/>
              <a:t>Доплаты педагогическим работникам в возрасте до 35 лет, </a:t>
            </a:r>
          </a:p>
          <a:p>
            <a:pPr algn="ctr"/>
            <a:r>
              <a:rPr lang="ru-RU" sz="3000" dirty="0"/>
              <a:t>впервые преступившим к деятельности ежемесячно:</a:t>
            </a:r>
          </a:p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ru-RU" sz="3000" dirty="0"/>
              <a:t>20 % до 3-х лет стажа;</a:t>
            </a:r>
          </a:p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ru-RU" sz="3000" dirty="0"/>
              <a:t>10 % от 3-х до 5-ти лет стажа;</a:t>
            </a:r>
          </a:p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ru-RU" sz="3000" dirty="0"/>
              <a:t>5% от 5-ти до 7-ми лет стажа.</a:t>
            </a:r>
          </a:p>
          <a:p>
            <a:pPr algn="ctr"/>
            <a:r>
              <a:rPr lang="ru-RU" sz="3000" dirty="0"/>
              <a:t>        </a:t>
            </a:r>
          </a:p>
          <a:p>
            <a:r>
              <a:rPr lang="ru-RU" sz="3000" dirty="0"/>
              <a:t> </a:t>
            </a:r>
          </a:p>
          <a:p>
            <a:endParaRPr lang="ru-RU" sz="3000" dirty="0"/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1C8F14CF-2FDD-4B9E-B6F5-390578A153CD}"/>
              </a:ext>
            </a:extLst>
          </p:cNvPr>
          <p:cNvSpPr/>
          <p:nvPr/>
        </p:nvSpPr>
        <p:spPr>
          <a:xfrm>
            <a:off x="4104817" y="6278479"/>
            <a:ext cx="25201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>
                <a:solidFill>
                  <a:srgbClr val="0070C0"/>
                </a:solidFill>
              </a:rPr>
              <a:t> </a:t>
            </a:r>
            <a:r>
              <a:rPr lang="ru-RU" dirty="0" err="1">
                <a:solidFill>
                  <a:srgbClr val="0070C0"/>
                </a:solidFill>
              </a:rPr>
              <a:t>Усть</a:t>
            </a:r>
            <a:r>
              <a:rPr lang="ru-RU" dirty="0">
                <a:solidFill>
                  <a:srgbClr val="0070C0"/>
                </a:solidFill>
              </a:rPr>
              <a:t> – Илимский район</a:t>
            </a:r>
          </a:p>
        </p:txBody>
      </p:sp>
    </p:spTree>
    <p:extLst>
      <p:ext uri="{BB962C8B-B14F-4D97-AF65-F5344CB8AC3E}">
        <p14:creationId xmlns:p14="http://schemas.microsoft.com/office/powerpoint/2010/main" val="397323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164B58-F1C8-4411-BA87-2720E4F33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Наши контакты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0F6C6C-E465-4B87-AF4A-61ECA9F392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Отдел образования Администрации муниципального образования «Усть-Илимский район»</a:t>
            </a:r>
          </a:p>
          <a:p>
            <a:r>
              <a:rPr lang="ru-RU" dirty="0"/>
              <a:t>Факс, телефон приемной   -   7-71-52</a:t>
            </a:r>
          </a:p>
          <a:p>
            <a:r>
              <a:rPr lang="ru-RU" dirty="0"/>
              <a:t>Почтовый адрес: 666671 Иркутская обл., </a:t>
            </a:r>
            <a:r>
              <a:rPr lang="ru-RU" dirty="0" err="1"/>
              <a:t>г.Усть</a:t>
            </a:r>
            <a:r>
              <a:rPr lang="ru-RU" dirty="0"/>
              <a:t>-Илимск, </a:t>
            </a:r>
            <a:r>
              <a:rPr lang="ru-RU" dirty="0" err="1"/>
              <a:t>ул.Комсомольская</a:t>
            </a:r>
            <a:r>
              <a:rPr lang="ru-RU" dirty="0"/>
              <a:t> 7</a:t>
            </a:r>
          </a:p>
          <a:p>
            <a:endParaRPr lang="ru-RU" dirty="0"/>
          </a:p>
          <a:p>
            <a:r>
              <a:rPr lang="ru-RU" dirty="0"/>
              <a:t>Электронный адрес: </a:t>
            </a:r>
            <a:r>
              <a:rPr lang="ru-RU" dirty="0">
                <a:hlinkClick r:id="rId2"/>
              </a:rPr>
              <a:t>obraz_ui@mail</a:t>
            </a:r>
            <a:r>
              <a:rPr lang="ru-RU">
                <a:hlinkClick r:id="rId2"/>
              </a:rPr>
              <a:t>.ru</a:t>
            </a:r>
            <a:r>
              <a:rPr lang="ru-RU"/>
              <a:t> </a:t>
            </a:r>
            <a:endParaRPr lang="ru-RU" dirty="0"/>
          </a:p>
          <a:p>
            <a:endParaRPr lang="ru-RU" dirty="0"/>
          </a:p>
          <a:p>
            <a:r>
              <a:rPr lang="ru-RU" dirty="0"/>
              <a:t>Начальник отдела образования:  Черемных Татьяна Олеговна </a:t>
            </a:r>
          </a:p>
        </p:txBody>
      </p:sp>
    </p:spTree>
    <p:extLst>
      <p:ext uri="{BB962C8B-B14F-4D97-AF65-F5344CB8AC3E}">
        <p14:creationId xmlns:p14="http://schemas.microsoft.com/office/powerpoint/2010/main" val="102105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9">
            <a:extLst>
              <a:ext uri="{FF2B5EF4-FFF2-40B4-BE49-F238E27FC236}">
                <a16:creationId xmlns:a16="http://schemas.microsoft.com/office/drawing/2014/main" id="{1FA8EA5E-FA61-4A90-814C-B130A4FCA6C1}"/>
              </a:ext>
            </a:extLst>
          </p:cNvPr>
          <p:cNvSpPr txBox="1">
            <a:spLocks/>
          </p:cNvSpPr>
          <p:nvPr/>
        </p:nvSpPr>
        <p:spPr>
          <a:xfrm>
            <a:off x="4059750" y="1693291"/>
            <a:ext cx="4432499" cy="11502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7200" b="1" dirty="0">
                <a:solidFill>
                  <a:schemeClr val="accent2">
                    <a:lumMod val="75000"/>
                  </a:schemeClr>
                </a:solidFill>
              </a:rPr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178301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EE0525-2012-4B8F-B372-F16F02337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6843" y="-188108"/>
            <a:ext cx="9753600" cy="1964369"/>
          </a:xfrm>
        </p:spPr>
        <p:txBody>
          <a:bodyPr>
            <a:noAutofit/>
          </a:bodyPr>
          <a:lstStyle/>
          <a:p>
            <a:pPr algn="ctr"/>
            <a:r>
              <a:rPr lang="ru-RU" sz="3000" dirty="0"/>
              <a:t>Муниципальное общеобразовательное  учреждение  </a:t>
            </a:r>
            <a:br>
              <a:rPr lang="ru-RU" sz="3000" dirty="0"/>
            </a:br>
            <a:r>
              <a:rPr lang="ru-RU" sz="3000" dirty="0"/>
              <a:t>«</a:t>
            </a:r>
            <a:r>
              <a:rPr lang="ru-RU" sz="3000" dirty="0" err="1"/>
              <a:t>Бадарминская</a:t>
            </a:r>
            <a:r>
              <a:rPr lang="ru-RU" sz="3000" dirty="0"/>
              <a:t> средняя общеобразовательная  школа»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0DF345-395E-4A9C-ABD7-53C13642F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1103" y="1982624"/>
            <a:ext cx="7235172" cy="289275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3200" dirty="0"/>
              <a:t>Учитель химии, физики </a:t>
            </a:r>
          </a:p>
          <a:p>
            <a:pPr marL="0" indent="0">
              <a:buNone/>
            </a:pPr>
            <a:r>
              <a:rPr lang="ru-RU" sz="3200" dirty="0"/>
              <a:t>(20 часов в 7-11 классах)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903E909-3982-4E9E-A5CE-4122B242D7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773" y="1924657"/>
            <a:ext cx="3932261" cy="295072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B7E8D8A-341F-4CBE-B9B2-1D68C8722064}"/>
              </a:ext>
            </a:extLst>
          </p:cNvPr>
          <p:cNvSpPr/>
          <p:nvPr/>
        </p:nvSpPr>
        <p:spPr>
          <a:xfrm>
            <a:off x="3991303" y="5288102"/>
            <a:ext cx="619111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п.Бадарминск</a:t>
            </a:r>
            <a: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Усть</a:t>
            </a:r>
            <a: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 – Илимский район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8F07DED-2D8F-4AA5-9D5E-5F0444CEAD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5087" y="3119214"/>
            <a:ext cx="3507140" cy="263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61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54468A-93DB-4DB2-895F-F5C6AE0E3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0591" y="162634"/>
            <a:ext cx="9753600" cy="1325563"/>
          </a:xfrm>
        </p:spPr>
        <p:txBody>
          <a:bodyPr>
            <a:noAutofit/>
          </a:bodyPr>
          <a:lstStyle/>
          <a:p>
            <a:pPr algn="ctr"/>
            <a:r>
              <a:rPr lang="ru-RU" sz="3000" dirty="0"/>
              <a:t>Муниципальное  казенное  общеобразовательное  учреждение  </a:t>
            </a:r>
            <a:br>
              <a:rPr lang="ru-RU" sz="3000" dirty="0"/>
            </a:br>
            <a:r>
              <a:rPr lang="ru-RU" sz="3000" dirty="0"/>
              <a:t>«</a:t>
            </a:r>
            <a:r>
              <a:rPr lang="ru-RU" sz="3000" dirty="0" err="1"/>
              <a:t>Ершовская</a:t>
            </a:r>
            <a:r>
              <a:rPr lang="ru-RU" sz="3000" dirty="0"/>
              <a:t> средняя общеобразовательная школа»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DA7746-D5D6-407A-9113-23C450161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282" y="1599322"/>
            <a:ext cx="4923897" cy="3692924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8A06425-8389-4692-8ECB-D0DA98551106}"/>
              </a:ext>
            </a:extLst>
          </p:cNvPr>
          <p:cNvSpPr/>
          <p:nvPr/>
        </p:nvSpPr>
        <p:spPr>
          <a:xfrm>
            <a:off x="3941307" y="6129814"/>
            <a:ext cx="430938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dirty="0">
                <a:solidFill>
                  <a:srgbClr val="0070C0"/>
                </a:solidFill>
              </a:rPr>
              <a:t>п. Ершово, </a:t>
            </a:r>
            <a:r>
              <a:rPr lang="ru-RU" sz="2200" dirty="0" err="1">
                <a:solidFill>
                  <a:srgbClr val="0070C0"/>
                </a:solidFill>
              </a:rPr>
              <a:t>Усть</a:t>
            </a:r>
            <a:r>
              <a:rPr lang="ru-RU" sz="2200" dirty="0">
                <a:solidFill>
                  <a:srgbClr val="0070C0"/>
                </a:solidFill>
              </a:rPr>
              <a:t> – Илимский район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FEE741D9-E974-4F47-A480-B71D3EB1847A}"/>
              </a:ext>
            </a:extLst>
          </p:cNvPr>
          <p:cNvSpPr txBox="1">
            <a:spLocks/>
          </p:cNvSpPr>
          <p:nvPr/>
        </p:nvSpPr>
        <p:spPr>
          <a:xfrm>
            <a:off x="5214003" y="1764840"/>
            <a:ext cx="6738715" cy="29555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000" dirty="0"/>
              <a:t>Учитель - дефектолог </a:t>
            </a:r>
          </a:p>
          <a:p>
            <a:r>
              <a:rPr lang="ru-RU" sz="3000" dirty="0"/>
              <a:t>(0,25 ставки в 1-9 классах)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000" dirty="0"/>
              <a:t>Учитель - логопед </a:t>
            </a:r>
          </a:p>
          <a:p>
            <a:r>
              <a:rPr lang="ru-RU" sz="3000" dirty="0"/>
              <a:t>(0,25 ставки в 1-9 классах)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000" dirty="0"/>
              <a:t>Социальный педагог </a:t>
            </a:r>
          </a:p>
          <a:p>
            <a:r>
              <a:rPr lang="ru-RU" sz="3000" dirty="0"/>
              <a:t>(0,25 ставки в 1-11 классах) </a:t>
            </a:r>
          </a:p>
          <a:p>
            <a:endParaRPr lang="ru-RU" sz="3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FCDCEEA-EDBC-4590-8781-68A696103F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7447" y="4412180"/>
            <a:ext cx="2706168" cy="202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08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D0C0A6-FB65-4ED1-AAD2-0F995C8ED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Муниципальное общеобразовательное  учреждение  </a:t>
            </a:r>
            <a:br>
              <a:rPr lang="ru-RU" sz="3200" dirty="0"/>
            </a:br>
            <a:r>
              <a:rPr lang="ru-RU" sz="3200" dirty="0"/>
              <a:t>«</a:t>
            </a:r>
            <a:r>
              <a:rPr lang="ru-RU" sz="3200" dirty="0" err="1"/>
              <a:t>Седановская</a:t>
            </a:r>
            <a:r>
              <a:rPr lang="ru-RU" sz="3200" dirty="0"/>
              <a:t> средняя общеобразовательная школа»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7C24296-7B5C-41E1-AF5E-92E14428B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1940" y="2170108"/>
            <a:ext cx="4933950" cy="308769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Учитель английского языка </a:t>
            </a:r>
          </a:p>
          <a:p>
            <a:pPr marL="0" indent="0">
              <a:buNone/>
            </a:pPr>
            <a:r>
              <a:rPr lang="ru-RU" dirty="0"/>
              <a:t>(18 часов в 1-11 классах)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 Учитель истории</a:t>
            </a:r>
          </a:p>
          <a:p>
            <a:pPr marL="0" indent="0">
              <a:buNone/>
            </a:pPr>
            <a:r>
              <a:rPr lang="ru-RU" dirty="0"/>
              <a:t>(18 часов в 5-11 классах)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96E64BE-F60B-4C78-9F46-AB6D6739B0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78" y="2005262"/>
            <a:ext cx="5519801" cy="3681664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235DA56-A3AE-49AD-B98A-DB594A6D337C}"/>
              </a:ext>
            </a:extLst>
          </p:cNvPr>
          <p:cNvSpPr/>
          <p:nvPr/>
        </p:nvSpPr>
        <p:spPr>
          <a:xfrm>
            <a:off x="4313364" y="6348370"/>
            <a:ext cx="3760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70C0"/>
                </a:solidFill>
              </a:rPr>
              <a:t>п. </a:t>
            </a:r>
            <a:r>
              <a:rPr lang="ru-RU" dirty="0" err="1">
                <a:solidFill>
                  <a:srgbClr val="0070C0"/>
                </a:solidFill>
              </a:rPr>
              <a:t>Седаново</a:t>
            </a:r>
            <a:r>
              <a:rPr lang="ru-RU" dirty="0">
                <a:solidFill>
                  <a:srgbClr val="0070C0"/>
                </a:solidFill>
              </a:rPr>
              <a:t>, </a:t>
            </a:r>
            <a:r>
              <a:rPr lang="ru-RU" dirty="0" err="1">
                <a:solidFill>
                  <a:srgbClr val="0070C0"/>
                </a:solidFill>
              </a:rPr>
              <a:t>Усть</a:t>
            </a:r>
            <a:r>
              <a:rPr lang="ru-RU" dirty="0">
                <a:solidFill>
                  <a:srgbClr val="0070C0"/>
                </a:solidFill>
              </a:rPr>
              <a:t> – Илимский район</a:t>
            </a:r>
          </a:p>
        </p:txBody>
      </p:sp>
    </p:spTree>
    <p:extLst>
      <p:ext uri="{BB962C8B-B14F-4D97-AF65-F5344CB8AC3E}">
        <p14:creationId xmlns:p14="http://schemas.microsoft.com/office/powerpoint/2010/main" val="406537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D0C0A6-FB65-4ED1-AAD2-0F995C8ED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/>
              <a:t>Муниципальное общеобразовательное  учреждение  </a:t>
            </a:r>
            <a:br>
              <a:rPr lang="ru-RU" sz="3200" dirty="0"/>
            </a:br>
            <a:r>
              <a:rPr lang="ru-RU" sz="3000" dirty="0"/>
              <a:t>«Железнодорожная средняя общеобразовательная школа № 1»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7C24296-7B5C-41E1-AF5E-92E14428B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3484" y="3299661"/>
            <a:ext cx="10484488" cy="1897982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Учитель русского языка и литературы (24 часа в 5,7 классах)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Учитель географии (19 часов в 5-11 классах)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Учитель физики (19 часов в 7-11 классах)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Учитель математики/информатики (26 часов в 7-11 классах)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235DA56-A3AE-49AD-B98A-DB594A6D337C}"/>
              </a:ext>
            </a:extLst>
          </p:cNvPr>
          <p:cNvSpPr/>
          <p:nvPr/>
        </p:nvSpPr>
        <p:spPr>
          <a:xfrm>
            <a:off x="4313364" y="6348370"/>
            <a:ext cx="48737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>
                <a:solidFill>
                  <a:srgbClr val="0070C0"/>
                </a:solidFill>
              </a:rPr>
              <a:t>Р.п</a:t>
            </a:r>
            <a:r>
              <a:rPr lang="ru-RU" dirty="0">
                <a:solidFill>
                  <a:srgbClr val="0070C0"/>
                </a:solidFill>
              </a:rPr>
              <a:t>. Железнодорожный, </a:t>
            </a:r>
            <a:r>
              <a:rPr lang="ru-RU" dirty="0" err="1">
                <a:solidFill>
                  <a:srgbClr val="0070C0"/>
                </a:solidFill>
              </a:rPr>
              <a:t>Усть</a:t>
            </a:r>
            <a:r>
              <a:rPr lang="ru-RU" dirty="0">
                <a:solidFill>
                  <a:srgbClr val="0070C0"/>
                </a:solidFill>
              </a:rPr>
              <a:t> – Илимский район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EB5A5BD-19BA-48F1-8DAB-798AA5392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1146" y="1343818"/>
            <a:ext cx="5685752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56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660D72-CE0D-49F7-A206-CFC85E90E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009DD9">
                    <a:lumMod val="75000"/>
                  </a:srgbClr>
                </a:solidFill>
              </a:rPr>
              <a:t>Муниципальное общеобразовательное  учреждение  </a:t>
            </a:r>
            <a:br>
              <a:rPr lang="ru-RU" sz="3200" dirty="0">
                <a:solidFill>
                  <a:srgbClr val="009DD9">
                    <a:lumMod val="75000"/>
                  </a:srgbClr>
                </a:solidFill>
              </a:rPr>
            </a:br>
            <a:r>
              <a:rPr lang="ru-RU" sz="3200" dirty="0">
                <a:solidFill>
                  <a:srgbClr val="009DD9">
                    <a:lumMod val="75000"/>
                  </a:srgbClr>
                </a:solidFill>
              </a:rPr>
              <a:t>«Тубинская средняя общеобразовательная школа»</a:t>
            </a:r>
            <a:endParaRPr lang="ru-RU" dirty="0"/>
          </a:p>
        </p:txBody>
      </p:sp>
      <p:sp>
        <p:nvSpPr>
          <p:cNvPr id="64" name="Заголовок 1">
            <a:extLst>
              <a:ext uri="{FF2B5EF4-FFF2-40B4-BE49-F238E27FC236}">
                <a16:creationId xmlns:a16="http://schemas.microsoft.com/office/drawing/2014/main" id="{D5828B9F-4E28-4400-BFD7-435BB4995579}"/>
              </a:ext>
            </a:extLst>
          </p:cNvPr>
          <p:cNvSpPr txBox="1">
            <a:spLocks/>
          </p:cNvSpPr>
          <p:nvPr/>
        </p:nvSpPr>
        <p:spPr>
          <a:xfrm>
            <a:off x="5496928" y="2823411"/>
            <a:ext cx="6609347" cy="29858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000" dirty="0"/>
              <a:t>Педагог-психолог (0,5 ставки)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000" dirty="0"/>
              <a:t>Тьютор (0,25 ставки)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000" dirty="0"/>
              <a:t>Учитель ИЗО 5-7 классы – 3 часа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ru-RU" sz="3000" dirty="0"/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ru-RU" sz="3000" dirty="0"/>
          </a:p>
          <a:p>
            <a:endParaRPr lang="ru-RU" sz="3000" dirty="0"/>
          </a:p>
          <a:p>
            <a:pPr algn="ctr"/>
            <a:r>
              <a:rPr lang="ru-RU" sz="3000" dirty="0"/>
              <a:t>        Предоставляется благоустроенное                         жилье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ru-RU" sz="3000" dirty="0"/>
          </a:p>
          <a:p>
            <a:r>
              <a:rPr lang="ru-RU" sz="3000" dirty="0"/>
              <a:t> </a:t>
            </a:r>
          </a:p>
          <a:p>
            <a:endParaRPr lang="ru-RU" sz="3000" dirty="0"/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1C8F14CF-2FDD-4B9E-B6F5-390578A153CD}"/>
              </a:ext>
            </a:extLst>
          </p:cNvPr>
          <p:cNvSpPr/>
          <p:nvPr/>
        </p:nvSpPr>
        <p:spPr>
          <a:xfrm>
            <a:off x="4104817" y="6278479"/>
            <a:ext cx="38379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70C0"/>
                </a:solidFill>
              </a:rPr>
              <a:t>п. Тубинский, </a:t>
            </a:r>
            <a:r>
              <a:rPr lang="ru-RU" dirty="0" err="1">
                <a:solidFill>
                  <a:srgbClr val="0070C0"/>
                </a:solidFill>
              </a:rPr>
              <a:t>Усть</a:t>
            </a:r>
            <a:r>
              <a:rPr lang="ru-RU" dirty="0">
                <a:solidFill>
                  <a:srgbClr val="0070C0"/>
                </a:solidFill>
              </a:rPr>
              <a:t> – Илимский район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108493F-451E-4F20-B6B5-455C61EBB5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96" y="2550594"/>
            <a:ext cx="5358832" cy="3531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4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660D72-CE0D-49F7-A206-CFC85E90E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0" y="0"/>
            <a:ext cx="97536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009DD9">
                    <a:lumMod val="75000"/>
                  </a:srgbClr>
                </a:solidFill>
              </a:rPr>
              <a:t>Муниципальное общеобразовательное  учреждение  </a:t>
            </a:r>
            <a:br>
              <a:rPr lang="ru-RU" sz="3200" dirty="0">
                <a:solidFill>
                  <a:srgbClr val="009DD9">
                    <a:lumMod val="75000"/>
                  </a:srgbClr>
                </a:solidFill>
              </a:rPr>
            </a:br>
            <a:r>
              <a:rPr lang="ru-RU" sz="3200" dirty="0">
                <a:solidFill>
                  <a:srgbClr val="009DD9">
                    <a:lumMod val="75000"/>
                  </a:srgbClr>
                </a:solidFill>
              </a:rPr>
              <a:t>«</a:t>
            </a:r>
            <a:r>
              <a:rPr lang="ru-RU" sz="3200" dirty="0" err="1">
                <a:solidFill>
                  <a:srgbClr val="009DD9">
                    <a:lumMod val="75000"/>
                  </a:srgbClr>
                </a:solidFill>
              </a:rPr>
              <a:t>Невонская</a:t>
            </a:r>
            <a:r>
              <a:rPr lang="ru-RU" sz="3200" dirty="0">
                <a:solidFill>
                  <a:srgbClr val="009DD9">
                    <a:lumMod val="75000"/>
                  </a:srgbClr>
                </a:solidFill>
              </a:rPr>
              <a:t> средняя общеобразовательная школа № 2»</a:t>
            </a:r>
            <a:endParaRPr lang="ru-RU" dirty="0"/>
          </a:p>
        </p:txBody>
      </p:sp>
      <p:sp>
        <p:nvSpPr>
          <p:cNvPr id="64" name="Заголовок 1">
            <a:extLst>
              <a:ext uri="{FF2B5EF4-FFF2-40B4-BE49-F238E27FC236}">
                <a16:creationId xmlns:a16="http://schemas.microsoft.com/office/drawing/2014/main" id="{D5828B9F-4E28-4400-BFD7-435BB4995579}"/>
              </a:ext>
            </a:extLst>
          </p:cNvPr>
          <p:cNvSpPr txBox="1">
            <a:spLocks/>
          </p:cNvSpPr>
          <p:nvPr/>
        </p:nvSpPr>
        <p:spPr>
          <a:xfrm>
            <a:off x="5496928" y="2823411"/>
            <a:ext cx="6609347" cy="29858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000" dirty="0"/>
              <a:t>Педагог-логопед (0,5 ставки)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000" dirty="0"/>
              <a:t>Педагог-дефектолог (0, 5 ставки)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000" dirty="0"/>
              <a:t>Учитель русского языка и литературы 5-7 классы – (1 ставка)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ru-RU" sz="3000" dirty="0"/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ru-RU" sz="3000" dirty="0"/>
          </a:p>
          <a:p>
            <a:endParaRPr lang="ru-RU" sz="3000" dirty="0"/>
          </a:p>
          <a:p>
            <a:pPr algn="ctr"/>
            <a:r>
              <a:rPr lang="ru-RU" sz="3000" dirty="0"/>
              <a:t>        </a:t>
            </a:r>
          </a:p>
          <a:p>
            <a:r>
              <a:rPr lang="ru-RU" sz="3000" dirty="0"/>
              <a:t> </a:t>
            </a:r>
          </a:p>
          <a:p>
            <a:endParaRPr lang="ru-RU" sz="3000" dirty="0"/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1C8F14CF-2FDD-4B9E-B6F5-390578A153CD}"/>
              </a:ext>
            </a:extLst>
          </p:cNvPr>
          <p:cNvSpPr/>
          <p:nvPr/>
        </p:nvSpPr>
        <p:spPr>
          <a:xfrm>
            <a:off x="4104817" y="6278479"/>
            <a:ext cx="3424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70C0"/>
                </a:solidFill>
              </a:rPr>
              <a:t>п. </a:t>
            </a:r>
            <a:r>
              <a:rPr lang="ru-RU" dirty="0" err="1">
                <a:solidFill>
                  <a:srgbClr val="0070C0"/>
                </a:solidFill>
              </a:rPr>
              <a:t>Невон</a:t>
            </a:r>
            <a:r>
              <a:rPr lang="ru-RU" dirty="0">
                <a:solidFill>
                  <a:srgbClr val="0070C0"/>
                </a:solidFill>
              </a:rPr>
              <a:t>, </a:t>
            </a:r>
            <a:r>
              <a:rPr lang="ru-RU" dirty="0" err="1">
                <a:solidFill>
                  <a:srgbClr val="0070C0"/>
                </a:solidFill>
              </a:rPr>
              <a:t>Усть</a:t>
            </a:r>
            <a:r>
              <a:rPr lang="ru-RU" dirty="0">
                <a:solidFill>
                  <a:srgbClr val="0070C0"/>
                </a:solidFill>
              </a:rPr>
              <a:t> – Илимский район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03F8D51-4BB4-48C9-9A3D-2CE21A13E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52" y="2315910"/>
            <a:ext cx="5066620" cy="379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02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660D72-CE0D-49F7-A206-CFC85E90E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dirty="0">
                <a:solidFill>
                  <a:srgbClr val="009DD9">
                    <a:lumMod val="75000"/>
                  </a:srgbClr>
                </a:solidFill>
              </a:rPr>
              <a:t>Муниципальное дошкольное общеобразовательное учреждение  </a:t>
            </a:r>
            <a:br>
              <a:rPr lang="ru-RU" sz="3200" dirty="0">
                <a:solidFill>
                  <a:srgbClr val="009DD9">
                    <a:lumMod val="75000"/>
                  </a:srgbClr>
                </a:solidFill>
              </a:rPr>
            </a:br>
            <a:r>
              <a:rPr lang="ru-RU" sz="3200" dirty="0">
                <a:solidFill>
                  <a:srgbClr val="009DD9">
                    <a:lumMod val="75000"/>
                  </a:srgbClr>
                </a:solidFill>
              </a:rPr>
              <a:t>«Брусничка»</a:t>
            </a:r>
          </a:p>
        </p:txBody>
      </p:sp>
      <p:sp>
        <p:nvSpPr>
          <p:cNvPr id="64" name="Заголовок 1">
            <a:extLst>
              <a:ext uri="{FF2B5EF4-FFF2-40B4-BE49-F238E27FC236}">
                <a16:creationId xmlns:a16="http://schemas.microsoft.com/office/drawing/2014/main" id="{D5828B9F-4E28-4400-BFD7-435BB4995579}"/>
              </a:ext>
            </a:extLst>
          </p:cNvPr>
          <p:cNvSpPr txBox="1">
            <a:spLocks/>
          </p:cNvSpPr>
          <p:nvPr/>
        </p:nvSpPr>
        <p:spPr>
          <a:xfrm>
            <a:off x="219075" y="3564439"/>
            <a:ext cx="6609347" cy="23802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000" dirty="0"/>
              <a:t>Педагог-логопед (0,5 ставки)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000" dirty="0"/>
              <a:t>Учитель – психолог (0,25 ставки)</a:t>
            </a:r>
          </a:p>
          <a:p>
            <a:endParaRPr lang="ru-RU" sz="3000" dirty="0"/>
          </a:p>
          <a:p>
            <a:pPr algn="ctr"/>
            <a:r>
              <a:rPr lang="ru-RU" sz="3000" dirty="0"/>
              <a:t>        </a:t>
            </a:r>
          </a:p>
          <a:p>
            <a:r>
              <a:rPr lang="ru-RU" sz="3000" dirty="0"/>
              <a:t> </a:t>
            </a:r>
          </a:p>
          <a:p>
            <a:endParaRPr lang="ru-RU" sz="3000" dirty="0"/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1C8F14CF-2FDD-4B9E-B6F5-390578A153CD}"/>
              </a:ext>
            </a:extLst>
          </p:cNvPr>
          <p:cNvSpPr/>
          <p:nvPr/>
        </p:nvSpPr>
        <p:spPr>
          <a:xfrm>
            <a:off x="4104817" y="6278479"/>
            <a:ext cx="38379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70C0"/>
                </a:solidFill>
              </a:rPr>
              <a:t>п. Тубинский, </a:t>
            </a:r>
            <a:r>
              <a:rPr lang="ru-RU" dirty="0" err="1">
                <a:solidFill>
                  <a:srgbClr val="0070C0"/>
                </a:solidFill>
              </a:rPr>
              <a:t>Усть</a:t>
            </a:r>
            <a:r>
              <a:rPr lang="ru-RU" dirty="0">
                <a:solidFill>
                  <a:srgbClr val="0070C0"/>
                </a:solidFill>
              </a:rPr>
              <a:t> – Илимский район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736A247-4297-4A6A-B5E7-147871803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3391" y="2016677"/>
            <a:ext cx="5385704" cy="359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99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660D72-CE0D-49F7-A206-CFC85E90E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dirty="0">
                <a:solidFill>
                  <a:srgbClr val="009DD9">
                    <a:lumMod val="75000"/>
                  </a:srgbClr>
                </a:solidFill>
              </a:rPr>
              <a:t>Муниципальное дошкольное общеобразовательное учреждение  </a:t>
            </a:r>
            <a:br>
              <a:rPr lang="ru-RU" sz="3200" dirty="0">
                <a:solidFill>
                  <a:srgbClr val="009DD9">
                    <a:lumMod val="75000"/>
                  </a:srgbClr>
                </a:solidFill>
              </a:rPr>
            </a:br>
            <a:r>
              <a:rPr lang="ru-RU" sz="3200" dirty="0">
                <a:solidFill>
                  <a:srgbClr val="009DD9">
                    <a:lumMod val="75000"/>
                  </a:srgbClr>
                </a:solidFill>
              </a:rPr>
              <a:t>«Березка»</a:t>
            </a:r>
          </a:p>
        </p:txBody>
      </p:sp>
      <p:sp>
        <p:nvSpPr>
          <p:cNvPr id="64" name="Заголовок 1">
            <a:extLst>
              <a:ext uri="{FF2B5EF4-FFF2-40B4-BE49-F238E27FC236}">
                <a16:creationId xmlns:a16="http://schemas.microsoft.com/office/drawing/2014/main" id="{D5828B9F-4E28-4400-BFD7-435BB4995579}"/>
              </a:ext>
            </a:extLst>
          </p:cNvPr>
          <p:cNvSpPr txBox="1">
            <a:spLocks/>
          </p:cNvSpPr>
          <p:nvPr/>
        </p:nvSpPr>
        <p:spPr>
          <a:xfrm>
            <a:off x="219075" y="3564439"/>
            <a:ext cx="6609347" cy="23802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000" dirty="0"/>
              <a:t>Воспитатель (1 ставка)</a:t>
            </a:r>
          </a:p>
          <a:p>
            <a:endParaRPr lang="ru-RU" sz="3000" dirty="0"/>
          </a:p>
          <a:p>
            <a:endParaRPr lang="ru-RU" sz="3000" dirty="0"/>
          </a:p>
          <a:p>
            <a:pPr algn="ctr"/>
            <a:r>
              <a:rPr lang="ru-RU" sz="3000" dirty="0"/>
              <a:t>        </a:t>
            </a:r>
          </a:p>
          <a:p>
            <a:r>
              <a:rPr lang="ru-RU" sz="3000" dirty="0"/>
              <a:t> </a:t>
            </a:r>
          </a:p>
          <a:p>
            <a:endParaRPr lang="ru-RU" sz="3000" dirty="0"/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1C8F14CF-2FDD-4B9E-B6F5-390578A153CD}"/>
              </a:ext>
            </a:extLst>
          </p:cNvPr>
          <p:cNvSpPr/>
          <p:nvPr/>
        </p:nvSpPr>
        <p:spPr>
          <a:xfrm>
            <a:off x="4104817" y="6278479"/>
            <a:ext cx="49003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>
                <a:solidFill>
                  <a:srgbClr val="0070C0"/>
                </a:solidFill>
              </a:rPr>
              <a:t>р.п</a:t>
            </a:r>
            <a:r>
              <a:rPr lang="ru-RU" dirty="0">
                <a:solidFill>
                  <a:srgbClr val="0070C0"/>
                </a:solidFill>
              </a:rPr>
              <a:t>. Железнодорожный, </a:t>
            </a:r>
            <a:r>
              <a:rPr lang="ru-RU" dirty="0" err="1">
                <a:solidFill>
                  <a:srgbClr val="0070C0"/>
                </a:solidFill>
              </a:rPr>
              <a:t>Усть</a:t>
            </a:r>
            <a:r>
              <a:rPr lang="ru-RU" dirty="0">
                <a:solidFill>
                  <a:srgbClr val="0070C0"/>
                </a:solidFill>
              </a:rPr>
              <a:t> – Илимский район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23EDA66-8955-4510-BEBF-A569627A08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8422" y="2458654"/>
            <a:ext cx="4173727" cy="313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8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иний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398</Words>
  <Application>Microsoft Office PowerPoint</Application>
  <PresentationFormat>Широкоэкранный</PresentationFormat>
  <Paragraphs>96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Comic Sans MS</vt:lpstr>
      <vt:lpstr>Wingdings</vt:lpstr>
      <vt:lpstr>Тема Office</vt:lpstr>
      <vt:lpstr>Муниципальное образование  «Усть-Илимский район»</vt:lpstr>
      <vt:lpstr>Муниципальное общеобразовательное  учреждение   «Бадарминская средняя общеобразовательная  школа»</vt:lpstr>
      <vt:lpstr>Муниципальное  казенное  общеобразовательное  учреждение   «Ершовская средняя общеобразовательная школа»</vt:lpstr>
      <vt:lpstr>Муниципальное общеобразовательное  учреждение   «Седановская средняя общеобразовательная школа»</vt:lpstr>
      <vt:lpstr>Муниципальное общеобразовательное  учреждение   «Железнодорожная средняя общеобразовательная школа № 1»</vt:lpstr>
      <vt:lpstr>Муниципальное общеобразовательное  учреждение   «Тубинская средняя общеобразовательная школа»</vt:lpstr>
      <vt:lpstr>Муниципальное общеобразовательное  учреждение   «Невонская средняя общеобразовательная школа № 2»</vt:lpstr>
      <vt:lpstr>Муниципальное дошкольное общеобразовательное учреждение   «Брусничка»</vt:lpstr>
      <vt:lpstr>Муниципальное дошкольное общеобразовательное учреждение   «Березка»</vt:lpstr>
      <vt:lpstr>Муниципальное дошкольное общеобразовательное учреждение   «Малыш»</vt:lpstr>
      <vt:lpstr>Презентация PowerPoint</vt:lpstr>
      <vt:lpstr>Меры поддержки молодым специалистам</vt:lpstr>
      <vt:lpstr>Наши контакты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 Obstinate</dc:creator>
  <cp:lastModifiedBy>Мустафина</cp:lastModifiedBy>
  <cp:revision>20</cp:revision>
  <dcterms:created xsi:type="dcterms:W3CDTF">2021-05-01T17:59:24Z</dcterms:created>
  <dcterms:modified xsi:type="dcterms:W3CDTF">2023-09-25T03:53:03Z</dcterms:modified>
</cp:coreProperties>
</file>