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3" r:id="rId8"/>
    <p:sldId id="262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14.09.2023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14.09.2023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14.09.2023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14.09.2023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14.09.2023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14.09.2023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14.09.2023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14.09.2023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14.09.2023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14.09.2023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14.09.2023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14.09.2023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14.09.2023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14.09.2023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14.09.2023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14.09.2023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14.09.2023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14.09.2023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14.09.2023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14.09.2023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14.09.2023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14.09.2023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t>14.09.2023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03"/>
            <a:ext cx="9144000" cy="68401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t>14.09.2023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mo.eduustkut.r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zemteacher.apkpro.ru/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5" y="2492896"/>
            <a:ext cx="8856984" cy="151216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Усть-Кутское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муниципальное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образование -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гарант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поддержки молодых специалистов из числа педагогических работников </a:t>
            </a:r>
            <a:endParaRPr lang="uk-UA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54"/>
          <a:stretch/>
        </p:blipFill>
        <p:spPr>
          <a:xfrm>
            <a:off x="1547664" y="764704"/>
            <a:ext cx="4752528" cy="15440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35903" y="4437112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Малышев Александр Викторович, </a:t>
            </a:r>
          </a:p>
          <a:p>
            <a:r>
              <a:rPr lang="ru-RU" dirty="0" smtClean="0"/>
              <a:t>начальник Управления образованием УКМО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4716686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4716686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4716686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4716686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3772123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267298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2800573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1657573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EFEFE"/>
                </a:solidFill>
              </a:rPr>
              <a:t>120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54"/>
          <a:stretch/>
        </p:blipFill>
        <p:spPr>
          <a:xfrm>
            <a:off x="5858990" y="116632"/>
            <a:ext cx="3285010" cy="12075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8914" y="1004252"/>
            <a:ext cx="72002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/>
                <a:ea typeface="Calibri"/>
              </a:rPr>
              <a:t>Выбор дальнейшего пути – это важное и ответственное 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Calibri"/>
              </a:rPr>
              <a:t>решение! 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45" y="1840929"/>
            <a:ext cx="3024188" cy="180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990" y="3772123"/>
            <a:ext cx="3024188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93814" y="1579305"/>
            <a:ext cx="51403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/>
                <a:ea typeface="Calibri"/>
              </a:rPr>
              <a:t>    </a:t>
            </a:r>
            <a:r>
              <a:rPr lang="ru-RU" b="1" dirty="0" smtClean="0">
                <a:solidFill>
                  <a:schemeClr val="tx2"/>
                </a:solidFill>
                <a:latin typeface="Times New Roman"/>
                <a:ea typeface="Calibri"/>
              </a:rPr>
              <a:t>Город  Усть-Кут 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н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а берегу реки Лена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300 км до </a:t>
            </a:r>
            <a:r>
              <a:rPr lang="ru-RU" dirty="0" err="1" smtClean="0">
                <a:solidFill>
                  <a:prstClr val="black"/>
                </a:solidFill>
                <a:latin typeface="Times New Roman"/>
                <a:ea typeface="Calibri"/>
              </a:rPr>
              <a:t>г.Братска</a:t>
            </a:r>
            <a:endParaRPr lang="ru-RU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950 км. до </a:t>
            </a:r>
            <a:r>
              <a:rPr lang="ru-RU" dirty="0" err="1" smtClean="0">
                <a:solidFill>
                  <a:prstClr val="black"/>
                </a:solidFill>
                <a:latin typeface="Times New Roman"/>
                <a:ea typeface="Calibri"/>
              </a:rPr>
              <a:t>г.Иркутска</a:t>
            </a:r>
            <a:endParaRPr lang="ru-RU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р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азветвленность дорог, развитая инфраструктура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экономическое процветание </a:t>
            </a:r>
            <a:endParaRPr lang="ru-RU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5170" y="431657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/>
                <a:ea typeface="Calibri"/>
              </a:rPr>
              <a:t>Система образования:</a:t>
            </a:r>
          </a:p>
          <a:p>
            <a:r>
              <a:rPr lang="ru-RU" dirty="0" smtClean="0">
                <a:latin typeface="Times New Roman"/>
                <a:ea typeface="Calibri"/>
              </a:rPr>
              <a:t>-  16 </a:t>
            </a:r>
            <a:r>
              <a:rPr lang="ru-RU" dirty="0">
                <a:latin typeface="Times New Roman"/>
                <a:ea typeface="Calibri"/>
              </a:rPr>
              <a:t>школ и </a:t>
            </a:r>
            <a:r>
              <a:rPr lang="ru-RU" dirty="0" smtClean="0">
                <a:latin typeface="Times New Roman"/>
                <a:ea typeface="Calibri"/>
              </a:rPr>
              <a:t>1 Лицей</a:t>
            </a:r>
          </a:p>
          <a:p>
            <a:r>
              <a:rPr lang="ru-RU" dirty="0" smtClean="0">
                <a:latin typeface="Times New Roman"/>
                <a:ea typeface="Calibri"/>
              </a:rPr>
              <a:t>-  22 </a:t>
            </a:r>
            <a:r>
              <a:rPr lang="ru-RU" dirty="0">
                <a:latin typeface="Times New Roman"/>
                <a:ea typeface="Calibri"/>
              </a:rPr>
              <a:t>детских </a:t>
            </a:r>
            <a:r>
              <a:rPr lang="ru-RU" dirty="0" smtClean="0">
                <a:latin typeface="Times New Roman"/>
                <a:ea typeface="Calibri"/>
              </a:rPr>
              <a:t>сада</a:t>
            </a:r>
          </a:p>
          <a:p>
            <a:r>
              <a:rPr lang="ru-RU" dirty="0" smtClean="0">
                <a:latin typeface="Times New Roman"/>
                <a:ea typeface="Calibri"/>
              </a:rPr>
              <a:t>-  1 Центр </a:t>
            </a:r>
            <a:r>
              <a:rPr lang="ru-RU" dirty="0">
                <a:latin typeface="Times New Roman"/>
                <a:ea typeface="Calibri"/>
              </a:rPr>
              <a:t>дополнительного образования детей.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806" y="123966"/>
            <a:ext cx="460851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0137" y="1420110"/>
            <a:ext cx="5347939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Острая потребность: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учителя русского языка и литературы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учителя иностранного языка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учителя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химии и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билогии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учителя физики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учителя математики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учитель-дефектолог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и другие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1" name="Picture 3" descr="D:\Мои документы\Молодые специалисты\17-18\ШМС\фото\IMG-84d24c6adbef8bb3b8f11231f565050f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60848"/>
            <a:ext cx="2239142" cy="298552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4400039"/>
            <a:ext cx="5760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Средняя заработная плата учителя, молодого специалиста, составляет – </a:t>
            </a:r>
            <a:r>
              <a:rPr lang="ru-RU" dirty="0" smtClean="0"/>
              <a:t>40.000 </a:t>
            </a:r>
            <a:r>
              <a:rPr lang="ru-RU" dirty="0" err="1" smtClean="0"/>
              <a:t>руб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r>
              <a:rPr lang="ru-RU" dirty="0" smtClean="0"/>
              <a:t>Доплата к заработной плате молодому специалисту в первые годы работы – </a:t>
            </a:r>
            <a:r>
              <a:rPr lang="ru-RU" dirty="0" smtClean="0"/>
              <a:t>95%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1919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340768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rgbClr val="FF0000"/>
                </a:solidFill>
              </a:rPr>
              <a:t>Создание условий для привлечения и закрепления </a:t>
            </a:r>
            <a:endParaRPr lang="ru-RU" sz="2000" dirty="0" smtClean="0">
              <a:solidFill>
                <a:srgbClr val="FF0000"/>
              </a:solidFill>
            </a:endParaRPr>
          </a:p>
          <a:p>
            <a:pPr lvl="0" algn="ctr"/>
            <a:r>
              <a:rPr lang="ru-RU" sz="2000" dirty="0" smtClean="0">
                <a:solidFill>
                  <a:srgbClr val="FF0000"/>
                </a:solidFill>
              </a:rPr>
              <a:t>молодых специалистов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6632"/>
            <a:ext cx="460085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2048654"/>
            <a:ext cx="8201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Муниципальная программа «Обеспечение педагогическими кадрами» образовательных организация </a:t>
            </a:r>
            <a:r>
              <a:rPr lang="ru-RU" b="1" dirty="0" err="1" smtClean="0"/>
              <a:t>Усть-Кутского</a:t>
            </a:r>
            <a:r>
              <a:rPr lang="ru-RU" b="1" dirty="0" smtClean="0"/>
              <a:t> муниципального образования»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4199" y="2694985"/>
            <a:ext cx="820891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Единовременная выплата  - </a:t>
            </a:r>
            <a:r>
              <a:rPr lang="ru-RU" dirty="0" smtClean="0">
                <a:solidFill>
                  <a:srgbClr val="FF0000"/>
                </a:solidFill>
              </a:rPr>
              <a:t>300.000 руб. (ежегодно по 100.000 </a:t>
            </a:r>
            <a:r>
              <a:rPr lang="ru-RU" dirty="0" err="1" smtClean="0">
                <a:solidFill>
                  <a:srgbClr val="FF0000"/>
                </a:solidFill>
              </a:rPr>
              <a:t>руб.в</a:t>
            </a:r>
            <a:r>
              <a:rPr lang="ru-RU" dirty="0" smtClean="0">
                <a:solidFill>
                  <a:srgbClr val="FF0000"/>
                </a:solidFill>
              </a:rPr>
              <a:t> течение 3-х лет);</a:t>
            </a:r>
            <a:endParaRPr lang="ru-RU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Оплата за </a:t>
            </a:r>
            <a:r>
              <a:rPr lang="ru-RU" dirty="0" err="1" smtClean="0"/>
              <a:t>найм</a:t>
            </a:r>
            <a:r>
              <a:rPr lang="ru-RU" dirty="0" smtClean="0"/>
              <a:t> жилья </a:t>
            </a:r>
            <a:r>
              <a:rPr lang="ru-RU" dirty="0" smtClean="0"/>
              <a:t>-</a:t>
            </a:r>
            <a:r>
              <a:rPr lang="ru-RU" dirty="0" smtClean="0">
                <a:solidFill>
                  <a:srgbClr val="FF0000"/>
                </a:solidFill>
              </a:rPr>
              <a:t>25.000 </a:t>
            </a:r>
            <a:r>
              <a:rPr lang="ru-RU" dirty="0" err="1" smtClean="0">
                <a:solidFill>
                  <a:srgbClr val="FF0000"/>
                </a:solidFill>
              </a:rPr>
              <a:t>руб</a:t>
            </a:r>
            <a:r>
              <a:rPr lang="ru-RU" dirty="0" smtClean="0">
                <a:solidFill>
                  <a:srgbClr val="FF0000"/>
                </a:solidFill>
              </a:rPr>
              <a:t> в месяц  в течение 3 лет </a:t>
            </a:r>
            <a:r>
              <a:rPr lang="ru-RU" dirty="0" smtClean="0">
                <a:solidFill>
                  <a:srgbClr val="FF0000"/>
                </a:solidFill>
              </a:rPr>
              <a:t>(900.000 </a:t>
            </a:r>
            <a:r>
              <a:rPr lang="ru-RU" dirty="0" err="1" smtClean="0">
                <a:solidFill>
                  <a:srgbClr val="FF0000"/>
                </a:solidFill>
              </a:rPr>
              <a:t>руб</a:t>
            </a:r>
            <a:r>
              <a:rPr lang="ru-RU" dirty="0" smtClean="0">
                <a:solidFill>
                  <a:srgbClr val="FF0000"/>
                </a:solidFill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Выплата на приобретение жилья  - </a:t>
            </a:r>
            <a:r>
              <a:rPr lang="ru-RU" dirty="0" smtClean="0">
                <a:solidFill>
                  <a:srgbClr val="FF0000"/>
                </a:solidFill>
              </a:rPr>
              <a:t>258.000 </a:t>
            </a:r>
            <a:r>
              <a:rPr lang="ru-RU" dirty="0" err="1" smtClean="0">
                <a:solidFill>
                  <a:srgbClr val="FF0000"/>
                </a:solidFill>
              </a:rPr>
              <a:t>руб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Единовременное денежное пособие молодым специалистам из числа педагогических работников, впервые приступившим к работе по специальности </a:t>
            </a:r>
            <a:r>
              <a:rPr lang="ru-RU" b="1" dirty="0" smtClean="0"/>
              <a:t>(Министерство образования Иркутской области) </a:t>
            </a:r>
            <a:r>
              <a:rPr lang="ru-RU" dirty="0" smtClean="0"/>
              <a:t>– </a:t>
            </a:r>
            <a:r>
              <a:rPr lang="ru-RU" dirty="0" smtClean="0">
                <a:solidFill>
                  <a:srgbClr val="FF0000"/>
                </a:solidFill>
              </a:rPr>
              <a:t>115.000 </a:t>
            </a:r>
            <a:r>
              <a:rPr lang="ru-RU" dirty="0" err="1" smtClean="0">
                <a:solidFill>
                  <a:srgbClr val="FF0000"/>
                </a:solidFill>
              </a:rPr>
              <a:t>руб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ОБЯЗАТЕЛЬСТВО:  </a:t>
            </a:r>
            <a:r>
              <a:rPr lang="ru-RU" dirty="0" smtClean="0"/>
              <a:t>отработать в образовательном учреждении </a:t>
            </a:r>
            <a:r>
              <a:rPr lang="ru-RU" dirty="0" err="1" smtClean="0"/>
              <a:t>Усть-Кутского</a:t>
            </a:r>
            <a:r>
              <a:rPr lang="ru-RU" dirty="0" smtClean="0"/>
              <a:t> муниципального образования – </a:t>
            </a:r>
            <a:r>
              <a:rPr lang="ru-RU" dirty="0" smtClean="0">
                <a:solidFill>
                  <a:srgbClr val="FF0000"/>
                </a:solidFill>
              </a:rPr>
              <a:t>3 года.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sz="1600" dirty="0" smtClean="0"/>
              <a:t>Подробные условия участия в программе на сайте Управления образованием УКМО  </a:t>
            </a:r>
            <a:r>
              <a:rPr lang="en-US" sz="1600" dirty="0" smtClean="0">
                <a:solidFill>
                  <a:srgbClr val="FF0000"/>
                </a:solidFill>
                <a:hlinkClick r:id="rId3"/>
              </a:rPr>
              <a:t>http</a:t>
            </a:r>
            <a:r>
              <a:rPr lang="en-US" sz="1600" dirty="0">
                <a:solidFill>
                  <a:srgbClr val="FF0000"/>
                </a:solidFill>
                <a:hlinkClick r:id="rId3"/>
              </a:rPr>
              <a:t>://www.ukmo.eduustkut.ru</a:t>
            </a:r>
            <a:r>
              <a:rPr lang="en-US" sz="1600" dirty="0" smtClean="0">
                <a:solidFill>
                  <a:srgbClr val="FF0000"/>
                </a:solidFill>
                <a:hlinkClick r:id="rId3"/>
              </a:rPr>
              <a:t>/</a:t>
            </a:r>
            <a:endParaRPr lang="ru-RU" sz="1600" dirty="0" smtClean="0">
              <a:solidFill>
                <a:srgbClr val="FF0000"/>
              </a:solidFill>
            </a:endParaRPr>
          </a:p>
          <a:p>
            <a:r>
              <a:rPr lang="ru-RU" sz="1600" dirty="0" smtClean="0"/>
              <a:t>Контактные телефон:   8(39565)5-21-26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35376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412776"/>
            <a:ext cx="7034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Сопровождение молодого специалиста на входе в профессию 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6632"/>
            <a:ext cx="388077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913" y="1882926"/>
            <a:ext cx="8352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Забота и внимание руководителя в решении любых вопросов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Помощь мудрого  наставника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Работа муниципальной Школы молодого специалиста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Участие в муниципальных методических мероприятиях и конкурсах для молодых специалистов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Стимулирующие выплаты за активность, инициативность, качество работы</a:t>
            </a:r>
          </a:p>
          <a:p>
            <a:endParaRPr lang="ru-RU" dirty="0"/>
          </a:p>
        </p:txBody>
      </p:sp>
      <p:pic>
        <p:nvPicPr>
          <p:cNvPr id="5" name="Рисунок 4" descr="C:\Users\U317\Downloads\20191206_1525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31036" y="3945119"/>
            <a:ext cx="3025140" cy="2270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4" name="Picture 2" descr="D:\Мои документы\Молодые специалисты\17-18\ШМС\фото\IMG-5fa750d44a4af07fd578ce56cdf08ff2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897137"/>
            <a:ext cx="1691171" cy="22548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Мои документы\Молодые специалисты\17-18\ШМС\фото\IMG-93df056982034e96eed169b51b254554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22" y="4149080"/>
            <a:ext cx="1427174" cy="19028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43437" y="6205662"/>
            <a:ext cx="360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Муниципальный этап конкурса </a:t>
            </a:r>
            <a:r>
              <a:rPr lang="ru-RU" b="1" dirty="0" smtClean="0">
                <a:solidFill>
                  <a:srgbClr val="002060"/>
                </a:solidFill>
              </a:rPr>
              <a:t>«Новая волна»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0193" y="6100684"/>
            <a:ext cx="284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«Мой первый опыт мастерства»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686" y="6178196"/>
            <a:ext cx="2349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Школа молодого специалиста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10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7053" y="291941"/>
            <a:ext cx="2965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ВНИМАНИЕ!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340768"/>
            <a:ext cx="7200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FF0000"/>
                </a:solidFill>
              </a:rPr>
              <a:t>Усть-Кутское</a:t>
            </a:r>
            <a:r>
              <a:rPr lang="ru-RU" sz="2800" dirty="0" smtClean="0">
                <a:solidFill>
                  <a:srgbClr val="FF0000"/>
                </a:solidFill>
              </a:rPr>
              <a:t> МО </a:t>
            </a:r>
            <a:r>
              <a:rPr lang="ru-RU" sz="2800" dirty="0" smtClean="0"/>
              <a:t>является участником программы </a:t>
            </a:r>
            <a:r>
              <a:rPr lang="ru-RU" sz="2800" dirty="0" smtClean="0">
                <a:solidFill>
                  <a:srgbClr val="FF0000"/>
                </a:solidFill>
              </a:rPr>
              <a:t>«Земский учитель»</a:t>
            </a:r>
          </a:p>
          <a:p>
            <a:endParaRPr lang="ru-RU" sz="2800" dirty="0"/>
          </a:p>
          <a:p>
            <a:endParaRPr lang="ru-RU" sz="2800" dirty="0" smtClean="0"/>
          </a:p>
          <a:p>
            <a:r>
              <a:rPr lang="ru-RU" sz="2800" dirty="0" smtClean="0"/>
              <a:t>Молодой специалист может подать заявку на участие в конкурсном отборе на получение </a:t>
            </a:r>
            <a:r>
              <a:rPr lang="ru-RU" sz="2800" dirty="0" smtClean="0">
                <a:solidFill>
                  <a:srgbClr val="FF0000"/>
                </a:solidFill>
              </a:rPr>
              <a:t>1.000.000 рублей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endParaRPr lang="ru-RU" sz="2800" dirty="0" smtClean="0"/>
          </a:p>
          <a:p>
            <a:r>
              <a:rPr lang="ru-RU" sz="2800" dirty="0" smtClean="0"/>
              <a:t>Познакомиться с программой подробнее </a:t>
            </a:r>
            <a:r>
              <a:rPr lang="en-US" sz="2800" dirty="0">
                <a:hlinkClick r:id="rId2"/>
              </a:rPr>
              <a:t>https://zemteacher.apkpro.ru</a:t>
            </a:r>
            <a:r>
              <a:rPr lang="en-US" sz="2800" dirty="0" smtClean="0">
                <a:hlinkClick r:id="rId2"/>
              </a:rPr>
              <a:t>/</a:t>
            </a:r>
            <a:endParaRPr lang="ru-RU" sz="2800" dirty="0" smtClean="0"/>
          </a:p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91941"/>
            <a:ext cx="2193474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17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916832"/>
            <a:ext cx="8856984" cy="151216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Усть-Кутское</a:t>
            </a:r>
            <a:r>
              <a:rPr lang="ru-RU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муниципальное образование</a:t>
            </a:r>
            <a:br>
              <a:rPr lang="ru-RU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Ждет Именно </a:t>
            </a:r>
            <a:br>
              <a:rPr lang="ru-RU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ВАС !!!</a:t>
            </a:r>
            <a:endParaRPr lang="uk-UA" sz="32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8024" y="4149080"/>
            <a:ext cx="39151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Контактные данные:</a:t>
            </a:r>
          </a:p>
          <a:p>
            <a:r>
              <a:rPr lang="ru-RU" dirty="0" smtClean="0"/>
              <a:t>83956552209 (приемная)</a:t>
            </a:r>
          </a:p>
          <a:p>
            <a:r>
              <a:rPr lang="ru-RU" dirty="0" smtClean="0"/>
              <a:t>83956552126 (методический кабинет)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90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349</Words>
  <Application>Microsoft Office PowerPoint</Application>
  <PresentationFormat>Экран (4:3)</PresentationFormat>
  <Paragraphs>67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Специальное оформление</vt:lpstr>
      <vt:lpstr>Усть-Кутское муниципальное образование -  гарант поддержки молодых специалистов из числа педагогических работников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Усть-Кутское муниципальное образование Ждет Именно  ВАС !!!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EPKlimenko</cp:lastModifiedBy>
  <cp:revision>22</cp:revision>
  <dcterms:created xsi:type="dcterms:W3CDTF">2009-01-08T12:15:48Z</dcterms:created>
  <dcterms:modified xsi:type="dcterms:W3CDTF">2023-09-14T03:00:50Z</dcterms:modified>
</cp:coreProperties>
</file>