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3"/>
  </p:notesMasterIdLst>
  <p:sldIdLst>
    <p:sldId id="256" r:id="rId2"/>
    <p:sldId id="257" r:id="rId3"/>
    <p:sldId id="262" r:id="rId4"/>
    <p:sldId id="258" r:id="rId5"/>
    <p:sldId id="260" r:id="rId6"/>
    <p:sldId id="259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40" d="100"/>
          <a:sy n="140" d="100"/>
        </p:scale>
        <p:origin x="9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1B6E3-D18B-4AAD-832C-E8722C01960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7E28D-B522-4244-AC1A-605879953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9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7E28D-B522-4244-AC1A-6058799533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03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7E28D-B522-4244-AC1A-6058799533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87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7E28D-B522-4244-AC1A-6058799533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3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7E28D-B522-4244-AC1A-6058799533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88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87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6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6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17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00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59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7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61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1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4810042-1065-493D-9784-B2DC4BE48E21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D57DE6D-5B97-4144-94B4-9C0894409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5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F1D4F-C3DE-8486-6663-A41A4C4D2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664" y="1763337"/>
            <a:ext cx="11604171" cy="27384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Отчет </a:t>
            </a:r>
            <a:br>
              <a:rPr lang="ru-RU" dirty="0"/>
            </a:br>
            <a:r>
              <a:rPr lang="ru-RU" sz="4900" dirty="0"/>
              <a:t>о проведении 80-го Смотра </a:t>
            </a:r>
            <a:br>
              <a:rPr lang="ru-RU" sz="4900" dirty="0"/>
            </a:br>
            <a:r>
              <a:rPr lang="ru-RU" sz="4900" dirty="0"/>
              <a:t>научно-исследовательских  работа студентов </a:t>
            </a:r>
            <a:br>
              <a:rPr lang="ru-RU" sz="4900" dirty="0"/>
            </a:br>
            <a:r>
              <a:rPr lang="ru-RU" sz="4900" dirty="0"/>
              <a:t>отделения </a:t>
            </a:r>
            <a:r>
              <a:rPr lang="ru-RU" sz="4900" dirty="0" err="1"/>
              <a:t>ПСиСпО</a:t>
            </a:r>
            <a:r>
              <a:rPr lang="ru-RU" sz="4900" dirty="0"/>
              <a:t> ПИ ИГУ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78D344-3FAB-62BE-3822-105054CC0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85479"/>
            <a:ext cx="9144000" cy="700315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Иркутск, 2026 г.</a:t>
            </a:r>
          </a:p>
        </p:txBody>
      </p:sp>
    </p:spTree>
    <p:extLst>
      <p:ext uri="{BB962C8B-B14F-4D97-AF65-F5344CB8AC3E}">
        <p14:creationId xmlns:p14="http://schemas.microsoft.com/office/powerpoint/2010/main" val="280993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25640-0A80-4BF8-5598-9E7830EC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77922"/>
          </a:xfrm>
        </p:spPr>
        <p:txBody>
          <a:bodyPr/>
          <a:lstStyle/>
          <a:p>
            <a:r>
              <a:rPr lang="ru-RU" dirty="0"/>
              <a:t>Количество участников Смотра НИРС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D0CE1B7-8C01-D042-2275-7C16104B09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350476"/>
              </p:ext>
            </p:extLst>
          </p:nvPr>
        </p:nvGraphicFramePr>
        <p:xfrm>
          <a:off x="288878" y="1237848"/>
          <a:ext cx="11614244" cy="4638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734">
                  <a:extLst>
                    <a:ext uri="{9D8B030D-6E8A-4147-A177-3AD203B41FA5}">
                      <a16:colId xmlns:a16="http://schemas.microsoft.com/office/drawing/2014/main" val="2823201668"/>
                    </a:ext>
                  </a:extLst>
                </a:gridCol>
                <a:gridCol w="2347415">
                  <a:extLst>
                    <a:ext uri="{9D8B030D-6E8A-4147-A177-3AD203B41FA5}">
                      <a16:colId xmlns:a16="http://schemas.microsoft.com/office/drawing/2014/main" val="2240946393"/>
                    </a:ext>
                  </a:extLst>
                </a:gridCol>
                <a:gridCol w="2804615">
                  <a:extLst>
                    <a:ext uri="{9D8B030D-6E8A-4147-A177-3AD203B41FA5}">
                      <a16:colId xmlns:a16="http://schemas.microsoft.com/office/drawing/2014/main" val="3385729915"/>
                    </a:ext>
                  </a:extLst>
                </a:gridCol>
                <a:gridCol w="2861480">
                  <a:extLst>
                    <a:ext uri="{9D8B030D-6E8A-4147-A177-3AD203B41FA5}">
                      <a16:colId xmlns:a16="http://schemas.microsoft.com/office/drawing/2014/main" val="5295307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Кафедра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докладчиков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дипломов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685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ПиПНО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06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Педагогики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81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СПиП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52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ФСиМБД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66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ПиПДО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044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ТПСОиВ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441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ККНДР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65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2567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483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34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3A5CA-27DE-2D09-24AD-BBE4F806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09" y="460755"/>
            <a:ext cx="11083346" cy="4263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Количество наград по результатам Смотра НИРС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7383368-03C1-F18E-4665-22D7C48DF6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2216869"/>
              </p:ext>
            </p:extLst>
          </p:nvPr>
        </p:nvGraphicFramePr>
        <p:xfrm>
          <a:off x="66873" y="1148527"/>
          <a:ext cx="12018219" cy="4277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0930">
                  <a:extLst>
                    <a:ext uri="{9D8B030D-6E8A-4147-A177-3AD203B41FA5}">
                      <a16:colId xmlns:a16="http://schemas.microsoft.com/office/drawing/2014/main" val="4161381453"/>
                    </a:ext>
                  </a:extLst>
                </a:gridCol>
                <a:gridCol w="1656087">
                  <a:extLst>
                    <a:ext uri="{9D8B030D-6E8A-4147-A177-3AD203B41FA5}">
                      <a16:colId xmlns:a16="http://schemas.microsoft.com/office/drawing/2014/main" val="2269083910"/>
                    </a:ext>
                  </a:extLst>
                </a:gridCol>
                <a:gridCol w="2102787">
                  <a:extLst>
                    <a:ext uri="{9D8B030D-6E8A-4147-A177-3AD203B41FA5}">
                      <a16:colId xmlns:a16="http://schemas.microsoft.com/office/drawing/2014/main" val="4104886477"/>
                    </a:ext>
                  </a:extLst>
                </a:gridCol>
                <a:gridCol w="2099712">
                  <a:extLst>
                    <a:ext uri="{9D8B030D-6E8A-4147-A177-3AD203B41FA5}">
                      <a16:colId xmlns:a16="http://schemas.microsoft.com/office/drawing/2014/main" val="3858665657"/>
                    </a:ext>
                  </a:extLst>
                </a:gridCol>
                <a:gridCol w="1787401">
                  <a:extLst>
                    <a:ext uri="{9D8B030D-6E8A-4147-A177-3AD203B41FA5}">
                      <a16:colId xmlns:a16="http://schemas.microsoft.com/office/drawing/2014/main" val="1006384105"/>
                    </a:ext>
                  </a:extLst>
                </a:gridCol>
                <a:gridCol w="1773034">
                  <a:extLst>
                    <a:ext uri="{9D8B030D-6E8A-4147-A177-3AD203B41FA5}">
                      <a16:colId xmlns:a16="http://schemas.microsoft.com/office/drawing/2014/main" val="1048438998"/>
                    </a:ext>
                  </a:extLst>
                </a:gridCol>
                <a:gridCol w="648268">
                  <a:extLst>
                    <a:ext uri="{9D8B030D-6E8A-4147-A177-3AD203B41FA5}">
                      <a16:colId xmlns:a16="http://schemas.microsoft.com/office/drawing/2014/main" val="5882569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Дипломы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организацию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Грамоты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выступление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докладом 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за обсуждение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за участие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докладом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97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ПиПДО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618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ФСиМБД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427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СПиП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783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ПиПНО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71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ТиПСОиВ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760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ККНДР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178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Педагогика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704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17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94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26689-EC22-AE84-4CC9-48FC19B4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518832"/>
            <a:ext cx="11698513" cy="976140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Мероприятия, проведенные в рамках </a:t>
            </a:r>
            <a:br>
              <a:rPr lang="ru-RU" sz="3200" dirty="0"/>
            </a:br>
            <a:r>
              <a:rPr lang="ru-RU" sz="3200" dirty="0"/>
              <a:t>80 Смотра НИРС отделения </a:t>
            </a:r>
            <a:r>
              <a:rPr lang="ru-RU" sz="3200" dirty="0" err="1"/>
              <a:t>ПСиСпО</a:t>
            </a:r>
            <a:r>
              <a:rPr lang="ru-RU" sz="3200" dirty="0"/>
              <a:t>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F6188D7-D8DB-F563-1B76-F2C629E8D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054738"/>
              </p:ext>
            </p:extLst>
          </p:nvPr>
        </p:nvGraphicFramePr>
        <p:xfrm>
          <a:off x="150125" y="1741713"/>
          <a:ext cx="11780617" cy="4374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3499">
                  <a:extLst>
                    <a:ext uri="{9D8B030D-6E8A-4147-A177-3AD203B41FA5}">
                      <a16:colId xmlns:a16="http://schemas.microsoft.com/office/drawing/2014/main" val="1698384142"/>
                    </a:ext>
                  </a:extLst>
                </a:gridCol>
                <a:gridCol w="3237118">
                  <a:extLst>
                    <a:ext uri="{9D8B030D-6E8A-4147-A177-3AD203B41FA5}">
                      <a16:colId xmlns:a16="http://schemas.microsoft.com/office/drawing/2014/main" val="3086039186"/>
                    </a:ext>
                  </a:extLst>
                </a:gridCol>
              </a:tblGrid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68606"/>
                  </a:ext>
                </a:extLst>
              </a:tr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Социальной педагогики и психологии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429045"/>
                  </a:ext>
                </a:extLst>
              </a:tr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Психологии и педагогики начального образования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262138"/>
                  </a:ext>
                </a:extLst>
              </a:tr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Психологии и педагогики дошкольного образования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646809"/>
                  </a:ext>
                </a:extLst>
              </a:tr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Педагогики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922558"/>
                  </a:ext>
                </a:extLst>
              </a:tr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Физкультурно-спортивных и медико-биологических дисциплин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852463"/>
                  </a:ext>
                </a:extLst>
              </a:tr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Теории и практик специального обучения и воспитания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433014"/>
                  </a:ext>
                </a:extLst>
              </a:tr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Комплексной коррекции нарушений детского развития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25106"/>
                  </a:ext>
                </a:extLst>
              </a:tr>
              <a:tr h="445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53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10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3510A-2E34-B856-14F7-E72C1604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234" y="6161964"/>
            <a:ext cx="7555872" cy="69603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Работа секции «Особенности образовательной деятельности на ступени начальной  школы»</a:t>
            </a:r>
          </a:p>
        </p:txBody>
      </p:sp>
      <p:pic>
        <p:nvPicPr>
          <p:cNvPr id="4" name="Drawing 177650275">
            <a:extLst>
              <a:ext uri="{FF2B5EF4-FFF2-40B4-BE49-F238E27FC236}">
                <a16:creationId xmlns:a16="http://schemas.microsoft.com/office/drawing/2014/main" id="{DE4544AB-3AA3-BA77-D986-6F5AF7596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60" y="929982"/>
            <a:ext cx="4191874" cy="5580000"/>
          </a:xfrm>
          <a:prstGeom prst="rect">
            <a:avLst/>
          </a:prstGeom>
        </p:spPr>
      </p:pic>
      <p:pic>
        <p:nvPicPr>
          <p:cNvPr id="5" name="Drawing 177650275">
            <a:extLst>
              <a:ext uri="{FF2B5EF4-FFF2-40B4-BE49-F238E27FC236}">
                <a16:creationId xmlns:a16="http://schemas.microsoft.com/office/drawing/2014/main" id="{710B6155-A1DF-6447-B82F-69BDD4BBE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695" y="807152"/>
            <a:ext cx="3945600" cy="493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5ABE32-E04D-EA09-327B-F23B044C11A2}"/>
              </a:ext>
            </a:extLst>
          </p:cNvPr>
          <p:cNvSpPr txBox="1"/>
          <p:nvPr/>
        </p:nvSpPr>
        <p:spPr>
          <a:xfrm>
            <a:off x="387824" y="205897"/>
            <a:ext cx="11416352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3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Кафедра психологии и педагогики начального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171926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BC241-9C56-F4A2-E1FC-F098CD87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389" y="5396345"/>
            <a:ext cx="10866120" cy="10321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Конкурс педагогического мастерства </a:t>
            </a:r>
            <a:br>
              <a:rPr lang="ru-RU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«Мастерская первых проб»</a:t>
            </a:r>
            <a:r>
              <a:rPr lang="ru-RU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Объект 4" descr="Изображение выглядит как в помещении, одежда, человек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594724-425F-19B1-5FDE-EE3537725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5" y="1373620"/>
            <a:ext cx="5363633" cy="4022725"/>
          </a:xfrm>
        </p:spPr>
      </p:pic>
      <p:pic>
        <p:nvPicPr>
          <p:cNvPr id="7" name="Рисунок 6" descr="Изображение выглядит как Человеческое лицо, одежда, в помещении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A091B3-8E54-CAC0-2CE4-E5017C9EF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4694"/>
            <a:ext cx="5136000" cy="38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3B6D14-53E0-0B3D-A3DA-7555CEBDE0E2}"/>
              </a:ext>
            </a:extLst>
          </p:cNvPr>
          <p:cNvSpPr txBox="1"/>
          <p:nvPr/>
        </p:nvSpPr>
        <p:spPr>
          <a:xfrm>
            <a:off x="4066309" y="223380"/>
            <a:ext cx="4710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Кафедра Педагогики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8642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E9CF8-A39F-4A8E-C13B-64A921C5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71" y="5563178"/>
            <a:ext cx="12302092" cy="769383"/>
          </a:xfrm>
        </p:spPr>
        <p:txBody>
          <a:bodyPr>
            <a:normAutofit fontScale="90000"/>
          </a:bodyPr>
          <a:lstStyle/>
          <a:p>
            <a:r>
              <a:rPr lang="ru-RU" sz="3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Творческая мастерская  «Наука и профессиональное развитие»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C7DC73-A746-BE1B-45BA-044B786B8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1917" y="752394"/>
            <a:ext cx="6720000" cy="5040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5C72A-B439-BE35-D694-14F68AF99813}"/>
              </a:ext>
            </a:extLst>
          </p:cNvPr>
          <p:cNvSpPr txBox="1"/>
          <p:nvPr/>
        </p:nvSpPr>
        <p:spPr>
          <a:xfrm>
            <a:off x="1960216" y="151139"/>
            <a:ext cx="8903402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3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Кафедра социальной педагогики и психологии </a:t>
            </a:r>
          </a:p>
        </p:txBody>
      </p:sp>
    </p:spTree>
    <p:extLst>
      <p:ext uri="{BB962C8B-B14F-4D97-AF65-F5344CB8AC3E}">
        <p14:creationId xmlns:p14="http://schemas.microsoft.com/office/powerpoint/2010/main" val="3688249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2BFB3-F870-EF7E-3BB4-BB246DC7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03" y="286603"/>
            <a:ext cx="10501899" cy="517727"/>
          </a:xfrm>
        </p:spPr>
        <p:txBody>
          <a:bodyPr>
            <a:noAutofit/>
          </a:bodyPr>
          <a:lstStyle/>
          <a:p>
            <a:r>
              <a:rPr lang="ru-RU" sz="3200" dirty="0"/>
              <a:t>Кафедра психологии и педагогики дошкольного образования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366376-80A1-7E1E-573D-23F3E5291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952" y="1042469"/>
            <a:ext cx="6048000" cy="4536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BC0AD2-C8DA-E63D-53E6-5D2CBCEE9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239" y="804330"/>
            <a:ext cx="5328000" cy="399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850296-BA00-6CE3-E8CC-B079D41FA2C9}"/>
              </a:ext>
            </a:extLst>
          </p:cNvPr>
          <p:cNvSpPr txBox="1"/>
          <p:nvPr/>
        </p:nvSpPr>
        <p:spPr>
          <a:xfrm>
            <a:off x="226688" y="5497819"/>
            <a:ext cx="11561360" cy="1360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3600" kern="1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Педагогическая галерея эссе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3600" kern="1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«Любить ребенка — миссия педагога» </a:t>
            </a:r>
          </a:p>
        </p:txBody>
      </p:sp>
    </p:spTree>
    <p:extLst>
      <p:ext uri="{BB962C8B-B14F-4D97-AF65-F5344CB8AC3E}">
        <p14:creationId xmlns:p14="http://schemas.microsoft.com/office/powerpoint/2010/main" val="1638513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B2B6F-57D6-8F4C-D6D2-A19EFC2D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" y="5968334"/>
            <a:ext cx="12064621" cy="5636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kern="100" dirty="0"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Тренинг навыков эффективного родительства </a:t>
            </a:r>
            <a:br>
              <a:rPr lang="ru-RU" sz="3600" kern="100" dirty="0"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3600" kern="100" dirty="0"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для кандидатов в приемные родители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3B2209-C0DC-E24D-07A0-D47B0C1C5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6099" y="691777"/>
            <a:ext cx="3725999" cy="496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46FC6A-A3C7-170C-6C03-806838D8CEC5}"/>
              </a:ext>
            </a:extLst>
          </p:cNvPr>
          <p:cNvSpPr txBox="1"/>
          <p:nvPr/>
        </p:nvSpPr>
        <p:spPr>
          <a:xfrm>
            <a:off x="1888508" y="151937"/>
            <a:ext cx="9036523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3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Кафедра социальной педагогики и психологии </a:t>
            </a:r>
          </a:p>
        </p:txBody>
      </p:sp>
    </p:spTree>
    <p:extLst>
      <p:ext uri="{BB962C8B-B14F-4D97-AF65-F5344CB8AC3E}">
        <p14:creationId xmlns:p14="http://schemas.microsoft.com/office/powerpoint/2010/main" val="195511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226AE-1729-A1AF-5A1A-426DA6E9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41" y="5274859"/>
            <a:ext cx="11524966" cy="1689593"/>
          </a:xfrm>
        </p:spPr>
        <p:txBody>
          <a:bodyPr>
            <a:normAutofit fontScale="90000"/>
          </a:bodyPr>
          <a:lstStyle/>
          <a:p>
            <a:r>
              <a:rPr lang="ru-RU" sz="3200" kern="100" dirty="0"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Региональный конкурс учебно-исследовательских работ и учебно-методических разработок «Педагогическая эрудиция» для студентов педагогических колледжей</a:t>
            </a:r>
            <a:br>
              <a:rPr lang="ru-RU" sz="3200" kern="100" dirty="0"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3200" kern="100" dirty="0"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ПиПНО</a:t>
            </a:r>
          </a:p>
        </p:txBody>
      </p:sp>
      <p:pic>
        <p:nvPicPr>
          <p:cNvPr id="4" name="Drawing 177650275">
            <a:extLst>
              <a:ext uri="{FF2B5EF4-FFF2-40B4-BE49-F238E27FC236}">
                <a16:creationId xmlns:a16="http://schemas.microsoft.com/office/drawing/2014/main" id="{F5AB07CE-DC4F-C4D6-542F-4E5F1BC89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85" y="660035"/>
            <a:ext cx="6614785" cy="306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A8FE0-BC31-DABB-1042-45FD5DF9E675}"/>
              </a:ext>
            </a:extLst>
          </p:cNvPr>
          <p:cNvSpPr txBox="1"/>
          <p:nvPr/>
        </p:nvSpPr>
        <p:spPr>
          <a:xfrm>
            <a:off x="832513" y="95647"/>
            <a:ext cx="11195146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sz="3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Кафедра психологии и педагогики начального обучения </a:t>
            </a:r>
          </a:p>
        </p:txBody>
      </p:sp>
      <p:pic>
        <p:nvPicPr>
          <p:cNvPr id="7" name="Drawing 177650275">
            <a:extLst>
              <a:ext uri="{FF2B5EF4-FFF2-40B4-BE49-F238E27FC236}">
                <a16:creationId xmlns:a16="http://schemas.microsoft.com/office/drawing/2014/main" id="{5C863D55-82A8-5A21-48D6-3582F96CF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245" y="2036415"/>
            <a:ext cx="588027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65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8CCD8-C5E4-402B-D29D-D19B06EF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81" y="286603"/>
            <a:ext cx="10058400" cy="934872"/>
          </a:xfrm>
        </p:spPr>
        <p:txBody>
          <a:bodyPr/>
          <a:lstStyle/>
          <a:p>
            <a:r>
              <a:rPr lang="ru-RU" sz="3200" kern="10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Кафедра физкультурно-спортивных </a:t>
            </a:r>
            <a:br>
              <a:rPr lang="ru-RU" sz="3200" kern="10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3200" kern="100" dirty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и медико-биологических дисциплин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B6A2B3-C2E8-96A5-B2A0-802B7B7FF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36" y="2548672"/>
            <a:ext cx="6104286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B5397A-2E9B-31B8-7692-851648C13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19" y="1172420"/>
            <a:ext cx="5664000" cy="42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217276-A6E4-5311-A8D7-088ABDB95805}"/>
              </a:ext>
            </a:extLst>
          </p:cNvPr>
          <p:cNvSpPr txBox="1"/>
          <p:nvPr/>
        </p:nvSpPr>
        <p:spPr>
          <a:xfrm>
            <a:off x="6392270" y="5362414"/>
            <a:ext cx="5167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Конкурс профессионального мастерства «Учитель физической культуры»</a:t>
            </a:r>
          </a:p>
        </p:txBody>
      </p:sp>
    </p:spTree>
    <p:extLst>
      <p:ext uri="{BB962C8B-B14F-4D97-AF65-F5344CB8AC3E}">
        <p14:creationId xmlns:p14="http://schemas.microsoft.com/office/powerpoint/2010/main" val="190506047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127</TotalTime>
  <Words>320</Words>
  <Application>Microsoft Office PowerPoint</Application>
  <PresentationFormat>Широкоэкранный</PresentationFormat>
  <Paragraphs>145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Aptos</vt:lpstr>
      <vt:lpstr>Calibri</vt:lpstr>
      <vt:lpstr>Calibri Light</vt:lpstr>
      <vt:lpstr>Times New Roman</vt:lpstr>
      <vt:lpstr>Ретро</vt:lpstr>
      <vt:lpstr>Отчет  о проведении 80-го Смотра  научно-исследовательских  работа студентов  отделения ПСиСпО ПИ ИГУ  </vt:lpstr>
      <vt:lpstr>Мероприятия, проведенные в рамках  80 Смотра НИРС отделения ПСиСпО </vt:lpstr>
      <vt:lpstr>Работа секции «Особенности образовательной деятельности на ступени начальной  школы»</vt:lpstr>
      <vt:lpstr>       Конкурс педагогического мастерства  «Мастерская первых проб» </vt:lpstr>
      <vt:lpstr>Творческая мастерская  «Наука и профессиональное развитие»</vt:lpstr>
      <vt:lpstr>Кафедра психологии и педагогики дошкольного образования  </vt:lpstr>
      <vt:lpstr>Тренинг навыков эффективного родительства  для кандидатов в приемные родители</vt:lpstr>
      <vt:lpstr>Региональный конкурс учебно-исследовательских работ и учебно-методических разработок «Педагогическая эрудиция» для студентов педагогических колледжей ПиПНО</vt:lpstr>
      <vt:lpstr>Кафедра физкультурно-спортивных  и медико-биологических дисциплин </vt:lpstr>
      <vt:lpstr>Количество участников Смотра НИРС</vt:lpstr>
      <vt:lpstr>Количество наград по результатам Смотра НИРС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Masha</dc:creator>
  <cp:lastModifiedBy>Masha</cp:lastModifiedBy>
  <cp:revision>8</cp:revision>
  <dcterms:created xsi:type="dcterms:W3CDTF">2026-04-22T09:22:44Z</dcterms:created>
  <dcterms:modified xsi:type="dcterms:W3CDTF">2026-04-22T11:30:07Z</dcterms:modified>
</cp:coreProperties>
</file>