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0" r:id="rId3"/>
    <p:sldId id="258" r:id="rId4"/>
    <p:sldId id="268" r:id="rId5"/>
    <p:sldId id="272" r:id="rId6"/>
    <p:sldId id="273" r:id="rId7"/>
    <p:sldId id="269" r:id="rId8"/>
    <p:sldId id="260" r:id="rId9"/>
    <p:sldId id="257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Международные 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ru-RU" smtClean="0"/>
                      <a:t>6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84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ФМЕНиТО</c:v>
                </c:pt>
                <c:pt idx="1">
                  <c:v>ГЭО</c:v>
                </c:pt>
                <c:pt idx="2">
                  <c:v>ПСиСпО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17</c:v>
                </c:pt>
                <c:pt idx="2">
                  <c:v>84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5296313230153915"/>
          <c:y val="0.32591396386791349"/>
          <c:w val="0.44364515053882903"/>
          <c:h val="0.5779203829383607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Всероссийские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Всероссийские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58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97</a:t>
                    </a:r>
                    <a:endParaRPr lang="en-US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ФМЕНиТО</c:v>
                </c:pt>
                <c:pt idx="1">
                  <c:v>ГЭО</c:v>
                </c:pt>
                <c:pt idx="2">
                  <c:v>ПСиСпО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</c:v>
                </c:pt>
                <c:pt idx="1">
                  <c:v>58</c:v>
                </c:pt>
                <c:pt idx="2">
                  <c:v>97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356992"/>
            <a:ext cx="7200800" cy="13716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Отделение физико-математического, естественнонаучного и технологического образования ПИ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ИГУ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08912" cy="3168352"/>
          </a:xfrm>
        </p:spPr>
        <p:txBody>
          <a:bodyPr>
            <a:noAutofit/>
          </a:bodyPr>
          <a:lstStyle/>
          <a:p>
            <a:pPr algn="ctr"/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Научно-исследовательская деятельность студентов</a:t>
            </a:r>
            <a:endParaRPr lang="ru-RU" sz="5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458112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s://avatars.mds.yandex.net/i?id=1673a6da032417c2c67b4c49198637ef3bd37498-12468199-images-thumbs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04664"/>
            <a:ext cx="792088" cy="792089"/>
          </a:xfrm>
          <a:prstGeom prst="rect">
            <a:avLst/>
          </a:prstGeom>
          <a:noFill/>
        </p:spPr>
      </p:pic>
      <p:pic>
        <p:nvPicPr>
          <p:cNvPr id="7" name="Рисунок 6" descr="7935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404664"/>
            <a:ext cx="864096" cy="8640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141277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endParaRPr lang="ru-RU" sz="2400" b="1" dirty="0" smtClean="0"/>
          </a:p>
          <a:p>
            <a:pPr marL="342900" indent="-342900">
              <a:buFont typeface="Wingdings" pitchFamily="2" charset="2"/>
              <a:buChar char="q"/>
            </a:pPr>
            <a:endParaRPr lang="ru-RU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71600" y="980728"/>
            <a:ext cx="7056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144000" cy="685800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899592" y="620688"/>
            <a:ext cx="538307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ОСНОВНЫЕ ПОКАЗАТЕЛИ НИРС</a:t>
            </a:r>
            <a:endParaRPr lang="ru-RU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268760"/>
            <a:ext cx="784887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sz="2400" b="1" dirty="0" smtClean="0"/>
              <a:t>участие в конференциях различного уровня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b="1" dirty="0" smtClean="0"/>
              <a:t>участие в конкурсах, выставках и олимпиадах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b="1" dirty="0" smtClean="0"/>
              <a:t>публикации различного уровня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400" b="1" dirty="0" smtClean="0"/>
              <a:t>статьи в журналах, индексируемых </a:t>
            </a:r>
            <a:r>
              <a:rPr lang="ru-RU" sz="2400" b="1" dirty="0" err="1" smtClean="0"/>
              <a:t>Web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of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Science</a:t>
            </a:r>
            <a:endParaRPr lang="ru-RU" sz="2400" b="1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400" b="1" dirty="0" smtClean="0"/>
              <a:t>статьи в журналах из списка ВАК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400" b="1" dirty="0" smtClean="0"/>
              <a:t>статьи в журналах, индексируемых в РИНЦ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400" b="1" dirty="0" smtClean="0"/>
              <a:t>прочие публикации (тезисы, материалы конференций и др.)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b="1" dirty="0" smtClean="0"/>
              <a:t>получение грантов, именных стипендий, патентов </a:t>
            </a:r>
          </a:p>
          <a:p>
            <a:pPr marL="800100" lvl="1" indent="-342900">
              <a:buFont typeface="Wingdings" pitchFamily="2" charset="2"/>
              <a:buChar char="§"/>
            </a:pPr>
            <a:endParaRPr lang="ru-RU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0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в конференциях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836712"/>
          <a:ext cx="3744416" cy="217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851920" y="836712"/>
            <a:ext cx="5040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 «</a:t>
            </a:r>
            <a:r>
              <a:rPr lang="ru-RU" dirty="0" smtClean="0"/>
              <a:t>Формирование и развитие новой парадигмы науки в условиях постиндустриального общества</a:t>
            </a: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» (г. Воронеж)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1772816"/>
            <a:ext cx="5040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2. «</a:t>
            </a:r>
            <a:r>
              <a:rPr lang="ru-RU" dirty="0" smtClean="0"/>
              <a:t>Проблемы и перспективы осуществления междисциплинарных исследований» (г. Магнитогорск)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1920" y="2708920"/>
            <a:ext cx="504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3. «</a:t>
            </a:r>
            <a:r>
              <a:rPr lang="ru-RU" dirty="0" smtClean="0"/>
              <a:t>62-я Международная научная студенческая конференция» </a:t>
            </a: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(г. Новосибирск)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3356992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4. «</a:t>
            </a:r>
            <a:r>
              <a:rPr lang="en-US" dirty="0" smtClean="0"/>
              <a:t>XXXI</a:t>
            </a:r>
            <a:r>
              <a:rPr lang="ru-RU" dirty="0" smtClean="0"/>
              <a:t> Международная научная конференция «Ломоносов - 2024»» </a:t>
            </a: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(г. Москва)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1520" y="3789040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5. «</a:t>
            </a:r>
            <a:r>
              <a:rPr lang="ru-RU" dirty="0" smtClean="0"/>
              <a:t>Системы контроля окружающей среды - 2024</a:t>
            </a: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» (г. Севастополь)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1520" y="4149080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6. «</a:t>
            </a:r>
            <a:r>
              <a:rPr lang="ru-RU" dirty="0" smtClean="0"/>
              <a:t>Сила знаний: объединение умов и ресурсов</a:t>
            </a:r>
            <a:r>
              <a:rPr lang="ru-RU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» (г. Иркутск)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458112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«</a:t>
            </a:r>
            <a:r>
              <a:rPr lang="ru-RU" dirty="0" smtClean="0"/>
              <a:t>Научные исследования – основа современной инновационной системы»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dirty="0" smtClean="0"/>
              <a:t>Стерлитамак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522920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«</a:t>
            </a:r>
            <a:r>
              <a:rPr lang="ru-RU" dirty="0" smtClean="0"/>
              <a:t>Потенциал устойчивого инновационного развития: концепции, модели и практическое приложение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(г. Волгоград)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3528" y="587727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«</a:t>
            </a:r>
            <a:r>
              <a:rPr lang="ru-RU" dirty="0" err="1" smtClean="0"/>
              <a:t>Колпинские</a:t>
            </a:r>
            <a:r>
              <a:rPr lang="ru-RU" dirty="0" smtClean="0"/>
              <a:t> чтения: детско-юношеский </a:t>
            </a:r>
            <a:r>
              <a:rPr lang="ru-RU" dirty="0" err="1" smtClean="0"/>
              <a:t>туриско-краеведческий</a:t>
            </a:r>
            <a:r>
              <a:rPr lang="ru-RU" dirty="0" smtClean="0"/>
              <a:t> форум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 Санкт-Петербург)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0" y="0"/>
          <a:ext cx="4392488" cy="32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535488" y="188640"/>
            <a:ext cx="46085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/>
              <a:t>Прорывные научные исследования: проблемы, пределы и возможности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(г.Пермь)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1196752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/>
              <a:t>IV Всероссийская научно-практическая конференция «Актуальные проблемы изучения ракообразных»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(г. Борок)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2132856"/>
            <a:ext cx="4248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«</a:t>
            </a:r>
            <a:r>
              <a:rPr lang="ru-RU" dirty="0" smtClean="0"/>
              <a:t>Система научных ценностей российского общества: междисциплинарные исследования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(г. Казань)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3356992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«</a:t>
            </a:r>
            <a:r>
              <a:rPr lang="ru-RU" dirty="0" smtClean="0"/>
              <a:t>XX</a:t>
            </a:r>
            <a:r>
              <a:rPr lang="en-US" dirty="0" smtClean="0"/>
              <a:t>I</a:t>
            </a:r>
            <a:r>
              <a:rPr lang="ru-RU" dirty="0" smtClean="0"/>
              <a:t>I Всероссийская научно-практическая конференция «Обучение физике и астрономии в общем и профессиональном образовании»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(г. Иркутск)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414908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«</a:t>
            </a:r>
            <a:r>
              <a:rPr lang="en-US" dirty="0" smtClean="0"/>
              <a:t>XVI</a:t>
            </a:r>
            <a:r>
              <a:rPr lang="ru-RU" dirty="0" smtClean="0"/>
              <a:t> Всероссийская научно-практическая конференция «Математика и проблемы обучения математике в общем и профессиональном образовании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(г. Иркутск)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грантах </a:t>
            </a:r>
            <a:endParaRPr lang="ru-RU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435280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dirty="0" smtClean="0"/>
              <a:t>Михеев Михаил Владимирович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/>
              <a:t>44.03.05 «</a:t>
            </a:r>
            <a:r>
              <a:rPr lang="ru-RU" sz="2800" dirty="0" err="1" smtClean="0"/>
              <a:t>Математика-Дополнительное</a:t>
            </a:r>
            <a:r>
              <a:rPr lang="ru-RU" sz="2800" dirty="0" smtClean="0"/>
              <a:t> образование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 Всероссийский конкурс молодежных проектов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Росмолодежь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Гранты.»</a:t>
            </a:r>
          </a:p>
          <a:p>
            <a:pPr algn="just"/>
            <a:r>
              <a:rPr lang="ru-RU" sz="2800" b="1" dirty="0" smtClean="0"/>
              <a:t>Дуброва Кристина Сергеевна</a:t>
            </a:r>
            <a:r>
              <a:rPr lang="ru-RU" sz="2800" dirty="0" smtClean="0"/>
              <a:t> 44.04.01 «Педагогическое образование», профиль «Естественнонаучное образование», магистрант, «Методическое сопровождение курса «</a:t>
            </a:r>
            <a:r>
              <a:rPr lang="ru-RU" sz="2800" dirty="0" err="1" smtClean="0"/>
              <a:t>Байкаловедение</a:t>
            </a:r>
            <a:r>
              <a:rPr lang="ru-RU" sz="2800" dirty="0" smtClean="0"/>
              <a:t>», НИР №  № 091-24-335, срок выполнения 2024-2025 гг. Грант для поддержки научно-исследовательской работы магистрантов, аспирантов и молодых сотрудников ИГУ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конкурсах</a:t>
            </a:r>
            <a:endParaRPr lang="ru-RU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2420888"/>
          <a:ext cx="8784976" cy="3117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/>
              </a:tblGrid>
              <a:tr h="1014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 Международный профессионально-методический конкурс «Педагогическое призвание-2024»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Диплом победителя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Дуброва К.С.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14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конкурс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выпускных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квалификационных работ и дипломных исследований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Диплом лауреата 1 степени - Плаксина Е.;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Диплом лауреата 1 степени - Малярчук Т..</a:t>
                      </a:r>
                    </a:p>
                  </a:txBody>
                  <a:tcPr/>
                </a:tc>
              </a:tr>
              <a:tr h="71026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 фотографии с международным участием «Цветущая Россия в объективе» (номинация «Микромир цветов»)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Победитель -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Верещагина М.А.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547664" y="908720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Всероссийские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ФМЕНиТО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ФМЕНиТО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99592" y="0"/>
            <a:ext cx="7467600" cy="92211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в олимпиадах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67544" y="908720"/>
          <a:ext cx="813690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694"/>
                <a:gridCol w="2092347"/>
                <a:gridCol w="1859863"/>
              </a:tblGrid>
              <a:tr h="370840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ФМЕНиТО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Всероссийские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Региональные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2852936"/>
          <a:ext cx="8784976" cy="360040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880457">
                <a:tc>
                  <a:txBody>
                    <a:bodyPr/>
                    <a:lstStyle/>
                    <a:p>
                      <a:pPr marL="0" marR="0" indent="291465" algn="l" defTabSz="914400" rtl="0" eaLnBrk="1" fontAlgn="auto" latinLnBrk="0" hangingPunct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Международная олимпиада по высшей и элементарной математике среди студентов педагогических вузов и вузов, осуществляющих подготовку учителей математики</a:t>
                      </a:r>
                    </a:p>
                    <a:p>
                      <a:pPr marL="0" marR="0" indent="291465" algn="l" defTabSz="914400" rtl="0" eaLnBrk="1" fontAlgn="auto" latinLnBrk="0" hangingPunct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Диплом </a:t>
                      </a: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III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степени (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Зинатулина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А.М., Ваганова А.А.,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Быстров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М.В., Шестаков К.С.)</a:t>
                      </a:r>
                      <a:endParaRPr lang="ru-RU" sz="17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002" marR="57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2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Международная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студенческая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олимпиада по туризму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Диплом 1 степени -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Голомедова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В.Е.</a:t>
                      </a:r>
                      <a:endParaRPr lang="ru-RU" sz="17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002" marR="57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692">
                <a:tc>
                  <a:txBody>
                    <a:bodyPr/>
                    <a:lstStyle/>
                    <a:p>
                      <a:pPr indent="291465" algn="just" hangingPunct="0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291465" algn="just" hangingPunct="0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VII Всероссийская (с международным участием) Олимпиада учащихся и студентов по сервису, туризму и гостиничной деятельности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Диплом победителя 1 степени –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Белик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Анна (№ ОСТГ 053352);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Диплом победителя 1 степени –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Школовая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Екатерина (№ ОСТГ 053355).</a:t>
                      </a:r>
                    </a:p>
                  </a:txBody>
                  <a:tcPr marL="57002" marR="57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Евразийская студенческая олимпиада по географии «</a:t>
                      </a:r>
                      <a:r>
                        <a:rPr kumimoji="0"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Terra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Incognita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Сертификат участника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Шарафутдинова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А.Н.,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Белик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А.А.,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Голомедова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В., Нефедьева Ю., Бурмакина Я., Верещагина М.А..</a:t>
                      </a:r>
                      <a:endParaRPr kumimoji="0" lang="ru-RU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002" marR="570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67544" y="548680"/>
            <a:ext cx="82128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Публикации (статьи) студентов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619672" y="1844824"/>
          <a:ext cx="6096000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ФМЕНиТО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Scopus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ВАК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РИНЦ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144000" cy="685800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915816" y="620688"/>
            <a:ext cx="32117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Стипендии: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1844824"/>
          <a:ext cx="8424936" cy="3289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45499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En+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Group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/РУСАЛ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504994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Стипендия мэра города Иркутска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Андрей 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Мутин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(направление: Лучшее исследование)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En+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/РУСАЛ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Зинатулина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А.М.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44.03.05,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Математика-Дополнительное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образование»;</a:t>
                      </a: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En+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/РУСАЛ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Иванов И.А.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44.03.05,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Математика-Дополнительное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образование»;</a:t>
                      </a: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En+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/РУСАЛ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Пономарева М.В.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44.03.05,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Математика-Дополнительное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образование»;</a:t>
                      </a: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En+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/РУСАЛ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Чупин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А.А.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44.03.05,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Математика-Дополнительное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образование».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1572</TotalTime>
  <Words>688</Words>
  <Application>Microsoft Office PowerPoint</Application>
  <PresentationFormat>Экран (4:3)</PresentationFormat>
  <Paragraphs>102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Научно-исследовательская деятельность студентов</vt:lpstr>
      <vt:lpstr>Слайд 2</vt:lpstr>
      <vt:lpstr>Участие в конференциях</vt:lpstr>
      <vt:lpstr>Слайд 4</vt:lpstr>
      <vt:lpstr>Участие в грантах </vt:lpstr>
      <vt:lpstr>Участие в конкурсах</vt:lpstr>
      <vt:lpstr>Участие в олимпиадах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Научно-исследовательская деятельность студентов</dc:title>
  <dc:creator>Polzovatel</dc:creator>
  <cp:lastModifiedBy>Polzovatel</cp:lastModifiedBy>
  <cp:revision>175</cp:revision>
  <dcterms:created xsi:type="dcterms:W3CDTF">2019-04-02T02:28:15Z</dcterms:created>
  <dcterms:modified xsi:type="dcterms:W3CDTF">2025-04-03T13:03:00Z</dcterms:modified>
</cp:coreProperties>
</file>