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6" r:id="rId4"/>
    <p:sldId id="258" r:id="rId5"/>
    <p:sldId id="264" r:id="rId6"/>
    <p:sldId id="265" r:id="rId7"/>
    <p:sldId id="267" r:id="rId8"/>
    <p:sldId id="260" r:id="rId9"/>
    <p:sldId id="259" r:id="rId10"/>
    <p:sldId id="262" r:id="rId11"/>
    <p:sldId id="263" r:id="rId12"/>
    <p:sldId id="261" r:id="rId13"/>
    <p:sldId id="268" r:id="rId14"/>
    <p:sldId id="269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44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50328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558041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95286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965496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60106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801901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21834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635784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123515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251291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09336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087789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916249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5986998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066487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05840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45174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3252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2969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85430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8743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64257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354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AC259-EBD3-4477-8ED1-9C4E8D32F78F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99107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9"/>
            <a:ext cx="9143999" cy="685466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D1EDC-A2B1-4467-8D3F-4DFD9B83CAD8}" type="datetimeFigureOut">
              <a:rPr lang="uk-UA" smtClean="0"/>
              <a:pPr/>
              <a:t>23.04.2015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08539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1628800"/>
            <a:ext cx="6984776" cy="1470025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Понять ребенка</a:t>
            </a:r>
            <a:endParaRPr lang="uk-UA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236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Парадокс поддержки</a:t>
            </a:r>
            <a:endParaRPr lang="fr-FR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• Ее нужно оказывать именно тем детям, которые постоянно доставляют нам неприятности.</a:t>
            </a:r>
            <a:br>
              <a:rPr lang="ru-RU" dirty="0" smtClean="0"/>
            </a:br>
            <a:r>
              <a:rPr lang="ru-RU" dirty="0" smtClean="0"/>
              <a:t>• Непослушание вызывает негативные чувства, нам трудно оказывать поддержку.</a:t>
            </a:r>
            <a:br>
              <a:rPr lang="ru-RU" dirty="0" smtClean="0"/>
            </a:br>
            <a:r>
              <a:rPr lang="ru-RU" dirty="0" smtClean="0"/>
              <a:t>• Но именно непослушные дети больше всех в ней нуждаются. 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643174" y="274638"/>
            <a:ext cx="6043626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Пять способов сказать «ЛЮБЛЮ»</a:t>
            </a:r>
            <a:endParaRPr lang="fr-FR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571472" y="1600200"/>
            <a:ext cx="4357718" cy="4686319"/>
          </a:xfrm>
        </p:spPr>
        <p:txBody>
          <a:bodyPr>
            <a:normAutofit/>
          </a:bodyPr>
          <a:lstStyle/>
          <a:p>
            <a:r>
              <a:rPr lang="ru-RU" dirty="0" smtClean="0"/>
              <a:t>Прикосновения</a:t>
            </a:r>
          </a:p>
          <a:p>
            <a:r>
              <a:rPr lang="ru-RU" dirty="0" smtClean="0"/>
              <a:t>Подарки</a:t>
            </a:r>
          </a:p>
          <a:p>
            <a:r>
              <a:rPr lang="ru-RU" dirty="0" smtClean="0"/>
              <a:t>Время</a:t>
            </a:r>
          </a:p>
          <a:p>
            <a:r>
              <a:rPr lang="ru-RU" dirty="0" smtClean="0"/>
              <a:t>Забота</a:t>
            </a:r>
          </a:p>
          <a:p>
            <a:r>
              <a:rPr lang="ru-RU" dirty="0" smtClean="0"/>
              <a:t>Комплименты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err="1" smtClean="0"/>
              <a:t>Гэрри</a:t>
            </a:r>
            <a:r>
              <a:rPr lang="ru-RU" dirty="0" smtClean="0"/>
              <a:t> </a:t>
            </a:r>
            <a:r>
              <a:rPr lang="ru-RU" dirty="0" smtClean="0"/>
              <a:t>Чепмен </a:t>
            </a:r>
            <a:endParaRPr lang="ru-RU" dirty="0" smtClean="0"/>
          </a:p>
          <a:p>
            <a:pPr>
              <a:buNone/>
            </a:pPr>
            <a:r>
              <a:rPr lang="ru-RU" smtClean="0"/>
              <a:t>«Пять </a:t>
            </a:r>
            <a:r>
              <a:rPr lang="ru-RU" smtClean="0"/>
              <a:t>языков </a:t>
            </a:r>
            <a:r>
              <a:rPr lang="ru-RU" smtClean="0"/>
              <a:t>любви»</a:t>
            </a:r>
            <a:endParaRPr lang="ru-RU" dirty="0" smtClean="0"/>
          </a:p>
        </p:txBody>
      </p:sp>
      <p:pic>
        <p:nvPicPr>
          <p:cNvPr id="2" name="Picture 2" descr="https://cs7052.vk.me/c7006/v7006264/17ad5/w9xbQsXiLps.jpg"/>
          <p:cNvPicPr>
            <a:picLocks noChangeAspect="1" noChangeArrowheads="1"/>
          </p:cNvPicPr>
          <p:nvPr/>
        </p:nvPicPr>
        <p:blipFill>
          <a:blip r:embed="rId2"/>
          <a:srcRect l="7450" r="20529" b="20643"/>
          <a:stretch>
            <a:fillRect/>
          </a:stretch>
        </p:blipFill>
        <p:spPr bwMode="auto">
          <a:xfrm>
            <a:off x="4572000" y="1643050"/>
            <a:ext cx="4143404" cy="364333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Активное слушание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Открытые двери</a:t>
            </a:r>
          </a:p>
          <a:p>
            <a:r>
              <a:rPr lang="ru-RU" sz="1600" dirty="0" smtClean="0"/>
              <a:t>"Расскажи мне об этом".</a:t>
            </a:r>
          </a:p>
          <a:p>
            <a:r>
              <a:rPr lang="ru-RU" sz="1600" dirty="0" smtClean="0"/>
              <a:t>"Я хочу услышать об этом".</a:t>
            </a:r>
          </a:p>
          <a:p>
            <a:r>
              <a:rPr lang="ru-RU" sz="1600" dirty="0" smtClean="0"/>
              <a:t>"</a:t>
            </a:r>
            <a:r>
              <a:rPr lang="ru-RU" sz="1600" smtClean="0"/>
              <a:t>Мне интересно, </a:t>
            </a:r>
            <a:r>
              <a:rPr lang="ru-RU" sz="1600" dirty="0" smtClean="0"/>
              <a:t>что ты думаешь".</a:t>
            </a:r>
          </a:p>
          <a:p>
            <a:r>
              <a:rPr lang="ru-RU" sz="1600" dirty="0" smtClean="0"/>
              <a:t>"Давай обсудим это".</a:t>
            </a:r>
          </a:p>
          <a:p>
            <a:r>
              <a:rPr lang="ru-RU" sz="1600" dirty="0" smtClean="0"/>
              <a:t>"Похоже, что это важно для тебя".</a:t>
            </a:r>
          </a:p>
          <a:p>
            <a:r>
              <a:rPr lang="ru-RU" dirty="0" smtClean="0"/>
              <a:t>Декодирование послания</a:t>
            </a:r>
          </a:p>
          <a:p>
            <a:r>
              <a:rPr lang="ru-RU" sz="1600" dirty="0" smtClean="0"/>
              <a:t>Ты голоден</a:t>
            </a:r>
          </a:p>
          <a:p>
            <a:r>
              <a:rPr lang="ru-RU" sz="1600" dirty="0" smtClean="0"/>
              <a:t>Ты расстроен</a:t>
            </a:r>
          </a:p>
          <a:p>
            <a:r>
              <a:rPr lang="ru-RU" sz="1600" dirty="0" smtClean="0"/>
              <a:t>Ты хочешь сделать это</a:t>
            </a:r>
          </a:p>
          <a:p>
            <a:r>
              <a:rPr lang="ru-RU" sz="1900" dirty="0" smtClean="0"/>
              <a:t>Не посылать свое сообщение (оценка, мнение, совет, анализ, вопрос, вывод). </a:t>
            </a:r>
          </a:p>
          <a:p>
            <a:r>
              <a:rPr lang="ru-RU" dirty="0" smtClean="0"/>
              <a:t>Дать знать как вы расшифровали сообщение.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Активное слушание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Помогает детям обнаружить точно то, что они чувствуют</a:t>
            </a:r>
          </a:p>
          <a:p>
            <a:r>
              <a:rPr lang="ru-RU" dirty="0" smtClean="0"/>
              <a:t>Помогает детям меньше бояться негативных чувств</a:t>
            </a:r>
          </a:p>
          <a:p>
            <a:r>
              <a:rPr lang="ru-RU" dirty="0" smtClean="0"/>
              <a:t>Создает отношения теплоты между родителем и ребенком</a:t>
            </a:r>
          </a:p>
          <a:p>
            <a:r>
              <a:rPr lang="ru-RU" dirty="0" smtClean="0"/>
              <a:t>Облегчает решение проблем ребенка</a:t>
            </a:r>
          </a:p>
          <a:p>
            <a:r>
              <a:rPr lang="ru-RU" dirty="0" smtClean="0"/>
              <a:t>Влияет на ребенка таким образом, что он начинает хотеть прислушиваться к мыслям и идеям родителей.</a:t>
            </a:r>
          </a:p>
          <a:p>
            <a:r>
              <a:rPr lang="ru-RU" dirty="0" smtClean="0"/>
              <a:t>АС "оставляет мяч" у ребенка.</a:t>
            </a:r>
          </a:p>
          <a:p>
            <a:r>
              <a:rPr lang="ru-RU" dirty="0" smtClean="0"/>
              <a:t>Ответственность за решение остается </a:t>
            </a:r>
            <a:r>
              <a:rPr lang="ru-RU" dirty="0" smtClean="0"/>
              <a:t>на ребенке</a:t>
            </a: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Грани индивидуальности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00298" y="1600200"/>
            <a:ext cx="6186502" cy="4525963"/>
          </a:xfrm>
        </p:spPr>
        <p:txBody>
          <a:bodyPr/>
          <a:lstStyle/>
          <a:p>
            <a:r>
              <a:rPr lang="ru-RU" dirty="0" smtClean="0"/>
              <a:t>Интроверт или экстраверт?</a:t>
            </a:r>
          </a:p>
          <a:p>
            <a:r>
              <a:rPr lang="ru-RU" dirty="0" smtClean="0"/>
              <a:t>Сангвиник, холерик, меланхолик, флегматик?</a:t>
            </a:r>
          </a:p>
          <a:p>
            <a:r>
              <a:rPr lang="ru-RU" dirty="0" err="1" smtClean="0"/>
              <a:t>Аудиал</a:t>
            </a:r>
            <a:r>
              <a:rPr lang="ru-RU" dirty="0" smtClean="0"/>
              <a:t>, </a:t>
            </a:r>
            <a:r>
              <a:rPr lang="ru-RU" dirty="0" err="1" smtClean="0"/>
              <a:t>визуал</a:t>
            </a:r>
            <a:r>
              <a:rPr lang="ru-RU" dirty="0" smtClean="0"/>
              <a:t>, </a:t>
            </a:r>
            <a:r>
              <a:rPr lang="ru-RU" dirty="0" err="1" smtClean="0"/>
              <a:t>кинестетик</a:t>
            </a:r>
            <a:r>
              <a:rPr lang="ru-RU" dirty="0" smtClean="0"/>
              <a:t>?</a:t>
            </a:r>
          </a:p>
          <a:p>
            <a:r>
              <a:rPr lang="ru-RU" dirty="0" smtClean="0"/>
              <a:t>Логик или </a:t>
            </a:r>
            <a:r>
              <a:rPr lang="ru-RU" dirty="0" err="1" smtClean="0"/>
              <a:t>эмоционал</a:t>
            </a:r>
            <a:r>
              <a:rPr lang="ru-RU" dirty="0" smtClean="0"/>
              <a:t>?</a:t>
            </a:r>
          </a:p>
          <a:p>
            <a:r>
              <a:rPr lang="ru-RU" dirty="0" smtClean="0"/>
              <a:t>Сова или жаворонок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Насколько он похож для нас?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27062" y="260648"/>
            <a:ext cx="7288342" cy="131096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Этапы эмоционального развития ребенка</a:t>
            </a:r>
            <a:endParaRPr lang="uk-UA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00100" y="1928802"/>
            <a:ext cx="642942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/>
              <a:t>Потребность в безусловной материнской </a:t>
            </a:r>
            <a:r>
              <a:rPr lang="ru-RU" sz="2000" dirty="0" smtClean="0"/>
              <a:t>любви. От </a:t>
            </a:r>
            <a:r>
              <a:rPr lang="ru-RU" sz="2000" dirty="0" smtClean="0"/>
              <a:t>рождения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Формирование первой привязанности отделение своих от </a:t>
            </a:r>
            <a:r>
              <a:rPr lang="ru-RU" sz="2000" dirty="0" smtClean="0"/>
              <a:t>чужих. От </a:t>
            </a:r>
            <a:r>
              <a:rPr lang="ru-RU" sz="2000" dirty="0" smtClean="0"/>
              <a:t>6 мес.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Появление интереса к </a:t>
            </a:r>
            <a:r>
              <a:rPr lang="ru-RU" sz="2000" dirty="0" smtClean="0"/>
              <a:t>чужим. С </a:t>
            </a:r>
            <a:r>
              <a:rPr lang="ru-RU" sz="2000" dirty="0" smtClean="0"/>
              <a:t>1 года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Оценка своих эмоций и </a:t>
            </a:r>
            <a:r>
              <a:rPr lang="ru-RU" sz="2000" dirty="0" smtClean="0"/>
              <a:t>самоконтроль. С </a:t>
            </a:r>
            <a:r>
              <a:rPr lang="ru-RU" sz="2000" dirty="0" smtClean="0"/>
              <a:t>2,5 – 3х лет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«Полюбите меня черненьким»: претензии на признание себя как личности. С 3х лет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Эдипова фаза: родители, внимание! С 3хлет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Появление </a:t>
            </a:r>
            <a:r>
              <a:rPr lang="ru-RU" sz="2000" dirty="0" err="1" smtClean="0"/>
              <a:t>эмпатии</a:t>
            </a:r>
            <a:r>
              <a:rPr lang="ru-RU" sz="2000" dirty="0" smtClean="0"/>
              <a:t> и сострадания. С 4х лет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Появление совести. С 5 лет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Страх смерти. С 5-6лет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Появление внутреннего плана эмоций. С 6 лет.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7379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Типология нарушения поведения (Рудольф 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Дрейкурс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74850"/>
            <a:ext cx="8229600" cy="45259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ru-RU" dirty="0" smtClean="0"/>
              <a:t>Цели: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Привлечь внимание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Власть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Месть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Избегание неудачи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Мы не ставим диагноз, мы разрабатываем воспитательную стратегию на будущее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Философия дисциплины родителя</a:t>
            </a:r>
            <a:endParaRPr lang="fr-FR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74850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Руки прочь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Твердая рука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Возьмемся за руки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i="1" dirty="0" smtClean="0"/>
              <a:t>Коммуникативно</a:t>
            </a:r>
            <a:r>
              <a:rPr lang="ru-RU" sz="2400" i="1" dirty="0" smtClean="0"/>
              <a:t>-</a:t>
            </a:r>
            <a:r>
              <a:rPr lang="ru-RU" sz="2400" i="1" dirty="0" smtClean="0"/>
              <a:t>компетентным </a:t>
            </a:r>
            <a:r>
              <a:rPr lang="ru-RU" sz="2400" i="1" dirty="0" smtClean="0"/>
              <a:t>является поведение, которое повышает возможности для </a:t>
            </a:r>
            <a:r>
              <a:rPr lang="ru-RU" sz="2400" i="1" dirty="0" smtClean="0"/>
              <a:t>последующих </a:t>
            </a:r>
            <a:r>
              <a:rPr lang="ru-RU" sz="2400" i="1" dirty="0" smtClean="0"/>
              <a:t>коммуникаций с другими или самим собой каждого из партнеров по общению в качестве свободной личности (Томас Гордон)</a:t>
            </a:r>
            <a:endParaRPr lang="fr-FR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9" y="1142984"/>
          <a:ext cx="8586789" cy="493776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535466"/>
                <a:gridCol w="1639850"/>
                <a:gridCol w="1714388"/>
                <a:gridCol w="1714388"/>
                <a:gridCol w="198269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Мотивы плохого поведения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Привлечение внимания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Власть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Месть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Избегание неудачи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Сущность поведения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Получить особое</a:t>
                      </a:r>
                      <a:r>
                        <a:rPr lang="ru-RU" baseline="0" dirty="0" smtClean="0"/>
                        <a:t> внимание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Ты мне ничего не сделаешь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Вредить в ответ на обиду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буду пробовать, все равно не получится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Реакции эмоции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Раздражение, негодование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Гнев негодование, может быть страх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Обида, боль, опустошение в дополнение к негодованию и страху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Беспомощность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Реакция импульс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Сделать замечание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Прекратить выходку с помощью</a:t>
                      </a:r>
                      <a:r>
                        <a:rPr lang="ru-RU" baseline="0" dirty="0" smtClean="0"/>
                        <a:t> физического действия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Немедленно ответить силой или уйти из ситуации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Оправдаться и объяснить</a:t>
                      </a:r>
                      <a:r>
                        <a:rPr lang="ru-RU" baseline="0" dirty="0" smtClean="0"/>
                        <a:t> неудачу с помощью специалиста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1714480" y="274638"/>
            <a:ext cx="7143800" cy="1082660"/>
          </a:xfrm>
        </p:spPr>
        <p:txBody>
          <a:bodyPr>
            <a:no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Схема «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Я-высказывания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»</a:t>
            </a:r>
            <a:endParaRPr lang="fr-FR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428596" y="1357298"/>
            <a:ext cx="8501122" cy="53578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dirty="0" smtClean="0"/>
              <a:t>Описание от первого лица ситуации, вызвавшей напряжение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• Когда я вижу, что… (когда это происходит…, когда я сталкиваюсь с тем, что…)</a:t>
            </a:r>
          </a:p>
          <a:p>
            <a:pPr>
              <a:buNone/>
            </a:pPr>
            <a:r>
              <a:rPr lang="ru-RU" sz="2400" b="1" dirty="0" smtClean="0"/>
              <a:t>Точное называние чувства в этой ситуации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• Я чувствую (раздражение, горечь, боль, недоумение, бессилие, гнев) у меня возникает проблема, у не знаю, как мне реагировать</a:t>
            </a:r>
          </a:p>
          <a:p>
            <a:pPr>
              <a:buNone/>
            </a:pPr>
            <a:r>
              <a:rPr lang="ru-RU" sz="2400" b="1" dirty="0" smtClean="0"/>
              <a:t>Называние причин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• Потому что…( из-за того, что…)</a:t>
            </a:r>
          </a:p>
          <a:p>
            <a:pPr>
              <a:buNone/>
            </a:pPr>
            <a:r>
              <a:rPr lang="ru-RU" sz="2400" b="1" dirty="0" smtClean="0"/>
              <a:t>Просьба 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• Хочу тебя попросить (пожалуйста, не делай так больше…, сделай, чтобы…, не мог бы ты…) </a:t>
            </a:r>
            <a:endParaRPr lang="ru-RU" sz="2400" dirty="0" smtClean="0"/>
          </a:p>
          <a:p>
            <a:pPr>
              <a:buNone/>
            </a:pP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Составьте свое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высказывание…</a:t>
            </a: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1000100" y="285750"/>
            <a:ext cx="7686700" cy="11430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Поддерживающие стратегии и направленное развитие самости</a:t>
            </a:r>
            <a:endParaRPr lang="fr-FR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74850"/>
            <a:ext cx="8229600" cy="4525963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ru-RU" dirty="0" smtClean="0"/>
              <a:t>Одобрение</a:t>
            </a:r>
            <a:br>
              <a:rPr lang="ru-RU" dirty="0" smtClean="0"/>
            </a:br>
            <a:r>
              <a:rPr lang="ru-RU" dirty="0" smtClean="0"/>
              <a:t>• Одобряйте черты характера, попытки что-то сделать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dirty="0" smtClean="0"/>
              <a:t>Теплые чувства</a:t>
            </a:r>
            <a:br>
              <a:rPr lang="ru-RU" dirty="0" smtClean="0"/>
            </a:br>
            <a:r>
              <a:rPr lang="ru-RU" dirty="0" smtClean="0"/>
              <a:t>• Устанавливайте радостные отношения с детьми</a:t>
            </a:r>
            <a:br>
              <a:rPr lang="ru-RU" dirty="0" smtClean="0"/>
            </a:br>
            <a:r>
              <a:rPr lang="ru-RU" dirty="0" smtClean="0"/>
              <a:t>• Теплые чувства особенно нужны тогда, когда дела совсем плохи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dirty="0" smtClean="0"/>
              <a:t>Теплые прикосновения</a:t>
            </a:r>
            <a:br>
              <a:rPr lang="ru-RU" dirty="0" smtClean="0"/>
            </a:br>
            <a:r>
              <a:rPr lang="ru-RU" dirty="0" smtClean="0"/>
              <a:t>• Гладить, тормошить, обнимать, похлопывать </a:t>
            </a:r>
            <a:br>
              <a:rPr lang="ru-RU" dirty="0" smtClean="0"/>
            </a:br>
            <a:r>
              <a:rPr lang="ru-RU" dirty="0" smtClean="0"/>
              <a:t>• Со властолюбивыми детьми использовать вербальные выражения положительных эмоций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Поддержка</a:t>
            </a:r>
            <a:endParaRPr lang="fr-FR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285860"/>
            <a:ext cx="8501122" cy="4929222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Знак внимания, оказанный человеку, когда он объективно неуспешен, сделанный в форме прямого речевого высказывания и касающийся той области, в которой у него в данный момент затруднения.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Поддержка исключает сравнение с кем-либо, кроме его самого.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Напрямую обращается к личности, независимо от промахов и успехов, ошибок и достижений.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Концентрируется на сильных сторонах.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Оказание поддержки ребенку это лучшая реакция на поведение ребенка в ситуации стресса.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487</Words>
  <Application>Microsoft Office PowerPoint</Application>
  <PresentationFormat>Экран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Специальное оформление</vt:lpstr>
      <vt:lpstr>Понять ребенка</vt:lpstr>
      <vt:lpstr>Грани индивидуальности</vt:lpstr>
      <vt:lpstr>Этапы эмоционального развития ребенка</vt:lpstr>
      <vt:lpstr>Типология нарушения поведения (Рудольф Дрейкурс)</vt:lpstr>
      <vt:lpstr>Философия дисциплины родителя</vt:lpstr>
      <vt:lpstr>Слайд 6</vt:lpstr>
      <vt:lpstr>Схема «Я-высказывания»</vt:lpstr>
      <vt:lpstr>Поддерживающие стратегии и направленное развитие самости</vt:lpstr>
      <vt:lpstr>Поддержка</vt:lpstr>
      <vt:lpstr>Парадокс поддержки</vt:lpstr>
      <vt:lpstr>Пять способов сказать «ЛЮБЛЮ»</vt:lpstr>
      <vt:lpstr>Активное слушание</vt:lpstr>
      <vt:lpstr>Активное слушание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 презентации</dc:title>
  <dc:creator>Павел</dc:creator>
  <cp:lastModifiedBy>Ольга</cp:lastModifiedBy>
  <cp:revision>31</cp:revision>
  <dcterms:created xsi:type="dcterms:W3CDTF">2009-01-08T12:15:48Z</dcterms:created>
  <dcterms:modified xsi:type="dcterms:W3CDTF">2015-04-23T15:30:26Z</dcterms:modified>
</cp:coreProperties>
</file>