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7" r:id="rId2"/>
    <p:sldId id="268" r:id="rId3"/>
    <p:sldId id="264" r:id="rId4"/>
    <p:sldId id="266" r:id="rId5"/>
    <p:sldId id="261" r:id="rId6"/>
    <p:sldId id="258" r:id="rId7"/>
    <p:sldId id="259" r:id="rId8"/>
    <p:sldId id="260" r:id="rId9"/>
    <p:sldId id="263" r:id="rId10"/>
    <p:sldId id="265" r:id="rId11"/>
    <p:sldId id="262" r:id="rId12"/>
    <p:sldId id="269" r:id="rId13"/>
    <p:sldId id="270" r:id="rId14"/>
    <p:sldId id="272" r:id="rId15"/>
    <p:sldId id="273" r:id="rId16"/>
    <p:sldId id="274" r:id="rId17"/>
    <p:sldId id="275" r:id="rId18"/>
    <p:sldId id="271" r:id="rId19"/>
    <p:sldId id="276" r:id="rId20"/>
    <p:sldId id="26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3;&#1048;&#1056;&#1057;%20&#1055;&#1048;%20&#1048;&#1043;&#1059;\&#1054;&#1058;&#1095;&#1077;&#1090;&#1099;%20&#1053;&#1048;&#1056;&#1057;\&#1089;&#1090;&#1072;&#1090;&#1080;&#1089;&#1090;&#1080;&#1082;&#1072;%20&#1053;&#1048;&#1056;&#1057;%20&#1055;&#1048;%20&#1048;&#1043;&#1059;%202018%20-%2020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конференциях, доклады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0227647485121352"/>
          <c:y val="0.16504307186052819"/>
          <c:w val="0.88135447727400451"/>
          <c:h val="0.556599168526646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'2022'!$A$37</c:f>
              <c:strCache>
                <c:ptCount val="1"/>
                <c:pt idx="0">
                  <c:v>Доклады итого, из них: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3650794332752065E-3"/>
                  <c:y val="-3.809419765221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154-4E3E-B64F-745E84FB46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'2022'!$B$36:$F$36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'2022'!$B$37:$F$37</c:f>
              <c:numCache>
                <c:formatCode>General</c:formatCode>
                <c:ptCount val="5"/>
                <c:pt idx="0">
                  <c:v>1282</c:v>
                </c:pt>
                <c:pt idx="1">
                  <c:v>1054</c:v>
                </c:pt>
                <c:pt idx="2">
                  <c:v>2179</c:v>
                </c:pt>
                <c:pt idx="3">
                  <c:v>1618</c:v>
                </c:pt>
                <c:pt idx="4">
                  <c:v>1310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54-4E3E-B64F-745E84FB4663}"/>
            </c:ext>
          </c:extLst>
        </c:ser>
        <c:ser>
          <c:idx val="1"/>
          <c:order val="1"/>
          <c:tx>
            <c:strRef>
              <c:f>'2022'!$A$38</c:f>
              <c:strCache>
                <c:ptCount val="1"/>
                <c:pt idx="0">
                  <c:v>Участие в Смотре НИРС ПИ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3650794332752065E-3"/>
                  <c:y val="-7.6188395304420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54-4E3E-B64F-745E84FB4663}"/>
                </c:ext>
              </c:extLst>
            </c:dLbl>
            <c:dLbl>
              <c:idx val="4"/>
              <c:layout>
                <c:manualLayout>
                  <c:x val="5.4563492915940086E-3"/>
                  <c:y val="-3.4084282109872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154-4E3E-B64F-745E84FB46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'2022'!$B$36:$F$36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'2022'!$B$38:$F$38</c:f>
              <c:numCache>
                <c:formatCode>General</c:formatCode>
                <c:ptCount val="5"/>
                <c:pt idx="2">
                  <c:v>1123</c:v>
                </c:pt>
                <c:pt idx="3">
                  <c:v>493</c:v>
                </c:pt>
                <c:pt idx="4">
                  <c:v>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54-4E3E-B64F-745E84FB4663}"/>
            </c:ext>
          </c:extLst>
        </c:ser>
        <c:ser>
          <c:idx val="2"/>
          <c:order val="2"/>
          <c:tx>
            <c:strRef>
              <c:f>'2022'!$A$39</c:f>
              <c:strCache>
                <c:ptCount val="1"/>
                <c:pt idx="0">
                  <c:v>Участие в иных конференциях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6154-4E3E-B64F-745E84FB466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154-4E3E-B64F-745E84FB4663}"/>
                </c:ext>
              </c:extLst>
            </c:dLbl>
            <c:dLbl>
              <c:idx val="4"/>
              <c:layout>
                <c:manualLayout>
                  <c:x val="8.730158866550413E-3"/>
                  <c:y val="-4.00991554233791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154-4E3E-B64F-745E84FB46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'2022'!$B$36:$F$36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'2022'!$B$39:$F$39</c:f>
              <c:numCache>
                <c:formatCode>General</c:formatCode>
                <c:ptCount val="5"/>
                <c:pt idx="2">
                  <c:v>1056</c:v>
                </c:pt>
                <c:pt idx="3">
                  <c:v>1125</c:v>
                </c:pt>
                <c:pt idx="4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54-4E3E-B64F-745E84FB46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0905519"/>
        <c:axId val="590901775"/>
      </c:barChart>
      <c:catAx>
        <c:axId val="590905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0901775"/>
        <c:crosses val="autoZero"/>
        <c:auto val="1"/>
        <c:lblAlgn val="ctr"/>
        <c:lblOffset val="100"/>
        <c:noMultiLvlLbl val="0"/>
      </c:catAx>
      <c:valAx>
        <c:axId val="590901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0905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студентов,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участвовавших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НИРС (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суммарное количество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71004913525855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'2022'!$A$51</c:f>
              <c:strCache>
                <c:ptCount val="1"/>
                <c:pt idx="0">
                  <c:v>Числ. студентов, участвов. в НИРС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0464231197877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184317016030446E-3"/>
                  <c:y val="-3.9764078551935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7A1-4EE3-9878-A6942DE78FCB}"/>
                </c:ext>
              </c:extLst>
            </c:dLbl>
            <c:dLbl>
              <c:idx val="2"/>
              <c:layout>
                <c:manualLayout>
                  <c:x val="-1.1184317016031265E-3"/>
                  <c:y val="-2.7207001114481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7A1-4EE3-9878-A6942DE78F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'2022'!$B$50:$E$50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'2022'!$B$51:$E$51</c:f>
              <c:numCache>
                <c:formatCode>General</c:formatCode>
                <c:ptCount val="4"/>
                <c:pt idx="0">
                  <c:v>1062</c:v>
                </c:pt>
                <c:pt idx="1">
                  <c:v>1216</c:v>
                </c:pt>
                <c:pt idx="2">
                  <c:v>1300</c:v>
                </c:pt>
                <c:pt idx="3">
                  <c:v>2517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A1-4EE3-9878-A6942DE78F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545407"/>
        <c:axId val="529550399"/>
      </c:barChart>
      <c:catAx>
        <c:axId val="529545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50399"/>
        <c:crosses val="autoZero"/>
        <c:auto val="1"/>
        <c:lblAlgn val="ctr"/>
        <c:lblOffset val="100"/>
        <c:noMultiLvlLbl val="0"/>
      </c:catAx>
      <c:valAx>
        <c:axId val="529550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45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  публикации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'2022'!$A$61</c:f>
              <c:strCache>
                <c:ptCount val="1"/>
                <c:pt idx="0">
                  <c:v>публикации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698182227052611E-17"/>
                  <c:y val="1.073048222449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B6B-45D6-86A5-B309EFDFA7A9}"/>
                </c:ext>
              </c:extLst>
            </c:dLbl>
            <c:dLbl>
              <c:idx val="4"/>
              <c:layout>
                <c:manualLayout>
                  <c:x val="-1.1290048000483605E-3"/>
                  <c:y val="-1.7168771559186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B6B-45D6-86A5-B309EFDFA7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'2022'!$B$60:$F$60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'2022'!$B$61:$F$61</c:f>
              <c:numCache>
                <c:formatCode>General</c:formatCode>
                <c:ptCount val="5"/>
                <c:pt idx="0">
                  <c:v>702</c:v>
                </c:pt>
                <c:pt idx="1">
                  <c:v>532</c:v>
                </c:pt>
                <c:pt idx="2">
                  <c:v>579</c:v>
                </c:pt>
                <c:pt idx="3">
                  <c:v>520</c:v>
                </c:pt>
                <c:pt idx="4">
                  <c:v>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6B-45D6-86A5-B309EFDFA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0902191"/>
        <c:axId val="590902607"/>
      </c:barChart>
      <c:catAx>
        <c:axId val="590902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0902607"/>
        <c:crosses val="autoZero"/>
        <c:auto val="1"/>
        <c:lblAlgn val="ctr"/>
        <c:lblOffset val="100"/>
        <c:noMultiLvlLbl val="0"/>
      </c:catAx>
      <c:valAx>
        <c:axId val="590902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0902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пособия</a:t>
            </a:r>
          </a:p>
        </c:rich>
      </c:tx>
      <c:layout/>
      <c:overlay val="0"/>
      <c:spPr>
        <a:noFill/>
        <a:ln cmpd="sng">
          <a:solidFill>
            <a:schemeClr val="accent3">
              <a:lumMod val="40000"/>
              <a:lumOff val="6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469816272965877E-2"/>
          <c:y val="0.17374999999999999"/>
          <c:w val="0.90286351706036749"/>
          <c:h val="0.7095913531641877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'2022'!$A$44</c:f>
              <c:strCache>
                <c:ptCount val="1"/>
                <c:pt idx="0">
                  <c:v>Монографии, пособия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bg2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86-4804-AD70-D11EDA3E588D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6D9A5950-C5CE-44D4-B422-778A83909D10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D86-4804-AD70-D11EDA3E588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B1522D0E-48C3-4AB8-8356-47B62EAFC102}" type="VALUE">
                      <a:rPr lang="en-US" baseline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D86-4804-AD70-D11EDA3E588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06A70C45-D49E-4795-9EF0-D860ACCDCBE4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D86-4804-AD70-D11EDA3E588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E4FB6E9E-67D8-4B9C-B18B-300C5DBDDA83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D86-4804-AD70-D11EDA3E588D}"/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44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fld id="{8AE08E84-6073-4047-971B-057B34566022}" type="VALUE">
                      <a:rPr lang="en-US" sz="44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4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en-US" sz="4400" b="1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D86-4804-AD70-D11EDA3E58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'2022'!$B$36:$F$36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'2022'!$B$44:$F$44</c:f>
              <c:numCache>
                <c:formatCode>General</c:formatCode>
                <c:ptCount val="5"/>
                <c:pt idx="0">
                  <c:v>6</c:v>
                </c:pt>
                <c:pt idx="1">
                  <c:v>16</c:v>
                </c:pt>
                <c:pt idx="2">
                  <c:v>9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86-4804-AD70-D11EDA3E5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3215423"/>
        <c:axId val="75320585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dLblPos val="outEnd"/>
                  <c:showLegendKey val="0"/>
                  <c:showVal val="0"/>
                  <c:showCatName val="1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'2022'!$B$36:$F$36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'2022'!$A$44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3D86-4804-AD70-D11EDA3E588D}"/>
                  </c:ext>
                </c:extLst>
              </c15:ser>
            </c15:filteredBarSeries>
          </c:ext>
        </c:extLst>
      </c:barChart>
      <c:catAx>
        <c:axId val="753215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3205855"/>
        <c:crosses val="autoZero"/>
        <c:auto val="1"/>
        <c:lblAlgn val="ctr"/>
        <c:lblOffset val="100"/>
        <c:noMultiLvlLbl val="0"/>
      </c:catAx>
      <c:valAx>
        <c:axId val="753205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3215423"/>
        <c:crosses val="autoZero"/>
        <c:crossBetween val="between"/>
      </c:valAx>
      <c:spPr>
        <a:noFill/>
        <a:ln>
          <a:solidFill>
            <a:schemeClr val="accent3">
              <a:lumMod val="75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accent3">
          <a:lumMod val="40000"/>
          <a:lumOff val="60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7006938780952597E-2"/>
          <c:y val="0.1341055456602486"/>
          <c:w val="0.96456148495372918"/>
          <c:h val="0.747639917691226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'2022'!$A$53</c:f>
              <c:strCache>
                <c:ptCount val="1"/>
                <c:pt idx="0">
                  <c:v>Web of Science, Scopus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'2022'!$B$52:$F$52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'2022'!$B$53:$F$53</c:f>
              <c:numCache>
                <c:formatCode>General</c:formatCode>
                <c:ptCount val="5"/>
                <c:pt idx="0">
                  <c:v>7</c:v>
                </c:pt>
                <c:pt idx="1">
                  <c:v>5</c:v>
                </c:pt>
                <c:pt idx="2">
                  <c:v>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F-4DC7-962E-A2BA64C8D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3204191"/>
        <c:axId val="753205439"/>
      </c:barChart>
      <c:catAx>
        <c:axId val="753204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3205439"/>
        <c:crosses val="autoZero"/>
        <c:auto val="1"/>
        <c:lblAlgn val="ctr"/>
        <c:lblOffset val="100"/>
        <c:noMultiLvlLbl val="0"/>
      </c:catAx>
      <c:valAx>
        <c:axId val="753205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3204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 ВАК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'2022'!$A$55</c:f>
              <c:strCache>
                <c:ptCount val="1"/>
                <c:pt idx="0">
                  <c:v>ВАК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'2022'!$B$54:$F$54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'2022'!$B$55:$F$55</c:f>
              <c:numCache>
                <c:formatCode>General</c:formatCode>
                <c:ptCount val="5"/>
                <c:pt idx="0">
                  <c:v>23</c:v>
                </c:pt>
                <c:pt idx="1">
                  <c:v>25</c:v>
                </c:pt>
                <c:pt idx="2">
                  <c:v>26</c:v>
                </c:pt>
                <c:pt idx="3">
                  <c:v>26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9-4390-948C-14B02000A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8533695"/>
        <c:axId val="638536607"/>
      </c:barChart>
      <c:catAx>
        <c:axId val="638533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8536607"/>
        <c:crosses val="autoZero"/>
        <c:auto val="1"/>
        <c:lblAlgn val="ctr"/>
        <c:lblOffset val="100"/>
        <c:noMultiLvlLbl val="0"/>
      </c:catAx>
      <c:valAx>
        <c:axId val="638536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85336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 РИНЦ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'2022'!$A$57</c:f>
              <c:strCache>
                <c:ptCount val="1"/>
                <c:pt idx="0">
                  <c:v>РИНЦ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'2022'!$B$56:$F$56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'2022'!$B$57:$F$57</c:f>
              <c:numCache>
                <c:formatCode>General</c:formatCode>
                <c:ptCount val="5"/>
                <c:pt idx="0">
                  <c:v>319</c:v>
                </c:pt>
                <c:pt idx="1">
                  <c:v>216</c:v>
                </c:pt>
                <c:pt idx="2">
                  <c:v>231</c:v>
                </c:pt>
                <c:pt idx="3">
                  <c:v>398</c:v>
                </c:pt>
                <c:pt idx="4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6A-4FB9-AEDE-6B8CBC84B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547071"/>
        <c:axId val="529544991"/>
      </c:barChart>
      <c:catAx>
        <c:axId val="529547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44991"/>
        <c:crosses val="autoZero"/>
        <c:auto val="1"/>
        <c:lblAlgn val="ctr"/>
        <c:lblOffset val="100"/>
        <c:noMultiLvlLbl val="0"/>
      </c:catAx>
      <c:valAx>
        <c:axId val="529544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47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тезисы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'2022'!$A$59</c:f>
              <c:strCache>
                <c:ptCount val="1"/>
                <c:pt idx="0">
                  <c:v>Прочее (тезисы, статьи)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'2022'!$B$58:$F$58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'2022'!$B$59:$F$59</c:f>
              <c:numCache>
                <c:formatCode>General</c:formatCode>
                <c:ptCount val="5"/>
                <c:pt idx="0">
                  <c:v>347</c:v>
                </c:pt>
                <c:pt idx="1">
                  <c:v>270</c:v>
                </c:pt>
                <c:pt idx="2">
                  <c:v>307</c:v>
                </c:pt>
                <c:pt idx="3">
                  <c:v>86</c:v>
                </c:pt>
                <c:pt idx="4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6C-4906-A9E0-B5FE88A242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546655"/>
        <c:axId val="529549983"/>
      </c:barChart>
      <c:catAx>
        <c:axId val="52954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49983"/>
        <c:crosses val="autoZero"/>
        <c:auto val="1"/>
        <c:lblAlgn val="ctr"/>
        <c:lblOffset val="100"/>
        <c:noMultiLvlLbl val="0"/>
      </c:catAx>
      <c:valAx>
        <c:axId val="529549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9546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конкурсах, выставках и олимпиадах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9045548342377781E-2"/>
          <c:y val="0.22222613109405603"/>
          <c:w val="0.90878299513289906"/>
          <c:h val="0.53596089083234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'2022'!$A$63</c:f>
              <c:strCache>
                <c:ptCount val="1"/>
                <c:pt idx="0">
                  <c:v>Участники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5142581037969235E-3"/>
                  <c:y val="-0.11415627724694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27D-4A45-BF91-5F53699EABDB}"/>
                </c:ext>
              </c:extLst>
            </c:dLbl>
            <c:dLbl>
              <c:idx val="1"/>
              <c:layout>
                <c:manualLayout>
                  <c:x val="-7.5999677877631169E-3"/>
                  <c:y val="-8.856952545021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27D-4A45-BF91-5F53699EABDB}"/>
                </c:ext>
              </c:extLst>
            </c:dLbl>
            <c:dLbl>
              <c:idx val="2"/>
              <c:layout>
                <c:manualLayout>
                  <c:x val="-4.3428387358646955E-3"/>
                  <c:y val="-7.8728467066859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27D-4A45-BF91-5F53699EABDB}"/>
                </c:ext>
              </c:extLst>
            </c:dLbl>
            <c:dLbl>
              <c:idx val="3"/>
              <c:layout>
                <c:manualLayout>
                  <c:x val="-4.3428387358646955E-3"/>
                  <c:y val="-7.8728467066859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327D-4A45-BF91-5F53699EA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'2022'!$B$62:$F$62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'2022'!$B$63:$F$63</c:f>
              <c:numCache>
                <c:formatCode>General</c:formatCode>
                <c:ptCount val="5"/>
                <c:pt idx="0">
                  <c:v>80</c:v>
                </c:pt>
                <c:pt idx="1">
                  <c:v>338</c:v>
                </c:pt>
                <c:pt idx="2">
                  <c:v>380</c:v>
                </c:pt>
                <c:pt idx="3">
                  <c:v>393</c:v>
                </c:pt>
                <c:pt idx="4">
                  <c:v>1177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D-4A45-BF91-5F53699EABDB}"/>
            </c:ext>
          </c:extLst>
        </c:ser>
        <c:ser>
          <c:idx val="1"/>
          <c:order val="1"/>
          <c:tx>
            <c:strRef>
              <c:f>'2022'!$A$64</c:f>
              <c:strCache>
                <c:ptCount val="1"/>
                <c:pt idx="0">
                  <c:v>Победители 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714193679322879E-3"/>
                  <c:y val="-6.4950985330159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27D-4A45-BF91-5F53699EABDB}"/>
                </c:ext>
              </c:extLst>
            </c:dLbl>
            <c:dLbl>
              <c:idx val="1"/>
              <c:layout>
                <c:manualLayout>
                  <c:x val="-3.9808895203004567E-17"/>
                  <c:y val="-3.542781018008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27D-4A45-BF91-5F53699EABDB}"/>
                </c:ext>
              </c:extLst>
            </c:dLbl>
            <c:dLbl>
              <c:idx val="2"/>
              <c:layout>
                <c:manualLayout>
                  <c:x val="2.171419367932228E-3"/>
                  <c:y val="-3.345959850341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27D-4A45-BF91-5F53699EABDB}"/>
                </c:ext>
              </c:extLst>
            </c:dLbl>
            <c:dLbl>
              <c:idx val="3"/>
              <c:layout>
                <c:manualLayout>
                  <c:x val="5.4285484198306902E-3"/>
                  <c:y val="-3.345959850341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27D-4A45-BF91-5F53699EABDB}"/>
                </c:ext>
              </c:extLst>
            </c:dLbl>
            <c:dLbl>
              <c:idx val="4"/>
              <c:layout>
                <c:manualLayout>
                  <c:x val="5.4285484198307692E-3"/>
                  <c:y val="-2.7554963473400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327D-4A45-BF91-5F53699EA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'2022'!$B$62:$F$62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'2022'!$B$64:$F$64</c:f>
              <c:numCache>
                <c:formatCode>General</c:formatCode>
                <c:ptCount val="5"/>
                <c:pt idx="0">
                  <c:v>2</c:v>
                </c:pt>
                <c:pt idx="1">
                  <c:v>294</c:v>
                </c:pt>
                <c:pt idx="2">
                  <c:v>296</c:v>
                </c:pt>
                <c:pt idx="3">
                  <c:v>269</c:v>
                </c:pt>
                <c:pt idx="4">
                  <c:v>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7D-4A45-BF91-5F53699EABDB}"/>
            </c:ext>
          </c:extLst>
        </c:ser>
        <c:ser>
          <c:idx val="2"/>
          <c:order val="2"/>
          <c:tx>
            <c:strRef>
              <c:f>'2022'!$A$65</c:f>
              <c:strCache>
                <c:ptCount val="1"/>
                <c:pt idx="0">
                  <c:v>Процент победителей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7.87284670668608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27D-4A45-BF91-5F53699EABDB}"/>
                </c:ext>
              </c:extLst>
            </c:dLbl>
            <c:dLbl>
              <c:idx val="1"/>
              <c:layout>
                <c:manualLayout>
                  <c:x val="2.171419367932228E-3"/>
                  <c:y val="-3.7396021856758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27D-4A45-BF91-5F53699EABDB}"/>
                </c:ext>
              </c:extLst>
            </c:dLbl>
            <c:dLbl>
              <c:idx val="2"/>
              <c:layout>
                <c:manualLayout>
                  <c:x val="2.171419367932228E-3"/>
                  <c:y val="-4.920529191678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27D-4A45-BF91-5F53699EABDB}"/>
                </c:ext>
              </c:extLst>
            </c:dLbl>
            <c:dLbl>
              <c:idx val="3"/>
              <c:layout>
                <c:manualLayout>
                  <c:x val="8.6856774717292314E-3"/>
                  <c:y val="-3.7396021856758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327D-4A45-BF91-5F53699EABDB}"/>
                </c:ext>
              </c:extLst>
            </c:dLbl>
            <c:dLbl>
              <c:idx val="4"/>
              <c:layout>
                <c:manualLayout>
                  <c:x val="9.7713871556952252E-3"/>
                  <c:y val="-5.7078138623473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327D-4A45-BF91-5F53699EA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'2022'!$B$62:$F$62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'2022'!$B$65:$F$65</c:f>
              <c:numCache>
                <c:formatCode>0.0</c:formatCode>
                <c:ptCount val="5"/>
                <c:pt idx="0">
                  <c:v>2.5</c:v>
                </c:pt>
                <c:pt idx="1">
                  <c:v>86.982248520710058</c:v>
                </c:pt>
                <c:pt idx="2">
                  <c:v>77.89473684210526</c:v>
                </c:pt>
                <c:pt idx="3">
                  <c:v>68.447837150127228</c:v>
                </c:pt>
                <c:pt idx="4">
                  <c:v>27.782497875955819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7D-4A45-BF91-5F53699EAB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8533279"/>
        <c:axId val="638532031"/>
      </c:barChart>
      <c:catAx>
        <c:axId val="638533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8532031"/>
        <c:crosses val="autoZero"/>
        <c:auto val="1"/>
        <c:lblAlgn val="ctr"/>
        <c:lblOffset val="100"/>
        <c:noMultiLvlLbl val="0"/>
      </c:catAx>
      <c:valAx>
        <c:axId val="638532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8533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102930590989257"/>
          <c:w val="1"/>
          <c:h val="0.13897069409010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'2022'!$A$67</c:f>
              <c:strCache>
                <c:ptCount val="1"/>
                <c:pt idx="0">
                  <c:v>Гранты и стипендии, патенты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8631435486087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E9D-494E-974D-4309287AC42F}"/>
                </c:ext>
              </c:extLst>
            </c:dLbl>
            <c:dLbl>
              <c:idx val="1"/>
              <c:layout>
                <c:manualLayout>
                  <c:x val="-8.1539843861548524E-17"/>
                  <c:y val="-3.7262870972174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E9D-494E-974D-4309287AC42F}"/>
                </c:ext>
              </c:extLst>
            </c:dLbl>
            <c:dLbl>
              <c:idx val="2"/>
              <c:layout>
                <c:manualLayout>
                  <c:x val="-8.1539843861548524E-17"/>
                  <c:y val="-2.0701594984541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E9D-494E-974D-4309287AC42F}"/>
                </c:ext>
              </c:extLst>
            </c:dLbl>
            <c:dLbl>
              <c:idx val="3"/>
              <c:layout>
                <c:manualLayout>
                  <c:x val="-8.1539843861548524E-17"/>
                  <c:y val="-3.7262870972174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E9D-494E-974D-4309287AC42F}"/>
                </c:ext>
              </c:extLst>
            </c:dLbl>
            <c:dLbl>
              <c:idx val="4"/>
              <c:layout>
                <c:manualLayout>
                  <c:x val="-1.1119198065924938E-3"/>
                  <c:y val="-3.726287097217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E9D-494E-974D-4309287AC4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'2022'!$B$66:$F$66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'2022'!$B$67:$F$67</c:f>
              <c:numCache>
                <c:formatCode>General</c:formatCode>
                <c:ptCount val="5"/>
                <c:pt idx="0">
                  <c:v>33</c:v>
                </c:pt>
                <c:pt idx="1">
                  <c:v>2</c:v>
                </c:pt>
                <c:pt idx="2">
                  <c:v>8</c:v>
                </c:pt>
                <c:pt idx="3">
                  <c:v>17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9D-494E-974D-4309287AC4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941327"/>
        <c:axId val="535943407"/>
      </c:barChart>
      <c:catAx>
        <c:axId val="535941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5943407"/>
        <c:crosses val="autoZero"/>
        <c:auto val="1"/>
        <c:lblAlgn val="ctr"/>
        <c:lblOffset val="100"/>
        <c:noMultiLvlLbl val="0"/>
      </c:catAx>
      <c:valAx>
        <c:axId val="535943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35941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58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8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20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683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79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35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464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51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7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49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8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84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51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59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56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96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3CE378-EAD8-47EE-ACF0-80CF01F1E793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150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  <p:sldLayoutId id="2147483929" r:id="rId15"/>
    <p:sldLayoutId id="2147483930" r:id="rId16"/>
    <p:sldLayoutId id="21474839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814" y="362310"/>
            <a:ext cx="11197087" cy="441507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НИРС в Педагогическом институте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814" y="4968815"/>
            <a:ext cx="11197087" cy="12076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Гладун Лариса Александровна,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к.пед.н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доцент кафедры ТПСОВ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2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038589"/>
              </p:ext>
            </p:extLst>
          </p:nvPr>
        </p:nvGraphicFramePr>
        <p:xfrm>
          <a:off x="241540" y="241540"/>
          <a:ext cx="11697418" cy="6452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1494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649554"/>
              </p:ext>
            </p:extLst>
          </p:nvPr>
        </p:nvGraphicFramePr>
        <p:xfrm>
          <a:off x="332508" y="332509"/>
          <a:ext cx="11421687" cy="6134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728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ФМЕНиТО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637818" cy="4880061"/>
          </a:xfrm>
        </p:spPr>
        <p:txBody>
          <a:bodyPr/>
          <a:lstStyle/>
          <a:p>
            <a:pPr marL="0" indent="0">
              <a:buNone/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(2) конкурс «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Росмолодежь.Гранты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Радионова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Д.Д.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44.03.05, «Математика-Дополнительное образование», 5 курс Проект «Стратегическая сессия по развитию органов студенческого самоуправления «Твой плюс» - 880 000р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Михеев М.В.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44.03.05, «Математика-Дополнительное образование», 3 курс Проект «Школа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блогеров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- 182 000р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3301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ФМЕНиТО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637818" cy="48800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Охранные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на объекты интеллектуальной собственности, полученные студентами (патенты свидетельства на регистрацию программ для ЭВМ) (2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Будникова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О.С.,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Тайшина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Е.Е.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Нольшаговый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численного решения системы интегральных уравнений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Вольтерра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рода со слабыми диагональными особенностями в матрице-ядре.</a:t>
            </a:r>
          </a:p>
          <a:p>
            <a:pPr marL="0" indent="0">
              <a:buNone/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Будникова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О.С.,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Индуцкая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Т.С.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Модифицированный метод левых прямоугольников для численного решения дифференциально-алгебраических уравнений дробного порядка с производной Римана-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Лиувилля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121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ФМЕНиТО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205556" cy="488006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Стипендии:</a:t>
            </a:r>
          </a:p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И.А.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44.03.05, «Математика-Дополнительное образование», 4 курс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/РУСАЛ 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М.В.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44.03.05, «Математика-Дополнительное образование», 4 курс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/РУСАЛ </a:t>
            </a:r>
          </a:p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Сактоева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К.П.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44.03.05, «Математика-Дополнительное образование», 5 курс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/РУСАЛ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Однолеток А.Н.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44.03.05, «География-Безопасность жизнедеятельности», 4 курс. Благотворительный фонд Ю.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281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ГЭО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205556" cy="48800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Стипендии: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Дубровская Л.В.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(44.04.02, «Психолого-педагогическое образование»)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 от Профкома ИГУ по научно-исследовательской деятельности. 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Малых Д.С.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(44.03.05, «История – Обществознание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»),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/РУСАЛ.</a:t>
            </a:r>
          </a:p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Манданов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И.А.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(44.03.05, «История – Обществознание»),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/РУСАЛ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536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ПСиСпО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205556" cy="488006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Стипендии: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Москвина Н.А,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Смоличева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А.М.,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направление 44.03.05. Педагогическое образование (Начальное образование–Дополнительное образование), 4 курс 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 мэра города Иркутска в области науки и техники в интересах социально-экономического развития города Иркутска.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Комлева К.Н.,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44.04.01 «Воспитательная деятельность в образовательной организации» 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 Губернатора Иркутской области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655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институт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ПСиСпО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1853247"/>
            <a:ext cx="11205556" cy="488006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Стипендии:</a:t>
            </a:r>
          </a:p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Байдикова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М.П., Москвина Н.А.,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Смоличева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А.М., Северова А.А.,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направление 44.03.05. Педагогическое образование (Начальное образование–Дополнительное образование), 4 курс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Стипендии президента РФ.</a:t>
            </a:r>
          </a:p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Байдикова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М.П., Москвина Н.А.,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Смоличева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А.М., Северова А.А.,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направление 44.03.05. Педагогическое образование (Начальное образование–Дополнительное образование), 4 курс -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Стипендии правительства РФ.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50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1" y="452717"/>
            <a:ext cx="11554690" cy="137608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студенческих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СНИО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2" y="1828800"/>
            <a:ext cx="11770820" cy="502920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Коваленко С.Н., к. г.-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Хамина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Н.В., старший преп.,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кафежра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ГБЖДиМ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Тупицын И.И., к.б.н., доцент, кафедра Естественнонаучных дисциплин</a:t>
            </a: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Атавина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О.В., ст. преподаватель, кафедра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ТПиМП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Перцева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О.Ю.,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доцент, кафедра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ТПиМП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Белых А.Б.,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к.т.н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доцент, кафедра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ТПиМП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Е.В.,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кафедры психодиагностики и практической психологии</a:t>
            </a:r>
          </a:p>
          <a:p>
            <a:pPr lvl="0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Бринько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И.И.,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кафедры психологии образования и развития личности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805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6" y="1030777"/>
            <a:ext cx="11770820" cy="5586153"/>
          </a:xfrm>
        </p:spPr>
        <p:txBody>
          <a:bodyPr>
            <a:norm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	Иванова Е.А.,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кафедры психологии образования и развития личности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Качимская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А.Ю.,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Смык Ю.В.,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доценты кафедры психологии образования и развития личности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Кыштымова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И.М.,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Л.В.,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доценты кафедры психологии образования и развития личности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	Сосновская И.В.,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д.фил.н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кафедры филологии и методики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Корбут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А.Ю.,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д.фил.н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кафедры филологии и методики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	Петрова М.А.,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Коногорская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С.А.,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- кафедра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ПиПНО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90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25453" cy="1243078"/>
          </a:xfrm>
        </p:spPr>
        <p:txBody>
          <a:bodyPr/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организации НИРС: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772" y="1695796"/>
            <a:ext cx="10706792" cy="47382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конференциях.</a:t>
            </a:r>
          </a:p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Публикации.</a:t>
            </a:r>
          </a:p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конкурсах, олимпиадах, выставках.</a:t>
            </a:r>
          </a:p>
          <a:p>
            <a:pPr>
              <a:lnSpc>
                <a:spcPct val="150000"/>
              </a:lnSpc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СНИО.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8203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657652"/>
              </p:ext>
            </p:extLst>
          </p:nvPr>
        </p:nvGraphicFramePr>
        <p:xfrm>
          <a:off x="382385" y="448887"/>
          <a:ext cx="11355186" cy="6068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466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156705"/>
              </p:ext>
            </p:extLst>
          </p:nvPr>
        </p:nvGraphicFramePr>
        <p:xfrm>
          <a:off x="315884" y="299258"/>
          <a:ext cx="11637818" cy="6334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66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44761"/>
              </p:ext>
            </p:extLst>
          </p:nvPr>
        </p:nvGraphicFramePr>
        <p:xfrm>
          <a:off x="448574" y="465825"/>
          <a:ext cx="11248845" cy="5917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786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412708"/>
              </p:ext>
            </p:extLst>
          </p:nvPr>
        </p:nvGraphicFramePr>
        <p:xfrm>
          <a:off x="482138" y="465513"/>
          <a:ext cx="11338560" cy="596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688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137372"/>
              </p:ext>
            </p:extLst>
          </p:nvPr>
        </p:nvGraphicFramePr>
        <p:xfrm>
          <a:off x="448574" y="569343"/>
          <a:ext cx="11317856" cy="5814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873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932315"/>
              </p:ext>
            </p:extLst>
          </p:nvPr>
        </p:nvGraphicFramePr>
        <p:xfrm>
          <a:off x="362309" y="396815"/>
          <a:ext cx="11386868" cy="6211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6014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948013"/>
              </p:ext>
            </p:extLst>
          </p:nvPr>
        </p:nvGraphicFramePr>
        <p:xfrm>
          <a:off x="396814" y="396815"/>
          <a:ext cx="11438627" cy="6107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7502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283474"/>
              </p:ext>
            </p:extLst>
          </p:nvPr>
        </p:nvGraphicFramePr>
        <p:xfrm>
          <a:off x="414068" y="396815"/>
          <a:ext cx="11335109" cy="6055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7618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2068</TotalTime>
  <Words>568</Words>
  <Application>Microsoft Office PowerPoint</Application>
  <PresentationFormat>Широкоэкранный</PresentationFormat>
  <Paragraphs>94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 3</vt:lpstr>
      <vt:lpstr>Ион</vt:lpstr>
      <vt:lpstr>Организация НИРС в Педагогическом институте</vt:lpstr>
      <vt:lpstr>Направления организации НИРС: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Педагогический институт ФМЕНиТО</vt:lpstr>
      <vt:lpstr>Педагогический институт ФМЕНиТО</vt:lpstr>
      <vt:lpstr>Педагогический институт ФМЕНиТО</vt:lpstr>
      <vt:lpstr>Педагогический институт ГЭО</vt:lpstr>
      <vt:lpstr>Педагогический институт ПСиСпО</vt:lpstr>
      <vt:lpstr>Педагогический институт ПСиСпО</vt:lpstr>
      <vt:lpstr>Организация студенческих  научно-исследовательских обществ СНИО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2023-05-16T03:52:06Z</dcterms:created>
  <dcterms:modified xsi:type="dcterms:W3CDTF">2023-05-17T14:20:11Z</dcterms:modified>
</cp:coreProperties>
</file>