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4" r:id="rId1"/>
  </p:sldMasterIdLst>
  <p:sldIdLst>
    <p:sldId id="257" r:id="rId2"/>
    <p:sldId id="289" r:id="rId3"/>
    <p:sldId id="268" r:id="rId4"/>
    <p:sldId id="277" r:id="rId5"/>
    <p:sldId id="278" r:id="rId6"/>
    <p:sldId id="290" r:id="rId7"/>
    <p:sldId id="279" r:id="rId8"/>
    <p:sldId id="280" r:id="rId9"/>
    <p:sldId id="281" r:id="rId10"/>
    <p:sldId id="288" r:id="rId11"/>
    <p:sldId id="291" r:id="rId12"/>
    <p:sldId id="283" r:id="rId13"/>
    <p:sldId id="284" r:id="rId14"/>
    <p:sldId id="285" r:id="rId15"/>
    <p:sldId id="287" r:id="rId16"/>
    <p:sldId id="292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54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E378-EAD8-47EE-ACF0-80CF01F1E793}" type="datetimeFigureOut">
              <a:rPr lang="ru-RU" smtClean="0"/>
              <a:t>21.01.2025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488E-DD42-4D9C-A8A3-2FDA0CB40D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589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E378-EAD8-47EE-ACF0-80CF01F1E793}" type="datetimeFigureOut">
              <a:rPr lang="ru-RU" smtClean="0"/>
              <a:t>21.01.2025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488E-DD42-4D9C-A8A3-2FDA0CB40D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1686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E378-EAD8-47EE-ACF0-80CF01F1E793}" type="datetimeFigureOut">
              <a:rPr lang="ru-RU" smtClean="0"/>
              <a:t>21.01.2025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488E-DD42-4D9C-A8A3-2FDA0CB40D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12005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E378-EAD8-47EE-ACF0-80CF01F1E793}" type="datetimeFigureOut">
              <a:rPr lang="ru-RU" smtClean="0"/>
              <a:t>21.01.2025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488E-DD42-4D9C-A8A3-2FDA0CB40DAA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756837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E378-EAD8-47EE-ACF0-80CF01F1E793}" type="datetimeFigureOut">
              <a:rPr lang="ru-RU" smtClean="0"/>
              <a:t>21.01.2025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488E-DD42-4D9C-A8A3-2FDA0CB40D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67952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E378-EAD8-47EE-ACF0-80CF01F1E793}" type="datetimeFigureOut">
              <a:rPr lang="ru-RU" smtClean="0"/>
              <a:t>21.01.2025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488E-DD42-4D9C-A8A3-2FDA0CB40D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20350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E378-EAD8-47EE-ACF0-80CF01F1E793}" type="datetimeFigureOut">
              <a:rPr lang="ru-RU" smtClean="0"/>
              <a:t>21.01.2025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488E-DD42-4D9C-A8A3-2FDA0CB40D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64646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E378-EAD8-47EE-ACF0-80CF01F1E793}" type="datetimeFigureOut">
              <a:rPr lang="ru-RU" smtClean="0"/>
              <a:t>21.01.2025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488E-DD42-4D9C-A8A3-2FDA0CB40D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21518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E378-EAD8-47EE-ACF0-80CF01F1E793}" type="datetimeFigureOut">
              <a:rPr lang="ru-RU" smtClean="0"/>
              <a:t>21.01.2025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488E-DD42-4D9C-A8A3-2FDA0CB40D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9731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E378-EAD8-47EE-ACF0-80CF01F1E793}" type="datetimeFigureOut">
              <a:rPr lang="ru-RU" smtClean="0"/>
              <a:t>21.01.2025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488E-DD42-4D9C-A8A3-2FDA0CB40D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8497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E378-EAD8-47EE-ACF0-80CF01F1E793}" type="datetimeFigureOut">
              <a:rPr lang="ru-RU" smtClean="0"/>
              <a:t>21.01.2025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488E-DD42-4D9C-A8A3-2FDA0CB40D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145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E378-EAD8-47EE-ACF0-80CF01F1E793}" type="datetimeFigureOut">
              <a:rPr lang="ru-RU" smtClean="0"/>
              <a:t>21.01.2025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488E-DD42-4D9C-A8A3-2FDA0CB40D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6689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E378-EAD8-47EE-ACF0-80CF01F1E793}" type="datetimeFigureOut">
              <a:rPr lang="ru-RU" smtClean="0"/>
              <a:t>21.01.2025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488E-DD42-4D9C-A8A3-2FDA0CB40D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1846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E378-EAD8-47EE-ACF0-80CF01F1E793}" type="datetimeFigureOut">
              <a:rPr lang="ru-RU" smtClean="0"/>
              <a:t>21.01.2025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488E-DD42-4D9C-A8A3-2FDA0CB40D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518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E378-EAD8-47EE-ACF0-80CF01F1E793}" type="datetimeFigureOut">
              <a:rPr lang="ru-RU" smtClean="0"/>
              <a:t>21.01.2025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488E-DD42-4D9C-A8A3-2FDA0CB40D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597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E378-EAD8-47EE-ACF0-80CF01F1E793}" type="datetimeFigureOut">
              <a:rPr lang="ru-RU" smtClean="0"/>
              <a:t>21.01.2025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488E-DD42-4D9C-A8A3-2FDA0CB40D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6566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E378-EAD8-47EE-ACF0-80CF01F1E793}" type="datetimeFigureOut">
              <a:rPr lang="ru-RU" smtClean="0"/>
              <a:t>21.01.2025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488E-DD42-4D9C-A8A3-2FDA0CB40D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5969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83CE378-EAD8-47EE-ACF0-80CF01F1E793}" type="datetimeFigureOut">
              <a:rPr lang="ru-RU" smtClean="0"/>
              <a:t>21.01.2025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15488E-DD42-4D9C-A8A3-2FDA0CB40D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71505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15" r:id="rId1"/>
    <p:sldLayoutId id="2147483916" r:id="rId2"/>
    <p:sldLayoutId id="2147483917" r:id="rId3"/>
    <p:sldLayoutId id="2147483918" r:id="rId4"/>
    <p:sldLayoutId id="2147483919" r:id="rId5"/>
    <p:sldLayoutId id="2147483920" r:id="rId6"/>
    <p:sldLayoutId id="2147483921" r:id="rId7"/>
    <p:sldLayoutId id="2147483922" r:id="rId8"/>
    <p:sldLayoutId id="2147483923" r:id="rId9"/>
    <p:sldLayoutId id="2147483924" r:id="rId10"/>
    <p:sldLayoutId id="2147483925" r:id="rId11"/>
    <p:sldLayoutId id="2147483926" r:id="rId12"/>
    <p:sldLayoutId id="2147483927" r:id="rId13"/>
    <p:sldLayoutId id="2147483928" r:id="rId14"/>
    <p:sldLayoutId id="2147483929" r:id="rId15"/>
    <p:sldLayoutId id="2147483930" r:id="rId16"/>
    <p:sldLayoutId id="214748393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2880" y="362310"/>
            <a:ext cx="11805920" cy="414873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Отчет по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НИРС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7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Педагогическом </a:t>
            </a:r>
            <a:r>
              <a:rPr lang="ru-RU" sz="7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институте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2024 год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6814" y="4968815"/>
            <a:ext cx="11197087" cy="1207698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Гладун Лариса Александровна, </a:t>
            </a:r>
            <a:r>
              <a:rPr lang="ru-RU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к.пед.н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</a:t>
            </a:r>
          </a:p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доцент кафедры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ТПСОВ, отв. по НИРС ПИ ИГУ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9624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8431" y="188558"/>
            <a:ext cx="10245409" cy="1050962"/>
          </a:xfrm>
        </p:spPr>
        <p:txBody>
          <a:bodyPr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Публикации без соавторов – работников вуза </a:t>
            </a:r>
            <a:endParaRPr lang="ru-RU" sz="4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1970251"/>
              </p:ext>
            </p:extLst>
          </p:nvPr>
        </p:nvGraphicFramePr>
        <p:xfrm>
          <a:off x="406398" y="1544319"/>
          <a:ext cx="11399522" cy="5080001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3009316">
                  <a:extLst>
                    <a:ext uri="{9D8B030D-6E8A-4147-A177-3AD203B41FA5}">
                      <a16:colId xmlns:a16="http://schemas.microsoft.com/office/drawing/2014/main" val="3262735238"/>
                    </a:ext>
                  </a:extLst>
                </a:gridCol>
                <a:gridCol w="4464148">
                  <a:extLst>
                    <a:ext uri="{9D8B030D-6E8A-4147-A177-3AD203B41FA5}">
                      <a16:colId xmlns:a16="http://schemas.microsoft.com/office/drawing/2014/main" val="3363748841"/>
                    </a:ext>
                  </a:extLst>
                </a:gridCol>
                <a:gridCol w="3926058">
                  <a:extLst>
                    <a:ext uri="{9D8B030D-6E8A-4147-A177-3AD203B41FA5}">
                      <a16:colId xmlns:a16="http://schemas.microsoft.com/office/drawing/2014/main" val="792930923"/>
                    </a:ext>
                  </a:extLst>
                </a:gridCol>
              </a:tblGrid>
              <a:tr h="124047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3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публикаций</a:t>
                      </a:r>
                      <a:endParaRPr lang="ru-RU" sz="4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 соавторства</a:t>
                      </a:r>
                      <a:endParaRPr lang="ru-RU" sz="4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261890217"/>
                  </a:ext>
                </a:extLst>
              </a:tr>
              <a:tr h="1023237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Монографии</a:t>
                      </a:r>
                      <a:endParaRPr lang="ru-RU" sz="36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307531268"/>
                  </a:ext>
                </a:extLst>
              </a:tr>
              <a:tr h="848914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 b="1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ВАК</a:t>
                      </a:r>
                      <a:endParaRPr lang="ru-RU" sz="40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966835903"/>
                  </a:ext>
                </a:extLst>
              </a:tr>
              <a:tr h="848914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 b="1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РИНЦ</a:t>
                      </a:r>
                      <a:endParaRPr lang="ru-RU" sz="40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357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250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59925188"/>
                  </a:ext>
                </a:extLst>
              </a:tr>
              <a:tr h="11184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</a:t>
                      </a:r>
                      <a:endParaRPr lang="ru-RU" sz="3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229874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54321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8431" y="188558"/>
            <a:ext cx="10245409" cy="1050962"/>
          </a:xfrm>
        </p:spPr>
        <p:txBody>
          <a:bodyPr/>
          <a:lstStyle/>
          <a:p>
            <a:pPr algn="ctr"/>
            <a:r>
              <a:rPr lang="ru-RU" sz="5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студентов в олимпиадах</a:t>
            </a:r>
            <a:endParaRPr lang="ru-RU" sz="5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9104825"/>
              </p:ext>
            </p:extLst>
          </p:nvPr>
        </p:nvGraphicFramePr>
        <p:xfrm>
          <a:off x="1015998" y="2214879"/>
          <a:ext cx="10769602" cy="2804161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5971265">
                  <a:extLst>
                    <a:ext uri="{9D8B030D-6E8A-4147-A177-3AD203B41FA5}">
                      <a16:colId xmlns:a16="http://schemas.microsoft.com/office/drawing/2014/main" val="3262735238"/>
                    </a:ext>
                  </a:extLst>
                </a:gridCol>
                <a:gridCol w="4798337">
                  <a:extLst>
                    <a:ext uri="{9D8B030D-6E8A-4147-A177-3AD203B41FA5}">
                      <a16:colId xmlns:a16="http://schemas.microsoft.com/office/drawing/2014/main" val="3363748841"/>
                    </a:ext>
                  </a:extLst>
                </a:gridCol>
              </a:tblGrid>
              <a:tr h="11516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8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Участники</a:t>
                      </a:r>
                      <a:endParaRPr lang="ru-RU" sz="4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8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Победители</a:t>
                      </a:r>
                      <a:endParaRPr lang="ru-RU" sz="4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1890217"/>
                  </a:ext>
                </a:extLst>
              </a:tr>
              <a:tr h="165254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8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</a:t>
                      </a:r>
                      <a:endParaRPr lang="ru-RU" sz="4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8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</a:t>
                      </a:r>
                      <a:endParaRPr lang="ru-RU" sz="48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75312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21929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8431" y="188558"/>
            <a:ext cx="10245409" cy="1050962"/>
          </a:xfrm>
        </p:spPr>
        <p:txBody>
          <a:bodyPr/>
          <a:lstStyle/>
          <a:p>
            <a:pPr algn="ctr"/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Работы, поданные на конкурсы </a:t>
            </a:r>
            <a:endParaRPr lang="ru-RU" sz="4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7432108"/>
              </p:ext>
            </p:extLst>
          </p:nvPr>
        </p:nvGraphicFramePr>
        <p:xfrm>
          <a:off x="386078" y="1056638"/>
          <a:ext cx="11582401" cy="5547361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3555819">
                  <a:extLst>
                    <a:ext uri="{9D8B030D-6E8A-4147-A177-3AD203B41FA5}">
                      <a16:colId xmlns:a16="http://schemas.microsoft.com/office/drawing/2014/main" val="3262735238"/>
                    </a:ext>
                  </a:extLst>
                </a:gridCol>
                <a:gridCol w="2432928">
                  <a:extLst>
                    <a:ext uri="{9D8B030D-6E8A-4147-A177-3AD203B41FA5}">
                      <a16:colId xmlns:a16="http://schemas.microsoft.com/office/drawing/2014/main" val="3363748841"/>
                    </a:ext>
                  </a:extLst>
                </a:gridCol>
                <a:gridCol w="1653276">
                  <a:extLst>
                    <a:ext uri="{9D8B030D-6E8A-4147-A177-3AD203B41FA5}">
                      <a16:colId xmlns:a16="http://schemas.microsoft.com/office/drawing/2014/main" val="792930923"/>
                    </a:ext>
                  </a:extLst>
                </a:gridCol>
                <a:gridCol w="2000993">
                  <a:extLst>
                    <a:ext uri="{9D8B030D-6E8A-4147-A177-3AD203B41FA5}">
                      <a16:colId xmlns:a16="http://schemas.microsoft.com/office/drawing/2014/main" val="4132741097"/>
                    </a:ext>
                  </a:extLst>
                </a:gridCol>
                <a:gridCol w="1939385">
                  <a:extLst>
                    <a:ext uri="{9D8B030D-6E8A-4147-A177-3AD203B41FA5}">
                      <a16:colId xmlns:a16="http://schemas.microsoft.com/office/drawing/2014/main" val="1144380643"/>
                    </a:ext>
                  </a:extLst>
                </a:gridCol>
              </a:tblGrid>
              <a:tr h="135460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/</a:t>
                      </a:r>
                      <a:endParaRPr lang="ru-RU" sz="3600" b="1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отделения</a:t>
                      </a:r>
                      <a:endParaRPr lang="ru-RU" sz="3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ФМЕНиТО</a:t>
                      </a:r>
                      <a:endParaRPr lang="ru-RU" sz="3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ГЭО</a:t>
                      </a:r>
                      <a:endParaRPr lang="ru-RU" sz="3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1" kern="12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ПСиСпО</a:t>
                      </a:r>
                      <a:endParaRPr lang="ru-RU" sz="32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1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 </a:t>
                      </a:r>
                      <a:endParaRPr lang="ru-RU" sz="32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261890217"/>
                  </a:ext>
                </a:extLst>
              </a:tr>
              <a:tr h="11173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международные</a:t>
                      </a:r>
                      <a:endParaRPr lang="ru-RU" sz="3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</a:t>
                      </a:r>
                      <a:endParaRPr lang="ru-RU" sz="4400" b="1" u="none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307531268"/>
                  </a:ext>
                </a:extLst>
              </a:tr>
              <a:tr h="9270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всероссийские</a:t>
                      </a:r>
                      <a:endParaRPr lang="ru-RU" sz="3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126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66835903"/>
                  </a:ext>
                </a:extLst>
              </a:tr>
              <a:tr h="9270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региональные</a:t>
                      </a:r>
                      <a:endParaRPr lang="ru-RU" sz="3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59925188"/>
                  </a:ext>
                </a:extLst>
              </a:tr>
              <a:tr h="12213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вузовские (+Смотр)</a:t>
                      </a:r>
                      <a:endParaRPr lang="ru-RU" sz="3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0+202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1+279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25+285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26+766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229874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2325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8431" y="188558"/>
            <a:ext cx="10245409" cy="1050962"/>
          </a:xfrm>
        </p:spPr>
        <p:txBody>
          <a:bodyPr/>
          <a:lstStyle/>
          <a:p>
            <a:pPr algn="ctr"/>
            <a:r>
              <a:rPr lang="ru-RU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 и победители конкурсов </a:t>
            </a:r>
            <a:endParaRPr lang="ru-RU" sz="4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5480519"/>
              </p:ext>
            </p:extLst>
          </p:nvPr>
        </p:nvGraphicFramePr>
        <p:xfrm>
          <a:off x="386078" y="1239519"/>
          <a:ext cx="11196321" cy="5350445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4267202">
                  <a:extLst>
                    <a:ext uri="{9D8B030D-6E8A-4147-A177-3AD203B41FA5}">
                      <a16:colId xmlns:a16="http://schemas.microsoft.com/office/drawing/2014/main" val="3262735238"/>
                    </a:ext>
                  </a:extLst>
                </a:gridCol>
                <a:gridCol w="3677920">
                  <a:extLst>
                    <a:ext uri="{9D8B030D-6E8A-4147-A177-3AD203B41FA5}">
                      <a16:colId xmlns:a16="http://schemas.microsoft.com/office/drawing/2014/main" val="3363748841"/>
                    </a:ext>
                  </a:extLst>
                </a:gridCol>
                <a:gridCol w="3251199">
                  <a:extLst>
                    <a:ext uri="{9D8B030D-6E8A-4147-A177-3AD203B41FA5}">
                      <a16:colId xmlns:a16="http://schemas.microsoft.com/office/drawing/2014/main" val="792930923"/>
                    </a:ext>
                  </a:extLst>
                </a:gridCol>
              </a:tblGrid>
              <a:tr h="108756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/</a:t>
                      </a:r>
                      <a:endParaRPr lang="ru-RU" sz="3600" b="1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3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Участники </a:t>
                      </a:r>
                      <a:endParaRPr lang="ru-RU" sz="36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Победители</a:t>
                      </a:r>
                      <a:endParaRPr lang="ru-RU" sz="36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261890217"/>
                  </a:ext>
                </a:extLst>
              </a:tr>
              <a:tr h="9967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международные</a:t>
                      </a:r>
                      <a:endParaRPr lang="ru-RU" sz="3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</a:t>
                      </a:r>
                      <a:endParaRPr lang="ru-RU" sz="4400" b="1" u="none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307531268"/>
                  </a:ext>
                </a:extLst>
              </a:tr>
              <a:tr h="9276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всероссийские</a:t>
                      </a:r>
                      <a:endParaRPr lang="ru-RU" sz="3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126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66835903"/>
                  </a:ext>
                </a:extLst>
              </a:tr>
              <a:tr h="11042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региональные</a:t>
                      </a:r>
                      <a:endParaRPr lang="ru-RU" sz="3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59925188"/>
                  </a:ext>
                </a:extLst>
              </a:tr>
              <a:tr h="11872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вузовские (+Смотр)</a:t>
                      </a:r>
                      <a:endParaRPr lang="ru-RU" sz="3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792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396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229874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72916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1079427"/>
              </p:ext>
            </p:extLst>
          </p:nvPr>
        </p:nvGraphicFramePr>
        <p:xfrm>
          <a:off x="507998" y="2182616"/>
          <a:ext cx="10769601" cy="2450344"/>
        </p:xfrm>
        <a:graphic>
          <a:graphicData uri="http://schemas.openxmlformats.org/drawingml/2006/table">
            <a:tbl>
              <a:tblPr firstRow="1" firstCol="1" bandRow="1">
                <a:tableStyleId>{284E427A-3D55-4303-BF80-6455036E1DE7}</a:tableStyleId>
              </a:tblPr>
              <a:tblGrid>
                <a:gridCol w="3478751">
                  <a:extLst>
                    <a:ext uri="{9D8B030D-6E8A-4147-A177-3AD203B41FA5}">
                      <a16:colId xmlns:a16="http://schemas.microsoft.com/office/drawing/2014/main" val="4136219542"/>
                    </a:ext>
                  </a:extLst>
                </a:gridCol>
                <a:gridCol w="1853620">
                  <a:extLst>
                    <a:ext uri="{9D8B030D-6E8A-4147-A177-3AD203B41FA5}">
                      <a16:colId xmlns:a16="http://schemas.microsoft.com/office/drawing/2014/main" val="1516396600"/>
                    </a:ext>
                  </a:extLst>
                </a:gridCol>
                <a:gridCol w="3089367">
                  <a:extLst>
                    <a:ext uri="{9D8B030D-6E8A-4147-A177-3AD203B41FA5}">
                      <a16:colId xmlns:a16="http://schemas.microsoft.com/office/drawing/2014/main" val="3126965643"/>
                    </a:ext>
                  </a:extLst>
                </a:gridCol>
                <a:gridCol w="2347863">
                  <a:extLst>
                    <a:ext uri="{9D8B030D-6E8A-4147-A177-3AD203B41FA5}">
                      <a16:colId xmlns:a16="http://schemas.microsoft.com/office/drawing/2014/main" val="4202509546"/>
                    </a:ext>
                  </a:extLst>
                </a:gridCol>
              </a:tblGrid>
              <a:tr h="906648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ФМЕНиТО</a:t>
                      </a:r>
                      <a:endParaRPr lang="ru-RU" sz="4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ГЭО</a:t>
                      </a:r>
                      <a:endParaRPr lang="ru-RU" sz="4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ПСиСпО</a:t>
                      </a:r>
                      <a:endParaRPr lang="ru-RU" sz="4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 </a:t>
                      </a:r>
                      <a:endParaRPr lang="ru-RU" sz="4400" b="1" kern="1200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62064590"/>
                  </a:ext>
                </a:extLst>
              </a:tr>
              <a:tr h="15436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4400" b="1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4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4400" b="1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4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4400" b="1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4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  <a:endParaRPr lang="ru-RU" sz="44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883788580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39711" y="123470"/>
            <a:ext cx="10021889" cy="1400530"/>
          </a:xfrm>
        </p:spPr>
        <p:txBody>
          <a:bodyPr/>
          <a:lstStyle/>
          <a:p>
            <a:r>
              <a:rPr lang="ru-RU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Гранты, выигранные студентами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79153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8431" y="188558"/>
            <a:ext cx="10245409" cy="1050962"/>
          </a:xfrm>
        </p:spPr>
        <p:txBody>
          <a:bodyPr/>
          <a:lstStyle/>
          <a:p>
            <a:pPr algn="ctr"/>
            <a:r>
              <a:rPr lang="ru-RU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Именные стипендии</a:t>
            </a:r>
            <a:endParaRPr lang="ru-RU" sz="4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2089725"/>
              </p:ext>
            </p:extLst>
          </p:nvPr>
        </p:nvGraphicFramePr>
        <p:xfrm>
          <a:off x="386078" y="1056638"/>
          <a:ext cx="11582401" cy="5547361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3555819">
                  <a:extLst>
                    <a:ext uri="{9D8B030D-6E8A-4147-A177-3AD203B41FA5}">
                      <a16:colId xmlns:a16="http://schemas.microsoft.com/office/drawing/2014/main" val="3262735238"/>
                    </a:ext>
                  </a:extLst>
                </a:gridCol>
                <a:gridCol w="2432928">
                  <a:extLst>
                    <a:ext uri="{9D8B030D-6E8A-4147-A177-3AD203B41FA5}">
                      <a16:colId xmlns:a16="http://schemas.microsoft.com/office/drawing/2014/main" val="3363748841"/>
                    </a:ext>
                  </a:extLst>
                </a:gridCol>
                <a:gridCol w="1653276">
                  <a:extLst>
                    <a:ext uri="{9D8B030D-6E8A-4147-A177-3AD203B41FA5}">
                      <a16:colId xmlns:a16="http://schemas.microsoft.com/office/drawing/2014/main" val="792930923"/>
                    </a:ext>
                  </a:extLst>
                </a:gridCol>
                <a:gridCol w="2000993">
                  <a:extLst>
                    <a:ext uri="{9D8B030D-6E8A-4147-A177-3AD203B41FA5}">
                      <a16:colId xmlns:a16="http://schemas.microsoft.com/office/drawing/2014/main" val="4132741097"/>
                    </a:ext>
                  </a:extLst>
                </a:gridCol>
                <a:gridCol w="1939385">
                  <a:extLst>
                    <a:ext uri="{9D8B030D-6E8A-4147-A177-3AD203B41FA5}">
                      <a16:colId xmlns:a16="http://schemas.microsoft.com/office/drawing/2014/main" val="1144380643"/>
                    </a:ext>
                  </a:extLst>
                </a:gridCol>
              </a:tblGrid>
              <a:tr h="135460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Стипендии /</a:t>
                      </a:r>
                      <a:endParaRPr lang="ru-RU" sz="3600" b="1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отделения</a:t>
                      </a:r>
                      <a:endParaRPr lang="ru-RU" sz="3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ФМЕНиТО</a:t>
                      </a:r>
                      <a:endParaRPr lang="ru-RU" sz="3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ГЭО</a:t>
                      </a:r>
                      <a:endParaRPr lang="ru-RU" sz="3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1" kern="12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ПСиСпО</a:t>
                      </a:r>
                      <a:endParaRPr lang="ru-RU" sz="32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1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 </a:t>
                      </a:r>
                      <a:endParaRPr lang="ru-RU" sz="32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261890217"/>
                  </a:ext>
                </a:extLst>
              </a:tr>
              <a:tr h="11173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Президента </a:t>
                      </a:r>
                      <a:endParaRPr lang="ru-RU" sz="3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4400" b="1" u="none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307531268"/>
                  </a:ext>
                </a:extLst>
              </a:tr>
              <a:tr h="9270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Правительства</a:t>
                      </a:r>
                      <a:endParaRPr lang="ru-RU" sz="3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4400" b="1" u="none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966835903"/>
                  </a:ext>
                </a:extLst>
              </a:tr>
              <a:tr h="9270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Губернатора </a:t>
                      </a:r>
                      <a:endParaRPr lang="ru-RU" sz="3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59925188"/>
                  </a:ext>
                </a:extLst>
              </a:tr>
              <a:tr h="12213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Другие </a:t>
                      </a:r>
                      <a:endParaRPr lang="ru-RU" sz="3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229874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84730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308433"/>
              </p:ext>
            </p:extLst>
          </p:nvPr>
        </p:nvGraphicFramePr>
        <p:xfrm>
          <a:off x="524189" y="1900767"/>
          <a:ext cx="11220770" cy="2989598"/>
        </p:xfrm>
        <a:graphic>
          <a:graphicData uri="http://schemas.openxmlformats.org/drawingml/2006/table">
            <a:tbl>
              <a:tblPr firstRow="1" firstCol="1" bandRow="1">
                <a:tableStyleId>{284E427A-3D55-4303-BF80-6455036E1DE7}</a:tableStyleId>
              </a:tblPr>
              <a:tblGrid>
                <a:gridCol w="3580902">
                  <a:extLst>
                    <a:ext uri="{9D8B030D-6E8A-4147-A177-3AD203B41FA5}">
                      <a16:colId xmlns:a16="http://schemas.microsoft.com/office/drawing/2014/main" val="3420537702"/>
                    </a:ext>
                  </a:extLst>
                </a:gridCol>
                <a:gridCol w="2467798">
                  <a:extLst>
                    <a:ext uri="{9D8B030D-6E8A-4147-A177-3AD203B41FA5}">
                      <a16:colId xmlns:a16="http://schemas.microsoft.com/office/drawing/2014/main" val="4136219542"/>
                    </a:ext>
                  </a:extLst>
                </a:gridCol>
                <a:gridCol w="1314943">
                  <a:extLst>
                    <a:ext uri="{9D8B030D-6E8A-4147-A177-3AD203B41FA5}">
                      <a16:colId xmlns:a16="http://schemas.microsoft.com/office/drawing/2014/main" val="1516396600"/>
                    </a:ext>
                  </a:extLst>
                </a:gridCol>
                <a:gridCol w="2191572">
                  <a:extLst>
                    <a:ext uri="{9D8B030D-6E8A-4147-A177-3AD203B41FA5}">
                      <a16:colId xmlns:a16="http://schemas.microsoft.com/office/drawing/2014/main" val="3126965643"/>
                    </a:ext>
                  </a:extLst>
                </a:gridCol>
                <a:gridCol w="1665555">
                  <a:extLst>
                    <a:ext uri="{9D8B030D-6E8A-4147-A177-3AD203B41FA5}">
                      <a16:colId xmlns:a16="http://schemas.microsoft.com/office/drawing/2014/main" val="4202509546"/>
                    </a:ext>
                  </a:extLst>
                </a:gridCol>
              </a:tblGrid>
              <a:tr h="7559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4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400" b="1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ФМЕНиТО</a:t>
                      </a:r>
                      <a:endParaRPr lang="ru-RU" sz="3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ГЭО</a:t>
                      </a:r>
                      <a:endParaRPr lang="ru-RU" sz="3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400" b="1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ПСиСпО</a:t>
                      </a:r>
                      <a:endParaRPr lang="ru-RU" sz="3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1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  <a:r>
                        <a:rPr lang="ru-RU" sz="3400" b="1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3400" b="1" kern="1200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62064590"/>
                  </a:ext>
                </a:extLst>
              </a:tr>
              <a:tr h="22336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Участники НИРС</a:t>
                      </a:r>
                      <a:endParaRPr lang="ru-RU" sz="4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4400" b="1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366</a:t>
                      </a:r>
                      <a:endParaRPr lang="ru-RU" sz="4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4400" b="1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</a:t>
                      </a:r>
                      <a:endParaRPr lang="ru-RU" sz="4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4400" b="1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411</a:t>
                      </a:r>
                      <a:endParaRPr lang="ru-RU" sz="4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60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1177</a:t>
                      </a:r>
                      <a:endParaRPr lang="ru-RU" sz="60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883788580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39711" y="123470"/>
            <a:ext cx="10062529" cy="1400530"/>
          </a:xfrm>
        </p:spPr>
        <p:txBody>
          <a:bodyPr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Численность студентов, </a:t>
            </a:r>
            <a:br>
              <a:rPr lang="ru-RU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участвующих в НИРС</a:t>
            </a:r>
            <a:endParaRPr lang="ru-RU" sz="4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1137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7901100"/>
              </p:ext>
            </p:extLst>
          </p:nvPr>
        </p:nvGraphicFramePr>
        <p:xfrm>
          <a:off x="524189" y="1900767"/>
          <a:ext cx="11220770" cy="4560994"/>
        </p:xfrm>
        <a:graphic>
          <a:graphicData uri="http://schemas.openxmlformats.org/drawingml/2006/table">
            <a:tbl>
              <a:tblPr firstRow="1" firstCol="1" bandRow="1">
                <a:tableStyleId>{284E427A-3D55-4303-BF80-6455036E1DE7}</a:tableStyleId>
              </a:tblPr>
              <a:tblGrid>
                <a:gridCol w="3580902">
                  <a:extLst>
                    <a:ext uri="{9D8B030D-6E8A-4147-A177-3AD203B41FA5}">
                      <a16:colId xmlns:a16="http://schemas.microsoft.com/office/drawing/2014/main" val="3420537702"/>
                    </a:ext>
                  </a:extLst>
                </a:gridCol>
                <a:gridCol w="2467798">
                  <a:extLst>
                    <a:ext uri="{9D8B030D-6E8A-4147-A177-3AD203B41FA5}">
                      <a16:colId xmlns:a16="http://schemas.microsoft.com/office/drawing/2014/main" val="4136219542"/>
                    </a:ext>
                  </a:extLst>
                </a:gridCol>
                <a:gridCol w="1314943">
                  <a:extLst>
                    <a:ext uri="{9D8B030D-6E8A-4147-A177-3AD203B41FA5}">
                      <a16:colId xmlns:a16="http://schemas.microsoft.com/office/drawing/2014/main" val="1516396600"/>
                    </a:ext>
                  </a:extLst>
                </a:gridCol>
                <a:gridCol w="2191572">
                  <a:extLst>
                    <a:ext uri="{9D8B030D-6E8A-4147-A177-3AD203B41FA5}">
                      <a16:colId xmlns:a16="http://schemas.microsoft.com/office/drawing/2014/main" val="3126965643"/>
                    </a:ext>
                  </a:extLst>
                </a:gridCol>
                <a:gridCol w="1665555">
                  <a:extLst>
                    <a:ext uri="{9D8B030D-6E8A-4147-A177-3AD203B41FA5}">
                      <a16:colId xmlns:a16="http://schemas.microsoft.com/office/drawing/2014/main" val="4202509546"/>
                    </a:ext>
                  </a:extLst>
                </a:gridCol>
              </a:tblGrid>
              <a:tr h="7559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4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400" b="1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ФМЕНиТО</a:t>
                      </a:r>
                      <a:endParaRPr lang="ru-RU" sz="3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ГЭО</a:t>
                      </a:r>
                      <a:endParaRPr lang="ru-RU" sz="3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400" b="1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ПСиСпО</a:t>
                      </a:r>
                      <a:endParaRPr lang="ru-RU" sz="3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1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  <a:r>
                        <a:rPr lang="ru-RU" sz="3400" b="1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3400" b="1" kern="1200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62064590"/>
                  </a:ext>
                </a:extLst>
              </a:tr>
              <a:tr h="22336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Участники НИРС</a:t>
                      </a:r>
                      <a:endParaRPr lang="ru-RU" sz="4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4400" b="1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366</a:t>
                      </a:r>
                      <a:endParaRPr lang="ru-RU" sz="4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4400" b="1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</a:t>
                      </a:r>
                      <a:endParaRPr lang="ru-RU" sz="4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4400" b="1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411</a:t>
                      </a:r>
                      <a:endParaRPr lang="ru-RU" sz="4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1177</a:t>
                      </a:r>
                      <a:endParaRPr lang="ru-RU" sz="44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883788580"/>
                  </a:ext>
                </a:extLst>
              </a:tr>
              <a:tr h="15713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Участники с оплатой труда</a:t>
                      </a:r>
                      <a:endParaRPr lang="ru-RU" sz="4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4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4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4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44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36019617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39711" y="123470"/>
            <a:ext cx="10062529" cy="1400530"/>
          </a:xfrm>
        </p:spPr>
        <p:txBody>
          <a:bodyPr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Численность студентов, </a:t>
            </a:r>
            <a:br>
              <a:rPr lang="ru-RU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участвующих в НИРС</a:t>
            </a:r>
            <a:endParaRPr lang="ru-RU" sz="4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79315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511" y="208878"/>
            <a:ext cx="10825453" cy="847762"/>
          </a:xfrm>
        </p:spPr>
        <p:txBody>
          <a:bodyPr/>
          <a:lstStyle/>
          <a:p>
            <a:r>
              <a:rPr lang="ru-RU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Параметры отчета НИРС:</a:t>
            </a:r>
            <a:endParaRPr lang="ru-RU" sz="4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056640"/>
            <a:ext cx="12009120" cy="5801360"/>
          </a:xfrm>
        </p:spPr>
        <p:txBody>
          <a:bodyPr>
            <a:normAutofit/>
          </a:bodyPr>
          <a:lstStyle/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структурным подразделением мероприятий НИРС.</a:t>
            </a:r>
          </a:p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студентов в конференциях разного уровня.</a:t>
            </a:r>
            <a:endPara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Публикации (в соавторстве с педагогами и без).</a:t>
            </a:r>
            <a:endPara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Участие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студентов в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конкурсах, олимпиадах, выставках.</a:t>
            </a:r>
          </a:p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конкурсах г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рантов </a:t>
            </a:r>
          </a:p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Именные стипендии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8820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223520" y="287415"/>
            <a:ext cx="10261599" cy="1500745"/>
          </a:xfrm>
        </p:spPr>
        <p:txBody>
          <a:bodyPr/>
          <a:lstStyle/>
          <a:p>
            <a:pPr eaLnBrk="1" hangingPunct="1"/>
            <a:r>
              <a:rPr lang="ru-RU" altLang="ru-RU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Конкурсы на лучшую НИР студентов,</a:t>
            </a:r>
            <a:br>
              <a:rPr lang="ru-RU" altLang="ru-RU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проведенные ПИ </a:t>
            </a:r>
            <a:r>
              <a:rPr lang="ru-RU" altLang="ru-RU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ИГУ в 2024 г.</a:t>
            </a:r>
            <a:endParaRPr lang="ru-RU" altLang="ru-RU" sz="4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3525472"/>
              </p:ext>
            </p:extLst>
          </p:nvPr>
        </p:nvGraphicFramePr>
        <p:xfrm>
          <a:off x="873760" y="2031998"/>
          <a:ext cx="10200640" cy="44602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100320">
                  <a:extLst>
                    <a:ext uri="{9D8B030D-6E8A-4147-A177-3AD203B41FA5}">
                      <a16:colId xmlns:a16="http://schemas.microsoft.com/office/drawing/2014/main" val="2449201052"/>
                    </a:ext>
                  </a:extLst>
                </a:gridCol>
                <a:gridCol w="5100320">
                  <a:extLst>
                    <a:ext uri="{9D8B030D-6E8A-4147-A177-3AD203B41FA5}">
                      <a16:colId xmlns:a16="http://schemas.microsoft.com/office/drawing/2014/main" val="3372732973"/>
                    </a:ext>
                  </a:extLst>
                </a:gridCol>
              </a:tblGrid>
              <a:tr h="1115060">
                <a:tc>
                  <a:txBody>
                    <a:bodyPr/>
                    <a:lstStyle/>
                    <a:p>
                      <a:r>
                        <a:rPr lang="ru-RU" sz="44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международный</a:t>
                      </a:r>
                      <a:endParaRPr lang="ru-RU" sz="4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4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9595348"/>
                  </a:ext>
                </a:extLst>
              </a:tr>
              <a:tr h="1115060">
                <a:tc>
                  <a:txBody>
                    <a:bodyPr/>
                    <a:lstStyle/>
                    <a:p>
                      <a:r>
                        <a:rPr lang="ru-RU" sz="44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всероссийский</a:t>
                      </a:r>
                      <a:endParaRPr lang="ru-RU" sz="4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4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442796"/>
                  </a:ext>
                </a:extLst>
              </a:tr>
              <a:tr h="1115060">
                <a:tc>
                  <a:txBody>
                    <a:bodyPr/>
                    <a:lstStyle/>
                    <a:p>
                      <a:r>
                        <a:rPr lang="ru-RU" sz="44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региональный</a:t>
                      </a:r>
                      <a:endParaRPr lang="ru-RU" sz="4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4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4721743"/>
                  </a:ext>
                </a:extLst>
              </a:tr>
              <a:tr h="1115060">
                <a:tc>
                  <a:txBody>
                    <a:bodyPr/>
                    <a:lstStyle/>
                    <a:p>
                      <a:r>
                        <a:rPr lang="ru-RU" sz="44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вузовский</a:t>
                      </a:r>
                      <a:endParaRPr lang="ru-RU" sz="4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4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97538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70705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264160" y="264160"/>
            <a:ext cx="11318240" cy="6353142"/>
          </a:xfrm>
        </p:spPr>
        <p:txBody>
          <a:bodyPr/>
          <a:lstStyle/>
          <a:p>
            <a:pPr eaLnBrk="1" hangingPunct="1"/>
            <a:r>
              <a:rPr lang="ru-RU" altLang="ru-RU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Студенческие </a:t>
            </a:r>
            <a:r>
              <a:rPr lang="ru-RU" altLang="ru-RU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научные </a:t>
            </a:r>
            <a:r>
              <a:rPr lang="ru-RU" altLang="ru-RU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конференции, проведенные ПИ </a:t>
            </a:r>
            <a:r>
              <a:rPr lang="ru-RU" altLang="ru-RU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ИГУ в 2024 г.</a:t>
            </a:r>
            <a:r>
              <a:rPr lang="ru-RU" sz="4400" dirty="0">
                <a:solidFill>
                  <a:schemeClr val="tx1"/>
                </a:solidFill>
              </a:rPr>
              <a:t/>
            </a:r>
            <a:br>
              <a:rPr lang="ru-RU" sz="4400" dirty="0">
                <a:solidFill>
                  <a:schemeClr val="tx1"/>
                </a:solidFill>
              </a:rPr>
            </a:br>
            <a:r>
              <a:rPr lang="ru-RU" sz="4400" dirty="0" smtClean="0">
                <a:solidFill>
                  <a:schemeClr val="tx1"/>
                </a:solidFill>
              </a:rPr>
              <a:t/>
            </a:r>
            <a:br>
              <a:rPr lang="ru-RU" sz="4400" dirty="0" smtClean="0">
                <a:solidFill>
                  <a:schemeClr val="tx1"/>
                </a:solidFill>
              </a:rPr>
            </a:br>
            <a:r>
              <a:rPr lang="ru-RU" dirty="0"/>
              <a:t/>
            </a:r>
            <a:br>
              <a:rPr lang="ru-RU" dirty="0"/>
            </a:b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4031210"/>
              </p:ext>
            </p:extLst>
          </p:nvPr>
        </p:nvGraphicFramePr>
        <p:xfrm>
          <a:off x="934720" y="2101180"/>
          <a:ext cx="10017760" cy="4218340"/>
        </p:xfrm>
        <a:graphic>
          <a:graphicData uri="http://schemas.openxmlformats.org/drawingml/2006/table">
            <a:tbl>
              <a:tblPr firstRow="1" firstCol="1" bandRow="1">
                <a:tableStyleId>{284E427A-3D55-4303-BF80-6455036E1DE7}</a:tableStyleId>
              </a:tblPr>
              <a:tblGrid>
                <a:gridCol w="5304302">
                  <a:extLst>
                    <a:ext uri="{9D8B030D-6E8A-4147-A177-3AD203B41FA5}">
                      <a16:colId xmlns:a16="http://schemas.microsoft.com/office/drawing/2014/main" val="4230475478"/>
                    </a:ext>
                  </a:extLst>
                </a:gridCol>
                <a:gridCol w="4713458">
                  <a:extLst>
                    <a:ext uri="{9D8B030D-6E8A-4147-A177-3AD203B41FA5}">
                      <a16:colId xmlns:a16="http://schemas.microsoft.com/office/drawing/2014/main" val="1918934615"/>
                    </a:ext>
                  </a:extLst>
                </a:gridCol>
              </a:tblGrid>
              <a:tr h="127590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800" kern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Международный</a:t>
                      </a:r>
                      <a:endParaRPr lang="ru-RU" sz="4800" b="1" kern="12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800" b="1" kern="12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4800" b="1" kern="12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75184298"/>
                  </a:ext>
                </a:extLst>
              </a:tr>
              <a:tr h="14712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800" kern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Всероссийский</a:t>
                      </a:r>
                      <a:endParaRPr lang="ru-RU" sz="4800" b="1" kern="12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800" b="1" kern="12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4800" b="1" kern="12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53354896"/>
                  </a:ext>
                </a:extLst>
              </a:tr>
              <a:tr h="14712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800" kern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Региональный</a:t>
                      </a:r>
                      <a:endParaRPr lang="ru-RU" sz="4800" b="1" kern="12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800" b="1" kern="12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4800" b="1" kern="12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429518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25099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264160" y="264160"/>
            <a:ext cx="11318240" cy="6353142"/>
          </a:xfrm>
        </p:spPr>
        <p:txBody>
          <a:bodyPr/>
          <a:lstStyle/>
          <a:p>
            <a:pPr algn="ctr" eaLnBrk="1" hangingPunct="1"/>
            <a:r>
              <a:rPr lang="ru-RU" altLang="ru-RU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Студенческие </a:t>
            </a:r>
            <a:r>
              <a:rPr lang="ru-RU" altLang="ru-RU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выставки, </a:t>
            </a:r>
            <a:br>
              <a:rPr lang="ru-RU" altLang="ru-RU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проведенные ПИ ИГУ в 2024 г.</a:t>
            </a:r>
            <a:r>
              <a:rPr lang="ru-RU" sz="4400" dirty="0">
                <a:solidFill>
                  <a:schemeClr val="tx1"/>
                </a:solidFill>
              </a:rPr>
              <a:t/>
            </a:r>
            <a:br>
              <a:rPr lang="ru-RU" sz="4400" dirty="0">
                <a:solidFill>
                  <a:schemeClr val="tx1"/>
                </a:solidFill>
              </a:rPr>
            </a:br>
            <a:r>
              <a:rPr lang="ru-RU" sz="4400" dirty="0" smtClean="0">
                <a:solidFill>
                  <a:schemeClr val="tx1"/>
                </a:solidFill>
              </a:rPr>
              <a:t/>
            </a:r>
            <a:br>
              <a:rPr lang="ru-RU" sz="4400" dirty="0" smtClean="0">
                <a:solidFill>
                  <a:schemeClr val="tx1"/>
                </a:solidFill>
              </a:rPr>
            </a:br>
            <a:r>
              <a:rPr lang="ru-RU" dirty="0"/>
              <a:t/>
            </a:r>
            <a:br>
              <a:rPr lang="ru-RU" dirty="0"/>
            </a:b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0772831"/>
              </p:ext>
            </p:extLst>
          </p:nvPr>
        </p:nvGraphicFramePr>
        <p:xfrm>
          <a:off x="934720" y="2101180"/>
          <a:ext cx="10647680" cy="3527460"/>
        </p:xfrm>
        <a:graphic>
          <a:graphicData uri="http://schemas.openxmlformats.org/drawingml/2006/table">
            <a:tbl>
              <a:tblPr firstRow="1" firstCol="1" bandRow="1">
                <a:tableStyleId>{284E427A-3D55-4303-BF80-6455036E1DE7}</a:tableStyleId>
              </a:tblPr>
              <a:tblGrid>
                <a:gridCol w="5637838">
                  <a:extLst>
                    <a:ext uri="{9D8B030D-6E8A-4147-A177-3AD203B41FA5}">
                      <a16:colId xmlns:a16="http://schemas.microsoft.com/office/drawing/2014/main" val="4230475478"/>
                    </a:ext>
                  </a:extLst>
                </a:gridCol>
                <a:gridCol w="5009842">
                  <a:extLst>
                    <a:ext uri="{9D8B030D-6E8A-4147-A177-3AD203B41FA5}">
                      <a16:colId xmlns:a16="http://schemas.microsoft.com/office/drawing/2014/main" val="1918934615"/>
                    </a:ext>
                  </a:extLst>
                </a:gridCol>
              </a:tblGrid>
              <a:tr h="16383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800" kern="12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Международный</a:t>
                      </a:r>
                      <a:endParaRPr lang="ru-RU" sz="4800" b="1" kern="12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800" b="1" kern="12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4800" b="1" kern="12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75184298"/>
                  </a:ext>
                </a:extLst>
              </a:tr>
              <a:tr h="18891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800" kern="12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Региональный</a:t>
                      </a:r>
                      <a:endParaRPr lang="ru-RU" sz="4800" b="1" kern="12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800" b="1" kern="12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4800" b="1" kern="12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429518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25647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1200865"/>
              </p:ext>
            </p:extLst>
          </p:nvPr>
        </p:nvGraphicFramePr>
        <p:xfrm>
          <a:off x="524191" y="1037461"/>
          <a:ext cx="11155678" cy="5358772"/>
        </p:xfrm>
        <a:graphic>
          <a:graphicData uri="http://schemas.openxmlformats.org/drawingml/2006/table">
            <a:tbl>
              <a:tblPr firstRow="1" firstCol="1" bandRow="1">
                <a:tableStyleId>{284E427A-3D55-4303-BF80-6455036E1DE7}</a:tableStyleId>
              </a:tblPr>
              <a:tblGrid>
                <a:gridCol w="3560129">
                  <a:extLst>
                    <a:ext uri="{9D8B030D-6E8A-4147-A177-3AD203B41FA5}">
                      <a16:colId xmlns:a16="http://schemas.microsoft.com/office/drawing/2014/main" val="3420537702"/>
                    </a:ext>
                  </a:extLst>
                </a:gridCol>
                <a:gridCol w="2453482">
                  <a:extLst>
                    <a:ext uri="{9D8B030D-6E8A-4147-A177-3AD203B41FA5}">
                      <a16:colId xmlns:a16="http://schemas.microsoft.com/office/drawing/2014/main" val="4136219542"/>
                    </a:ext>
                  </a:extLst>
                </a:gridCol>
                <a:gridCol w="1307315">
                  <a:extLst>
                    <a:ext uri="{9D8B030D-6E8A-4147-A177-3AD203B41FA5}">
                      <a16:colId xmlns:a16="http://schemas.microsoft.com/office/drawing/2014/main" val="1516396600"/>
                    </a:ext>
                  </a:extLst>
                </a:gridCol>
                <a:gridCol w="2178859">
                  <a:extLst>
                    <a:ext uri="{9D8B030D-6E8A-4147-A177-3AD203B41FA5}">
                      <a16:colId xmlns:a16="http://schemas.microsoft.com/office/drawing/2014/main" val="3126965643"/>
                    </a:ext>
                  </a:extLst>
                </a:gridCol>
                <a:gridCol w="1655893">
                  <a:extLst>
                    <a:ext uri="{9D8B030D-6E8A-4147-A177-3AD203B41FA5}">
                      <a16:colId xmlns:a16="http://schemas.microsoft.com/office/drawing/2014/main" val="4202509546"/>
                    </a:ext>
                  </a:extLst>
                </a:gridCol>
              </a:tblGrid>
              <a:tr h="8929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Доклады</a:t>
                      </a:r>
                      <a:endParaRPr lang="ru-RU" sz="4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400" b="1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ФМЕНиТО</a:t>
                      </a:r>
                      <a:endParaRPr lang="ru-RU" sz="3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ГЭО</a:t>
                      </a:r>
                      <a:endParaRPr lang="ru-RU" sz="3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400" b="1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ПСиСпО</a:t>
                      </a:r>
                      <a:endParaRPr lang="ru-RU" sz="3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1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  <a:r>
                        <a:rPr lang="ru-RU" sz="3400" b="1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3400" b="1" kern="1200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62064590"/>
                  </a:ext>
                </a:extLst>
              </a:tr>
              <a:tr h="13455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78 Смотре НИРС</a:t>
                      </a:r>
                      <a:endParaRPr lang="ru-RU" sz="4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4400" b="1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</a:t>
                      </a:r>
                      <a:endParaRPr lang="ru-RU" sz="4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4400" b="1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279</a:t>
                      </a:r>
                      <a:endParaRPr lang="ru-RU" sz="4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4400" b="1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285</a:t>
                      </a:r>
                      <a:endParaRPr lang="ru-RU" sz="4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766</a:t>
                      </a:r>
                      <a:endParaRPr lang="ru-RU" sz="44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883788580"/>
                  </a:ext>
                </a:extLst>
              </a:tr>
              <a:tr h="1856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</a:t>
                      </a:r>
                      <a:r>
                        <a:rPr lang="ru-RU" sz="40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иных </a:t>
                      </a:r>
                      <a:r>
                        <a:rPr lang="ru-RU" sz="4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конференциях</a:t>
                      </a:r>
                      <a:endParaRPr lang="ru-RU" sz="4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endParaRPr lang="ru-RU" sz="4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121</a:t>
                      </a:r>
                      <a:endParaRPr lang="ru-RU" sz="4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184</a:t>
                      </a:r>
                      <a:endParaRPr lang="ru-RU" sz="4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338</a:t>
                      </a:r>
                      <a:endParaRPr lang="ru-RU" sz="44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36019617"/>
                  </a:ext>
                </a:extLst>
              </a:tr>
              <a:tr h="12231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4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235</a:t>
                      </a:r>
                      <a:endParaRPr lang="ru-RU" sz="4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</a:t>
                      </a:r>
                      <a:endParaRPr lang="ru-RU" sz="4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469</a:t>
                      </a:r>
                      <a:endParaRPr lang="ru-RU" sz="4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1104</a:t>
                      </a:r>
                      <a:endParaRPr lang="ru-RU" sz="44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809207293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39711" y="123470"/>
            <a:ext cx="9404723" cy="1400530"/>
          </a:xfrm>
        </p:spPr>
        <p:txBody>
          <a:bodyPr/>
          <a:lstStyle/>
          <a:p>
            <a:r>
              <a:rPr lang="ru-RU" sz="5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Выступления с докладом</a:t>
            </a:r>
            <a:endParaRPr lang="ru-RU" sz="5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16583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8431" y="188558"/>
            <a:ext cx="10245409" cy="1213522"/>
          </a:xfrm>
        </p:spPr>
        <p:txBody>
          <a:bodyPr/>
          <a:lstStyle/>
          <a:p>
            <a:pPr algn="ctr"/>
            <a:r>
              <a:rPr lang="ru-RU" alt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студенческих научных </a:t>
            </a:r>
            <a:br>
              <a:rPr lang="ru-RU" alt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конференциях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82720"/>
              </p:ext>
            </p:extLst>
          </p:nvPr>
        </p:nvGraphicFramePr>
        <p:xfrm>
          <a:off x="386079" y="1614992"/>
          <a:ext cx="11318240" cy="4598131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3525353">
                  <a:extLst>
                    <a:ext uri="{9D8B030D-6E8A-4147-A177-3AD203B41FA5}">
                      <a16:colId xmlns:a16="http://schemas.microsoft.com/office/drawing/2014/main" val="3262735238"/>
                    </a:ext>
                  </a:extLst>
                </a:gridCol>
                <a:gridCol w="2412085">
                  <a:extLst>
                    <a:ext uri="{9D8B030D-6E8A-4147-A177-3AD203B41FA5}">
                      <a16:colId xmlns:a16="http://schemas.microsoft.com/office/drawing/2014/main" val="3363748841"/>
                    </a:ext>
                  </a:extLst>
                </a:gridCol>
                <a:gridCol w="1530293">
                  <a:extLst>
                    <a:ext uri="{9D8B030D-6E8A-4147-A177-3AD203B41FA5}">
                      <a16:colId xmlns:a16="http://schemas.microsoft.com/office/drawing/2014/main" val="792930923"/>
                    </a:ext>
                  </a:extLst>
                </a:gridCol>
                <a:gridCol w="1955356">
                  <a:extLst>
                    <a:ext uri="{9D8B030D-6E8A-4147-A177-3AD203B41FA5}">
                      <a16:colId xmlns:a16="http://schemas.microsoft.com/office/drawing/2014/main" val="4132741097"/>
                    </a:ext>
                  </a:extLst>
                </a:gridCol>
                <a:gridCol w="1895153">
                  <a:extLst>
                    <a:ext uri="{9D8B030D-6E8A-4147-A177-3AD203B41FA5}">
                      <a16:colId xmlns:a16="http://schemas.microsoft.com/office/drawing/2014/main" val="1144380643"/>
                    </a:ext>
                  </a:extLst>
                </a:gridCol>
              </a:tblGrid>
              <a:tr h="11070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Конференции /</a:t>
                      </a:r>
                      <a:endParaRPr lang="ru-RU" sz="3600" b="1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отделения</a:t>
                      </a:r>
                      <a:endParaRPr lang="ru-RU" sz="3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ФМЕНиТО</a:t>
                      </a:r>
                      <a:endParaRPr lang="ru-RU" sz="3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ГЭО</a:t>
                      </a:r>
                      <a:endParaRPr lang="ru-RU" sz="3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1" kern="12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ПСиСпО</a:t>
                      </a:r>
                      <a:endParaRPr lang="ru-RU" sz="32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1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 </a:t>
                      </a:r>
                      <a:endParaRPr lang="ru-RU" sz="32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261890217"/>
                  </a:ext>
                </a:extLst>
              </a:tr>
              <a:tr h="11113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конференций</a:t>
                      </a:r>
                      <a:endParaRPr lang="ru-RU" sz="3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121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184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338</a:t>
                      </a:r>
                      <a:endParaRPr lang="ru-RU" sz="4400" b="1" u="none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307531268"/>
                  </a:ext>
                </a:extLst>
              </a:tr>
              <a:tr h="7763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международные</a:t>
                      </a:r>
                      <a:endParaRPr lang="ru-RU" sz="3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117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66835903"/>
                  </a:ext>
                </a:extLst>
              </a:tr>
              <a:tr h="7763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всероссийские</a:t>
                      </a:r>
                      <a:endParaRPr lang="ru-RU" sz="3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172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59925188"/>
                  </a:ext>
                </a:extLst>
              </a:tr>
              <a:tr h="7763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региональные</a:t>
                      </a:r>
                      <a:endParaRPr lang="ru-RU" sz="3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u="non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</a:t>
                      </a:r>
                      <a:endParaRPr lang="ru-RU" sz="4400" b="1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229874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24536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671" y="269838"/>
            <a:ext cx="9404723" cy="847762"/>
          </a:xfrm>
        </p:spPr>
        <p:txBody>
          <a:bodyPr/>
          <a:lstStyle/>
          <a:p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Научные публикации студентов</a:t>
            </a:r>
            <a:endParaRPr lang="ru-RU" sz="4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8284157"/>
              </p:ext>
            </p:extLst>
          </p:nvPr>
        </p:nvGraphicFramePr>
        <p:xfrm>
          <a:off x="300671" y="1503680"/>
          <a:ext cx="11484925" cy="489711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828610">
                  <a:extLst>
                    <a:ext uri="{9D8B030D-6E8A-4147-A177-3AD203B41FA5}">
                      <a16:colId xmlns:a16="http://schemas.microsoft.com/office/drawing/2014/main" val="1411336655"/>
                    </a:ext>
                  </a:extLst>
                </a:gridCol>
                <a:gridCol w="2641599">
                  <a:extLst>
                    <a:ext uri="{9D8B030D-6E8A-4147-A177-3AD203B41FA5}">
                      <a16:colId xmlns:a16="http://schemas.microsoft.com/office/drawing/2014/main" val="2461711152"/>
                    </a:ext>
                  </a:extLst>
                </a:gridCol>
                <a:gridCol w="1420746">
                  <a:extLst>
                    <a:ext uri="{9D8B030D-6E8A-4147-A177-3AD203B41FA5}">
                      <a16:colId xmlns:a16="http://schemas.microsoft.com/office/drawing/2014/main" val="1362875855"/>
                    </a:ext>
                  </a:extLst>
                </a:gridCol>
                <a:gridCol w="2296985">
                  <a:extLst>
                    <a:ext uri="{9D8B030D-6E8A-4147-A177-3AD203B41FA5}">
                      <a16:colId xmlns:a16="http://schemas.microsoft.com/office/drawing/2014/main" val="3866688074"/>
                    </a:ext>
                  </a:extLst>
                </a:gridCol>
                <a:gridCol w="2296985">
                  <a:extLst>
                    <a:ext uri="{9D8B030D-6E8A-4147-A177-3AD203B41FA5}">
                      <a16:colId xmlns:a16="http://schemas.microsoft.com/office/drawing/2014/main" val="1578357786"/>
                    </a:ext>
                  </a:extLst>
                </a:gridCol>
              </a:tblGrid>
              <a:tr h="1067614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Сведения</a:t>
                      </a:r>
                      <a:endParaRPr lang="ru-RU" sz="44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kern="1200" dirty="0" err="1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ФМЕНиТО</a:t>
                      </a:r>
                      <a:endParaRPr lang="ru-RU" sz="36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ГЭО</a:t>
                      </a:r>
                      <a:endParaRPr lang="ru-RU" sz="36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kern="12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ПСиСпО</a:t>
                      </a:r>
                      <a:endParaRPr lang="ru-RU" sz="36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  <a:endParaRPr lang="ru-RU" sz="36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635456505"/>
                  </a:ext>
                </a:extLst>
              </a:tr>
              <a:tr h="99766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40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44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256</a:t>
                      </a:r>
                      <a:endParaRPr lang="ru-RU" sz="44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160</a:t>
                      </a:r>
                      <a:endParaRPr lang="ru-RU" sz="44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466</a:t>
                      </a:r>
                      <a:endParaRPr lang="ru-RU" sz="44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47229275"/>
                  </a:ext>
                </a:extLst>
              </a:tr>
              <a:tr h="99766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Монографии</a:t>
                      </a:r>
                      <a:endParaRPr lang="ru-RU" sz="36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44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44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44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44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597039027"/>
                  </a:ext>
                </a:extLst>
              </a:tr>
              <a:tr h="836507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 b="1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ВАК</a:t>
                      </a:r>
                      <a:endParaRPr lang="ru-RU" sz="40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44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44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44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44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938788476"/>
                  </a:ext>
                </a:extLst>
              </a:tr>
              <a:tr h="99766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 b="1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РИНЦ</a:t>
                      </a:r>
                      <a:endParaRPr lang="ru-RU" sz="40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endParaRPr lang="ru-RU" sz="44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167</a:t>
                      </a:r>
                      <a:endParaRPr lang="ru-RU" sz="44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142</a:t>
                      </a:r>
                      <a:endParaRPr lang="ru-RU" sz="44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4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357</a:t>
                      </a:r>
                      <a:endParaRPr lang="ru-RU" sz="44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3576094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15100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3838</TotalTime>
  <Words>358</Words>
  <Application>Microsoft Office PowerPoint</Application>
  <PresentationFormat>Широкоэкранный</PresentationFormat>
  <Paragraphs>244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Calibri</vt:lpstr>
      <vt:lpstr>Century Gothic</vt:lpstr>
      <vt:lpstr>Times New Roman</vt:lpstr>
      <vt:lpstr>Wingdings 3</vt:lpstr>
      <vt:lpstr>Ион</vt:lpstr>
      <vt:lpstr>Отчет по НИРС  в Педагогическом институте за 2024 год</vt:lpstr>
      <vt:lpstr>Численность студентов,  участвующих в НИРС</vt:lpstr>
      <vt:lpstr>Параметры отчета НИРС:</vt:lpstr>
      <vt:lpstr>Конкурсы на лучшую НИР студентов, проведенные ПИ ИГУ в 2024 г.</vt:lpstr>
      <vt:lpstr>Студенческие научные конференции, проведенные ПИ ИГУ в 2024 г.     </vt:lpstr>
      <vt:lpstr>Студенческие выставки,  проведенные ПИ ИГУ в 2024 г.     </vt:lpstr>
      <vt:lpstr>Выступления с докладом</vt:lpstr>
      <vt:lpstr>Участие в студенческих научных  конференциях</vt:lpstr>
      <vt:lpstr>Научные публикации студентов</vt:lpstr>
      <vt:lpstr>Публикации без соавторов – работников вуза </vt:lpstr>
      <vt:lpstr>Участие студентов в олимпиадах</vt:lpstr>
      <vt:lpstr>Работы, поданные на конкурсы </vt:lpstr>
      <vt:lpstr>Участники и победители конкурсов </vt:lpstr>
      <vt:lpstr>Гранты, выигранные студентами</vt:lpstr>
      <vt:lpstr>Именные стипендии</vt:lpstr>
      <vt:lpstr>Численность студентов,  участвующих в НИРС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45</cp:revision>
  <dcterms:created xsi:type="dcterms:W3CDTF">2023-05-16T03:52:06Z</dcterms:created>
  <dcterms:modified xsi:type="dcterms:W3CDTF">2025-01-22T14:08:41Z</dcterms:modified>
</cp:coreProperties>
</file>