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</p:sldMasterIdLst>
  <p:sldIdLst>
    <p:sldId id="257" r:id="rId2"/>
    <p:sldId id="289" r:id="rId3"/>
    <p:sldId id="268" r:id="rId4"/>
    <p:sldId id="277" r:id="rId5"/>
    <p:sldId id="278" r:id="rId6"/>
    <p:sldId id="290" r:id="rId7"/>
    <p:sldId id="279" r:id="rId8"/>
    <p:sldId id="280" r:id="rId9"/>
    <p:sldId id="294" r:id="rId10"/>
    <p:sldId id="295" r:id="rId11"/>
    <p:sldId id="296" r:id="rId12"/>
    <p:sldId id="291" r:id="rId13"/>
    <p:sldId id="298" r:id="rId14"/>
    <p:sldId id="283" r:id="rId15"/>
    <p:sldId id="297" r:id="rId16"/>
    <p:sldId id="285" r:id="rId17"/>
    <p:sldId id="287" r:id="rId18"/>
    <p:sldId id="299" r:id="rId19"/>
    <p:sldId id="300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58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8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200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5683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79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035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464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151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73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49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4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68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84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51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59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56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96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83CE378-EAD8-47EE-ACF0-80CF01F1E793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150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  <p:sldLayoutId id="2147483926" r:id="rId12"/>
    <p:sldLayoutId id="2147483927" r:id="rId13"/>
    <p:sldLayoutId id="2147483928" r:id="rId14"/>
    <p:sldLayoutId id="2147483929" r:id="rId15"/>
    <p:sldLayoutId id="2147483930" r:id="rId16"/>
    <p:sldLayoutId id="21474839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80" y="362310"/>
            <a:ext cx="11805920" cy="414873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НИРС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Педагогическом </a:t>
            </a:r>
            <a:r>
              <a:rPr lang="ru-RU" sz="7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814" y="4968815"/>
            <a:ext cx="11197087" cy="12076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Гладун Лариса Александровна,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к.пед.н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доцент кафедры ТПСОВ, отв. по НИРС ПИ ИГУ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62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711" y="229198"/>
            <a:ext cx="11749089" cy="868082"/>
          </a:xfrm>
        </p:spPr>
        <p:txBody>
          <a:bodyPr/>
          <a:lstStyle/>
          <a:p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публикации студентов в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2025/2024 </a:t>
            </a:r>
            <a:r>
              <a:rPr lang="ru-RU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174032"/>
              </p:ext>
            </p:extLst>
          </p:nvPr>
        </p:nvGraphicFramePr>
        <p:xfrm>
          <a:off x="239709" y="969232"/>
          <a:ext cx="11749091" cy="5794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5711">
                  <a:extLst>
                    <a:ext uri="{9D8B030D-6E8A-4147-A177-3AD203B41FA5}">
                      <a16:colId xmlns:a16="http://schemas.microsoft.com/office/drawing/2014/main" val="1402898920"/>
                    </a:ext>
                  </a:extLst>
                </a:gridCol>
                <a:gridCol w="2651204">
                  <a:extLst>
                    <a:ext uri="{9D8B030D-6E8A-4147-A177-3AD203B41FA5}">
                      <a16:colId xmlns:a16="http://schemas.microsoft.com/office/drawing/2014/main" val="3293900635"/>
                    </a:ext>
                  </a:extLst>
                </a:gridCol>
                <a:gridCol w="1208966">
                  <a:extLst>
                    <a:ext uri="{9D8B030D-6E8A-4147-A177-3AD203B41FA5}">
                      <a16:colId xmlns:a16="http://schemas.microsoft.com/office/drawing/2014/main" val="4085432735"/>
                    </a:ext>
                  </a:extLst>
                </a:gridCol>
                <a:gridCol w="2234987">
                  <a:extLst>
                    <a:ext uri="{9D8B030D-6E8A-4147-A177-3AD203B41FA5}">
                      <a16:colId xmlns:a16="http://schemas.microsoft.com/office/drawing/2014/main" val="3487435667"/>
                    </a:ext>
                  </a:extLst>
                </a:gridCol>
                <a:gridCol w="1928223">
                  <a:extLst>
                    <a:ext uri="{9D8B030D-6E8A-4147-A177-3AD203B41FA5}">
                      <a16:colId xmlns:a16="http://schemas.microsoft.com/office/drawing/2014/main" val="31345009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312575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Монографии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90139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Учебники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67390"/>
                  </a:ext>
                </a:extLst>
              </a:tr>
              <a:tr h="1106880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Статьи </a:t>
                      </a:r>
                    </a:p>
                    <a:p>
                      <a:r>
                        <a:rPr lang="ru-RU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Web</a:t>
                      </a: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Science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865925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Статьи ВАК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409528"/>
                  </a:ext>
                </a:extLst>
              </a:tr>
              <a:tr h="64733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Статьи РИНЦ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223869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  <a:p>
                      <a:pPr algn="ctr"/>
                      <a:r>
                        <a:rPr lang="ru-RU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</a:t>
                      </a:r>
                    </a:p>
                    <a:p>
                      <a:pPr algn="ctr"/>
                      <a:r>
                        <a:rPr lang="ru-RU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  <a:endParaRPr lang="ru-RU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</a:p>
                    <a:p>
                      <a:pPr algn="ctr"/>
                      <a:r>
                        <a:rPr lang="ru-RU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589</a:t>
                      </a:r>
                    </a:p>
                    <a:p>
                      <a:pPr algn="ctr"/>
                      <a:r>
                        <a:rPr lang="ru-RU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466</a:t>
                      </a:r>
                      <a:endParaRPr lang="ru-RU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171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350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701202"/>
          </a:xfrm>
        </p:spPr>
        <p:txBody>
          <a:bodyPr/>
          <a:lstStyle/>
          <a:p>
            <a:pPr algn="ctr"/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без соавторов – работников вуза в 2025/2024 </a:t>
            </a:r>
            <a:r>
              <a:rPr lang="ru-RU" sz="5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5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037622"/>
              </p:ext>
            </p:extLst>
          </p:nvPr>
        </p:nvGraphicFramePr>
        <p:xfrm>
          <a:off x="609598" y="2397759"/>
          <a:ext cx="10769602" cy="280416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5974082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4795520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</a:tblGrid>
              <a:tr h="11516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публикаций</a:t>
                      </a:r>
                      <a:endParaRPr lang="ru-RU" sz="4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соавторства</a:t>
                      </a:r>
                      <a:endParaRPr lang="ru-RU" sz="4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652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466</a:t>
                      </a:r>
                      <a:endParaRPr lang="ru-RU" sz="4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397 – 67%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332 – 71%</a:t>
                      </a:r>
                      <a:endParaRPr lang="ru-RU" sz="48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933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1586529" cy="1050962"/>
          </a:xfrm>
        </p:spPr>
        <p:txBody>
          <a:bodyPr/>
          <a:lstStyle/>
          <a:p>
            <a:pPr algn="ctr"/>
            <a:r>
              <a:rPr lang="ru-RU" sz="4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студентов в олимпиадах в </a:t>
            </a:r>
            <a:r>
              <a:rPr lang="ru-RU" altLang="ru-RU" sz="4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endParaRPr lang="ru-RU" sz="4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534287"/>
              </p:ext>
            </p:extLst>
          </p:nvPr>
        </p:nvGraphicFramePr>
        <p:xfrm>
          <a:off x="239709" y="969232"/>
          <a:ext cx="11749091" cy="5648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5711">
                  <a:extLst>
                    <a:ext uri="{9D8B030D-6E8A-4147-A177-3AD203B41FA5}">
                      <a16:colId xmlns:a16="http://schemas.microsoft.com/office/drawing/2014/main" val="1402898920"/>
                    </a:ext>
                  </a:extLst>
                </a:gridCol>
                <a:gridCol w="2651204">
                  <a:extLst>
                    <a:ext uri="{9D8B030D-6E8A-4147-A177-3AD203B41FA5}">
                      <a16:colId xmlns:a16="http://schemas.microsoft.com/office/drawing/2014/main" val="3293900635"/>
                    </a:ext>
                  </a:extLst>
                </a:gridCol>
                <a:gridCol w="1208966">
                  <a:extLst>
                    <a:ext uri="{9D8B030D-6E8A-4147-A177-3AD203B41FA5}">
                      <a16:colId xmlns:a16="http://schemas.microsoft.com/office/drawing/2014/main" val="4085432735"/>
                    </a:ext>
                  </a:extLst>
                </a:gridCol>
                <a:gridCol w="2234987">
                  <a:extLst>
                    <a:ext uri="{9D8B030D-6E8A-4147-A177-3AD203B41FA5}">
                      <a16:colId xmlns:a16="http://schemas.microsoft.com/office/drawing/2014/main" val="3487435667"/>
                    </a:ext>
                  </a:extLst>
                </a:gridCol>
                <a:gridCol w="1928223">
                  <a:extLst>
                    <a:ext uri="{9D8B030D-6E8A-4147-A177-3AD203B41FA5}">
                      <a16:colId xmlns:a16="http://schemas.microsoft.com/office/drawing/2014/main" val="31345009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олимпиады / отделения</a:t>
                      </a:r>
                      <a:endParaRPr lang="ru-RU" sz="3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312575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90139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67390"/>
                  </a:ext>
                </a:extLst>
              </a:tr>
              <a:tr h="1106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865925"/>
                  </a:ext>
                </a:extLst>
              </a:tr>
              <a:tr h="952486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вузовские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409528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r>
                        <a:rPr lang="ru-RU" sz="3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  <a:p>
                      <a:pPr algn="ctr"/>
                      <a:r>
                        <a:rPr lang="ru-RU" sz="3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3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171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92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1586529" cy="1050962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Поданы конкурсные работы</a:t>
            </a:r>
            <a:r>
              <a:rPr lang="ru-RU" sz="4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4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2025/2024 </a:t>
            </a:r>
            <a:r>
              <a:rPr lang="ru-RU" altLang="ru-RU" sz="4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alt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6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079979"/>
              </p:ext>
            </p:extLst>
          </p:nvPr>
        </p:nvGraphicFramePr>
        <p:xfrm>
          <a:off x="158431" y="1239520"/>
          <a:ext cx="11586529" cy="5281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6529">
                  <a:extLst>
                    <a:ext uri="{9D8B030D-6E8A-4147-A177-3AD203B41FA5}">
                      <a16:colId xmlns:a16="http://schemas.microsoft.com/office/drawing/2014/main" val="1402898920"/>
                    </a:ext>
                  </a:extLst>
                </a:gridCol>
                <a:gridCol w="2357120">
                  <a:extLst>
                    <a:ext uri="{9D8B030D-6E8A-4147-A177-3AD203B41FA5}">
                      <a16:colId xmlns:a16="http://schemas.microsoft.com/office/drawing/2014/main" val="3293900635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4085432735"/>
                    </a:ext>
                  </a:extLst>
                </a:gridCol>
                <a:gridCol w="1910080">
                  <a:extLst>
                    <a:ext uri="{9D8B030D-6E8A-4147-A177-3AD203B41FA5}">
                      <a16:colId xmlns:a16="http://schemas.microsoft.com/office/drawing/2014/main" val="3487435667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313450091"/>
                    </a:ext>
                  </a:extLst>
                </a:gridCol>
              </a:tblGrid>
              <a:tr h="7931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endParaRPr lang="ru-RU" sz="3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700" b="1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27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28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28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8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312575"/>
                  </a:ext>
                </a:extLst>
              </a:tr>
              <a:tr h="14013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конкурсных работ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328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341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638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719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389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1685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1021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90139"/>
                  </a:ext>
                </a:extLst>
              </a:tr>
              <a:tr h="11411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 Смотра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303 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 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733</a:t>
                      </a:r>
                    </a:p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766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67390"/>
                  </a:ext>
                </a:extLst>
              </a:tr>
              <a:tr h="1945791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Работ Смотра</a:t>
                      </a:r>
                    </a:p>
                    <a:p>
                      <a:pPr marL="0" algn="l" defTabSz="4572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4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865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808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2033569" cy="1050962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 поданные на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</a:t>
            </a:r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2025/2024 </a:t>
            </a:r>
            <a:r>
              <a:rPr lang="ru-RU" alt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251025"/>
              </p:ext>
            </p:extLst>
          </p:nvPr>
        </p:nvGraphicFramePr>
        <p:xfrm>
          <a:off x="158431" y="995678"/>
          <a:ext cx="11850688" cy="568960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38184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2489283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1691571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  <a:gridCol w="2047343">
                  <a:extLst>
                    <a:ext uri="{9D8B030D-6E8A-4147-A177-3AD203B41FA5}">
                      <a16:colId xmlns:a16="http://schemas.microsoft.com/office/drawing/2014/main" val="4132741097"/>
                    </a:ext>
                  </a:extLst>
                </a:gridCol>
                <a:gridCol w="1984307">
                  <a:extLst>
                    <a:ext uri="{9D8B030D-6E8A-4147-A177-3AD203B41FA5}">
                      <a16:colId xmlns:a16="http://schemas.microsoft.com/office/drawing/2014/main" val="1144380643"/>
                    </a:ext>
                  </a:extLst>
                </a:gridCol>
              </a:tblGrid>
              <a:tr h="9759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конкурса / отделения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209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3200" b="0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1091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1091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32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1321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Вузовские +Смотр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104+192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0+202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61+303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1+279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444+238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25+285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609+733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26+766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32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1586529" cy="1050962"/>
          </a:xfrm>
        </p:spPr>
        <p:txBody>
          <a:bodyPr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и победители конкурсов </a:t>
            </a:r>
            <a:r>
              <a:rPr lang="ru-RU" sz="4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4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endParaRPr lang="ru-RU" sz="46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356427"/>
              </p:ext>
            </p:extLst>
          </p:nvPr>
        </p:nvGraphicFramePr>
        <p:xfrm>
          <a:off x="158431" y="958499"/>
          <a:ext cx="11850689" cy="5594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6529">
                  <a:extLst>
                    <a:ext uri="{9D8B030D-6E8A-4147-A177-3AD203B41FA5}">
                      <a16:colId xmlns:a16="http://schemas.microsoft.com/office/drawing/2014/main" val="1402898920"/>
                    </a:ext>
                  </a:extLst>
                </a:gridCol>
                <a:gridCol w="2174240">
                  <a:extLst>
                    <a:ext uri="{9D8B030D-6E8A-4147-A177-3AD203B41FA5}">
                      <a16:colId xmlns:a16="http://schemas.microsoft.com/office/drawing/2014/main" val="3293900635"/>
                    </a:ext>
                  </a:extLst>
                </a:gridCol>
                <a:gridCol w="1508369">
                  <a:extLst>
                    <a:ext uri="{9D8B030D-6E8A-4147-A177-3AD203B41FA5}">
                      <a16:colId xmlns:a16="http://schemas.microsoft.com/office/drawing/2014/main" val="4085432735"/>
                    </a:ext>
                  </a:extLst>
                </a:gridCol>
                <a:gridCol w="2125785">
                  <a:extLst>
                    <a:ext uri="{9D8B030D-6E8A-4147-A177-3AD203B41FA5}">
                      <a16:colId xmlns:a16="http://schemas.microsoft.com/office/drawing/2014/main" val="3487435667"/>
                    </a:ext>
                  </a:extLst>
                </a:gridCol>
                <a:gridCol w="2075766">
                  <a:extLst>
                    <a:ext uri="{9D8B030D-6E8A-4147-A177-3AD203B41FA5}">
                      <a16:colId xmlns:a16="http://schemas.microsoft.com/office/drawing/2014/main" val="313450091"/>
                    </a:ext>
                  </a:extLst>
                </a:gridCol>
              </a:tblGrid>
              <a:tr h="8093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endParaRPr lang="ru-RU" sz="3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700" b="1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27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28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28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8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312575"/>
                  </a:ext>
                </a:extLst>
              </a:tr>
              <a:tr h="1112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всего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328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638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719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1685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90139"/>
                  </a:ext>
                </a:extLst>
              </a:tr>
              <a:tr h="13867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Победители </a:t>
                      </a:r>
                      <a:r>
                        <a:rPr lang="ru-RU" sz="33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591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865925"/>
                  </a:ext>
                </a:extLst>
              </a:tr>
              <a:tr h="9524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Победителей в Смотре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409528"/>
                  </a:ext>
                </a:extLst>
              </a:tr>
              <a:tr h="727378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Победителей в  иных конкурсах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171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151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86477"/>
              </p:ext>
            </p:extLst>
          </p:nvPr>
        </p:nvGraphicFramePr>
        <p:xfrm>
          <a:off x="507998" y="2182616"/>
          <a:ext cx="11013441" cy="4156266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112692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3958670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3942079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650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4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29991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32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студентов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3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студента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3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студентов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9711" y="123470"/>
            <a:ext cx="10021889" cy="1400530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Гранты, выигранные студентами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91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05096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Именные стипендии</a:t>
            </a:r>
            <a:endParaRPr lang="ru-RU" sz="4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110058"/>
              </p:ext>
            </p:extLst>
          </p:nvPr>
        </p:nvGraphicFramePr>
        <p:xfrm>
          <a:off x="158431" y="975358"/>
          <a:ext cx="11769409" cy="554736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881842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2337427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1546141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  <a:gridCol w="2033301">
                  <a:extLst>
                    <a:ext uri="{9D8B030D-6E8A-4147-A177-3AD203B41FA5}">
                      <a16:colId xmlns:a16="http://schemas.microsoft.com/office/drawing/2014/main" val="4132741097"/>
                    </a:ext>
                  </a:extLst>
                </a:gridCol>
                <a:gridCol w="1970698">
                  <a:extLst>
                    <a:ext uri="{9D8B030D-6E8A-4147-A177-3AD203B41FA5}">
                      <a16:colId xmlns:a16="http://schemas.microsoft.com/office/drawing/2014/main" val="1144380643"/>
                    </a:ext>
                  </a:extLst>
                </a:gridCol>
              </a:tblGrid>
              <a:tr h="1354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Стипендии 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117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Президента 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927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Правительства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927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Мэра г. Иркутска 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1221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473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2246086"/>
              </p:ext>
            </p:extLst>
          </p:nvPr>
        </p:nvGraphicFramePr>
        <p:xfrm>
          <a:off x="508000" y="2205567"/>
          <a:ext cx="11257279" cy="3720581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429012">
                  <a:extLst>
                    <a:ext uri="{9D8B030D-6E8A-4147-A177-3AD203B41FA5}">
                      <a16:colId xmlns:a16="http://schemas.microsoft.com/office/drawing/2014/main" val="3420537702"/>
                    </a:ext>
                  </a:extLst>
                </a:gridCol>
                <a:gridCol w="2201700">
                  <a:extLst>
                    <a:ext uri="{9D8B030D-6E8A-4147-A177-3AD203B41FA5}">
                      <a16:colId xmlns:a16="http://schemas.microsoft.com/office/drawing/2014/main" val="4136219542"/>
                    </a:ext>
                  </a:extLst>
                </a:gridCol>
                <a:gridCol w="2058998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1896595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1670974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1330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</a:t>
                      </a: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3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2390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НИРС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2906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1177</a:t>
                      </a:r>
                      <a:endParaRPr lang="ru-RU" sz="4400" b="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9711" y="123470"/>
            <a:ext cx="10062529" cy="1400530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студентов, </a:t>
            </a:r>
            <a:b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НИРС 2025 г.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85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840" y="995680"/>
            <a:ext cx="11663680" cy="52527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кафедрам,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научным руководителям за организацию и проведение НИРС! 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186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718638"/>
              </p:ext>
            </p:extLst>
          </p:nvPr>
        </p:nvGraphicFramePr>
        <p:xfrm>
          <a:off x="524189" y="1900767"/>
          <a:ext cx="11220770" cy="4560994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417891">
                  <a:extLst>
                    <a:ext uri="{9D8B030D-6E8A-4147-A177-3AD203B41FA5}">
                      <a16:colId xmlns:a16="http://schemas.microsoft.com/office/drawing/2014/main" val="3420537702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136219542"/>
                    </a:ext>
                  </a:extLst>
                </a:gridCol>
                <a:gridCol w="2052320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1890444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1665555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7559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</a:t>
                      </a: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3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2233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НИРС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2906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1177</a:t>
                      </a:r>
                      <a:endParaRPr lang="ru-RU" sz="4400" b="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  <a:tr h="1571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с оплатой труда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36019617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9711" y="123470"/>
            <a:ext cx="10062529" cy="1400530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студентов, </a:t>
            </a:r>
            <a:b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НИРС 2025/2024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93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511" y="208878"/>
            <a:ext cx="10825453" cy="847762"/>
          </a:xfrm>
        </p:spPr>
        <p:txBody>
          <a:bodyPr/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отчета НИРС: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6640"/>
            <a:ext cx="12009120" cy="5801360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структурным подразделением мероприятий НИРС.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студентов в конференциях разного уровня.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Публикации (в соавторстве с педагогами и без).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студентов в конкурсах, олимпиадах, выставках.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конкурсах грантов 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Именные стипендии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82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23520" y="287415"/>
            <a:ext cx="10261599" cy="1500745"/>
          </a:xfrm>
        </p:spPr>
        <p:txBody>
          <a:bodyPr/>
          <a:lstStyle/>
          <a:p>
            <a:pPr eaLnBrk="1" hangingPunct="1"/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на лучшую НИР студентов,</a:t>
            </a:r>
            <a:b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проведенные ПИ 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ИГУ в 2025/2024 </a:t>
            </a:r>
            <a:r>
              <a:rPr lang="ru-RU" altLang="ru-RU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112468"/>
              </p:ext>
            </p:extLst>
          </p:nvPr>
        </p:nvGraphicFramePr>
        <p:xfrm>
          <a:off x="873760" y="2031998"/>
          <a:ext cx="10200640" cy="446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00320">
                  <a:extLst>
                    <a:ext uri="{9D8B030D-6E8A-4147-A177-3AD203B41FA5}">
                      <a16:colId xmlns:a16="http://schemas.microsoft.com/office/drawing/2014/main" val="2449201052"/>
                    </a:ext>
                  </a:extLst>
                </a:gridCol>
                <a:gridCol w="5100320">
                  <a:extLst>
                    <a:ext uri="{9D8B030D-6E8A-4147-A177-3AD203B41FA5}">
                      <a16:colId xmlns:a16="http://schemas.microsoft.com/office/drawing/2014/main" val="3372732973"/>
                    </a:ext>
                  </a:extLst>
                </a:gridCol>
              </a:tblGrid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  <a:r>
                        <a:rPr lang="ru-RU" sz="4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595348"/>
                  </a:ext>
                </a:extLst>
              </a:tr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  <a:r>
                        <a:rPr lang="ru-RU" sz="4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4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42796"/>
                  </a:ext>
                </a:extLst>
              </a:tr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</a:t>
                      </a:r>
                      <a:r>
                        <a:rPr lang="ru-RU" sz="4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721743"/>
                  </a:ext>
                </a:extLst>
              </a:tr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вузовский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</a:t>
                      </a:r>
                      <a:r>
                        <a:rPr lang="ru-RU" sz="4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4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753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07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64160" y="264160"/>
            <a:ext cx="11318240" cy="6353142"/>
          </a:xfrm>
        </p:spPr>
        <p:txBody>
          <a:bodyPr/>
          <a:lstStyle/>
          <a:p>
            <a:pPr eaLnBrk="1" hangingPunct="1"/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Студенческие научные конференции, проведенные ПИ 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ИГУ в 2025/2024 </a:t>
            </a:r>
            <a:r>
              <a:rPr lang="ru-RU" altLang="ru-RU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159294"/>
              </p:ext>
            </p:extLst>
          </p:nvPr>
        </p:nvGraphicFramePr>
        <p:xfrm>
          <a:off x="934720" y="2101181"/>
          <a:ext cx="9855200" cy="4157381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5218228">
                  <a:extLst>
                    <a:ext uri="{9D8B030D-6E8A-4147-A177-3AD203B41FA5}">
                      <a16:colId xmlns:a16="http://schemas.microsoft.com/office/drawing/2014/main" val="4230475478"/>
                    </a:ext>
                  </a:extLst>
                </a:gridCol>
                <a:gridCol w="4636972">
                  <a:extLst>
                    <a:ext uri="{9D8B030D-6E8A-4147-A177-3AD203B41FA5}">
                      <a16:colId xmlns:a16="http://schemas.microsoft.com/office/drawing/2014/main" val="1918934615"/>
                    </a:ext>
                  </a:extLst>
                </a:gridCol>
              </a:tblGrid>
              <a:tr h="932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0/</a:t>
                      </a:r>
                      <a:r>
                        <a:rPr lang="ru-RU" sz="4800" b="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5184298"/>
                  </a:ext>
                </a:extLst>
              </a:tr>
              <a:tr h="107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  <a:r>
                        <a:rPr lang="ru-RU" sz="4800" b="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3354896"/>
                  </a:ext>
                </a:extLst>
              </a:tr>
              <a:tr h="107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</a:t>
                      </a:r>
                      <a:r>
                        <a:rPr lang="ru-RU" sz="4800" b="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2951882"/>
                  </a:ext>
                </a:extLst>
              </a:tr>
              <a:tr h="107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Вузовские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8/</a:t>
                      </a:r>
                      <a:r>
                        <a:rPr lang="ru-RU" sz="4800" b="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4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625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50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64160" y="264160"/>
            <a:ext cx="11318240" cy="6353142"/>
          </a:xfrm>
        </p:spPr>
        <p:txBody>
          <a:bodyPr/>
          <a:lstStyle/>
          <a:p>
            <a:pPr algn="ctr" eaLnBrk="1" hangingPunct="1"/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Студенческие 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выставки, </a:t>
            </a:r>
            <a:b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проведенные ПИ ИГУ в 2025/2024 </a:t>
            </a:r>
            <a:r>
              <a:rPr lang="ru-RU" altLang="ru-RU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221421"/>
              </p:ext>
            </p:extLst>
          </p:nvPr>
        </p:nvGraphicFramePr>
        <p:xfrm>
          <a:off x="934720" y="2101181"/>
          <a:ext cx="10647680" cy="417770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5637838">
                  <a:extLst>
                    <a:ext uri="{9D8B030D-6E8A-4147-A177-3AD203B41FA5}">
                      <a16:colId xmlns:a16="http://schemas.microsoft.com/office/drawing/2014/main" val="4230475478"/>
                    </a:ext>
                  </a:extLst>
                </a:gridCol>
                <a:gridCol w="5009842">
                  <a:extLst>
                    <a:ext uri="{9D8B030D-6E8A-4147-A177-3AD203B41FA5}">
                      <a16:colId xmlns:a16="http://schemas.microsoft.com/office/drawing/2014/main" val="1918934615"/>
                    </a:ext>
                  </a:extLst>
                </a:gridCol>
              </a:tblGrid>
              <a:tr h="1263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0/</a:t>
                      </a:r>
                      <a:r>
                        <a:rPr lang="ru-RU" sz="4800" b="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5184298"/>
                  </a:ext>
                </a:extLst>
              </a:tr>
              <a:tr h="1457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</a:t>
                      </a:r>
                      <a:r>
                        <a:rPr lang="ru-RU" sz="4800" b="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4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2951882"/>
                  </a:ext>
                </a:extLst>
              </a:tr>
              <a:tr h="1457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Вузовский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15/</a:t>
                      </a:r>
                      <a:r>
                        <a:rPr lang="ru-RU" sz="4800" b="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4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0286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56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418508"/>
              </p:ext>
            </p:extLst>
          </p:nvPr>
        </p:nvGraphicFramePr>
        <p:xfrm>
          <a:off x="849311" y="1026935"/>
          <a:ext cx="10875329" cy="582075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470661">
                  <a:extLst>
                    <a:ext uri="{9D8B030D-6E8A-4147-A177-3AD203B41FA5}">
                      <a16:colId xmlns:a16="http://schemas.microsoft.com/office/drawing/2014/main" val="3420537702"/>
                    </a:ext>
                  </a:extLst>
                </a:gridCol>
                <a:gridCol w="2391825">
                  <a:extLst>
                    <a:ext uri="{9D8B030D-6E8A-4147-A177-3AD203B41FA5}">
                      <a16:colId xmlns:a16="http://schemas.microsoft.com/office/drawing/2014/main" val="4136219542"/>
                    </a:ext>
                  </a:extLst>
                </a:gridCol>
                <a:gridCol w="1274462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2124102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1614279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798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Доклады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3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2065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79/78 Смотре НИРС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733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766</a:t>
                      </a:r>
                      <a:endParaRPr lang="ru-RU" sz="4400" b="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  <a:tr h="1376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иных </a:t>
                      </a:r>
                      <a:r>
                        <a:rPr lang="ru-RU" sz="4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конференциях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713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</a:t>
                      </a:r>
                      <a:endParaRPr lang="ru-RU" sz="4400" b="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36019617"/>
                  </a:ext>
                </a:extLst>
              </a:tr>
              <a:tr h="1376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469</a:t>
                      </a:r>
                      <a:endParaRPr lang="ru-RU" sz="4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1446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1104</a:t>
                      </a:r>
                      <a:endParaRPr lang="ru-RU" sz="4400" b="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0920729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43790"/>
            <a:ext cx="11484929" cy="1400530"/>
          </a:xfrm>
        </p:spPr>
        <p:txBody>
          <a:bodyPr/>
          <a:lstStyle/>
          <a:p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Выступления с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докладом </a:t>
            </a:r>
            <a:r>
              <a:rPr lang="ru-RU" alt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2025/2024 </a:t>
            </a:r>
            <a:r>
              <a:rPr lang="ru-RU" altLang="ru-RU" sz="4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alt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800" dirty="0">
                <a:solidFill>
                  <a:schemeClr val="tx1"/>
                </a:solidFill>
              </a:rPr>
              <a:t/>
            </a:r>
            <a:br>
              <a:rPr lang="ru-RU" sz="4800" dirty="0">
                <a:solidFill>
                  <a:schemeClr val="tx1"/>
                </a:solidFill>
              </a:rPr>
            </a:b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65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1810049" cy="786802"/>
          </a:xfrm>
        </p:spPr>
        <p:txBody>
          <a:bodyPr/>
          <a:lstStyle/>
          <a:p>
            <a:pPr algn="ctr"/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научных конференциях в 2025/2024 </a:t>
            </a:r>
            <a:r>
              <a:rPr lang="ru-RU" altLang="ru-RU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365349"/>
              </p:ext>
            </p:extLst>
          </p:nvPr>
        </p:nvGraphicFramePr>
        <p:xfrm>
          <a:off x="158430" y="975361"/>
          <a:ext cx="11810049" cy="572776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78539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2516897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1596788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  <a:gridCol w="2040322">
                  <a:extLst>
                    <a:ext uri="{9D8B030D-6E8A-4147-A177-3AD203B41FA5}">
                      <a16:colId xmlns:a16="http://schemas.microsoft.com/office/drawing/2014/main" val="4132741097"/>
                    </a:ext>
                  </a:extLst>
                </a:gridCol>
                <a:gridCol w="1977503">
                  <a:extLst>
                    <a:ext uri="{9D8B030D-6E8A-4147-A177-3AD203B41FA5}">
                      <a16:colId xmlns:a16="http://schemas.microsoft.com/office/drawing/2014/main" val="1144380643"/>
                    </a:ext>
                  </a:extLst>
                </a:gridCol>
              </a:tblGrid>
              <a:tr h="792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7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конференции /отделения</a:t>
                      </a:r>
                      <a:endParaRPr lang="ru-RU" sz="27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5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5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109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конференций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733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</a:t>
                      </a:r>
                      <a:endParaRPr lang="ru-RU" sz="3600" b="0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10836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11893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11893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0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3600" b="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45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1810049" cy="786802"/>
          </a:xfrm>
        </p:spPr>
        <p:txBody>
          <a:bodyPr/>
          <a:lstStyle/>
          <a:p>
            <a:pPr algn="ctr"/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студенческих выставках, 2025 г.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181000"/>
              </p:ext>
            </p:extLst>
          </p:nvPr>
        </p:nvGraphicFramePr>
        <p:xfrm>
          <a:off x="229550" y="860165"/>
          <a:ext cx="11667810" cy="584511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393214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3005885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1907015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  <a:gridCol w="2361696">
                  <a:extLst>
                    <a:ext uri="{9D8B030D-6E8A-4147-A177-3AD203B41FA5}">
                      <a16:colId xmlns:a16="http://schemas.microsoft.com/office/drawing/2014/main" val="1144380643"/>
                    </a:ext>
                  </a:extLst>
                </a:gridCol>
              </a:tblGrid>
              <a:tr h="7674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Экспонаты, уровень выставки / отделения</a:t>
                      </a:r>
                      <a:endParaRPr lang="ru-RU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5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5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9925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экспонатов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40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9925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9925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9925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  <a:tr h="9925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вузовские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40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7044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775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5121</TotalTime>
  <Words>609</Words>
  <Application>Microsoft Office PowerPoint</Application>
  <PresentationFormat>Широкоэкранный</PresentationFormat>
  <Paragraphs>402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 3</vt:lpstr>
      <vt:lpstr>Ион</vt:lpstr>
      <vt:lpstr>Отчет по НИРС  в Педагогическом институте за 2025 год</vt:lpstr>
      <vt:lpstr>Численность студентов,  участвующих в НИРС 2025/2024 г.г.</vt:lpstr>
      <vt:lpstr>Параметры отчета НИРС:</vt:lpstr>
      <vt:lpstr>Конкурсы на лучшую НИР студентов, проведенные ПИ ИГУ в 2025/2024 г.г.</vt:lpstr>
      <vt:lpstr>Студенческие научные конференции, проведенные ПИ ИГУ в 2025/2024 г.г.     </vt:lpstr>
      <vt:lpstr>Студенческие выставки,  проведенные ПИ ИГУ в 2025/2024 г.г.     </vt:lpstr>
      <vt:lpstr>Выступления с докладом в 2025/2024 г.г. </vt:lpstr>
      <vt:lpstr>Участие в научных конференциях в 2025/2024 г.г.</vt:lpstr>
      <vt:lpstr>Участие в студенческих выставках, 2025 г.</vt:lpstr>
      <vt:lpstr>Научные публикации студентов в 2025/2024 г.г. </vt:lpstr>
      <vt:lpstr>Публикации без соавторов – работников вуза в 2025/2024 г.г. </vt:lpstr>
      <vt:lpstr>Участие студентов в олимпиадах в 2025 г.</vt:lpstr>
      <vt:lpstr>Поданы конкурсные работы в 2025/2024 г.г.</vt:lpstr>
      <vt:lpstr>Работы, поданные на конкурсы в 2025/2024 г.г.  </vt:lpstr>
      <vt:lpstr>Участники и победители конкурсов  в 2025 г.</vt:lpstr>
      <vt:lpstr>Гранты, выигранные студентами</vt:lpstr>
      <vt:lpstr>Именные стипендии</vt:lpstr>
      <vt:lpstr>Численность студентов,  участвующих в НИРС 2025 г.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DoM</cp:lastModifiedBy>
  <cp:revision>76</cp:revision>
  <dcterms:created xsi:type="dcterms:W3CDTF">2023-05-16T03:52:06Z</dcterms:created>
  <dcterms:modified xsi:type="dcterms:W3CDTF">2026-02-11T23:33:53Z</dcterms:modified>
</cp:coreProperties>
</file>