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2" r:id="rId12"/>
    <p:sldId id="269" r:id="rId13"/>
    <p:sldId id="272" r:id="rId14"/>
    <p:sldId id="275" r:id="rId15"/>
    <p:sldId id="274" r:id="rId16"/>
    <p:sldId id="270" r:id="rId17"/>
    <p:sldId id="273" r:id="rId18"/>
    <p:sldId id="271" r:id="rId19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1425" autoAdjust="0"/>
  </p:normalViewPr>
  <p:slideViewPr>
    <p:cSldViewPr>
      <p:cViewPr>
        <p:scale>
          <a:sx n="78" d="100"/>
          <a:sy n="78" d="100"/>
        </p:scale>
        <p:origin x="-84" y="-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58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Муниципальное образование </a:t>
            </a:r>
            <a:r>
              <a:rPr lang="ru-RU" dirty="0" err="1" smtClean="0"/>
              <a:t>Аларский</a:t>
            </a:r>
            <a:r>
              <a:rPr lang="ru-RU" dirty="0" smtClean="0"/>
              <a:t> район</a:t>
            </a:r>
            <a:endParaRPr lang="ru-RU" dirty="0"/>
          </a:p>
        </p:txBody>
      </p:sp>
      <p:pic>
        <p:nvPicPr>
          <p:cNvPr id="1026" name="Picture 2" descr="C:\Users\User\Downloads\16-1_47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608" y="1609725"/>
            <a:ext cx="6462184" cy="48466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864096"/>
          </a:xfrm>
        </p:spPr>
        <p:txBody>
          <a:bodyPr>
            <a:normAutofit/>
          </a:bodyPr>
          <a:lstStyle/>
          <a:p>
            <a:pPr algn="ctr"/>
            <a:r>
              <a:rPr lang="ru-RU" sz="1800" b="0" dirty="0" smtClean="0"/>
              <a:t>Сведения о вакансиях в образовательных организациях муниципального образования</a:t>
            </a:r>
            <a:br>
              <a:rPr lang="ru-RU" sz="1800" b="0" dirty="0" smtClean="0"/>
            </a:br>
            <a:r>
              <a:rPr lang="ru-RU" sz="1800" b="0" dirty="0" smtClean="0"/>
              <a:t>«</a:t>
            </a:r>
            <a:r>
              <a:rPr lang="ru-RU" sz="1800" b="0" dirty="0" err="1" smtClean="0"/>
              <a:t>Аларский</a:t>
            </a:r>
            <a:r>
              <a:rPr lang="ru-RU" sz="1800" b="0" dirty="0" smtClean="0"/>
              <a:t> район»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3498458"/>
              </p:ext>
            </p:extLst>
          </p:nvPr>
        </p:nvGraphicFramePr>
        <p:xfrm>
          <a:off x="467544" y="1196752"/>
          <a:ext cx="7200801" cy="3486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002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002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вакансии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rowSpan="7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МБОУ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Нельхайская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СОШ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1.Учитель русского языка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7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Аренда жилья с компенсацией 100%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2.Учитель химии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 Учитель-логопед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 Учитель-дефектолог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 Педагог-психолог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28682"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 Учитель иностранного языка (немецкий)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83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7. Учитель начальных классов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28656" cy="936104"/>
          </a:xfrm>
        </p:spPr>
        <p:txBody>
          <a:bodyPr>
            <a:normAutofit/>
          </a:bodyPr>
          <a:lstStyle/>
          <a:p>
            <a:pPr algn="ctr"/>
            <a:r>
              <a:rPr lang="ru-RU" sz="1800" b="0" dirty="0" smtClean="0"/>
              <a:t>Сведения о вакансиях в образовательных организациях муниципального образования</a:t>
            </a:r>
            <a:br>
              <a:rPr lang="ru-RU" sz="1800" b="0" dirty="0" smtClean="0"/>
            </a:br>
            <a:r>
              <a:rPr lang="ru-RU" sz="1800" b="0" dirty="0" smtClean="0"/>
              <a:t>«Аларский район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4636820"/>
              </p:ext>
            </p:extLst>
          </p:nvPr>
        </p:nvGraphicFramePr>
        <p:xfrm>
          <a:off x="251520" y="1052736"/>
          <a:ext cx="7200801" cy="4719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002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002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004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вакансии </a:t>
                      </a: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5671">
                <a:tc rowSpan="5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МБОУ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Тыргетуйская СОШ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Учитель-логопед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9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Аренда жилья с компенсацией 100%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2048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Учитель физики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 Учитель математики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 Учитель-дефектолог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5.Учитель иностранного языка (английский)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9601">
                <a:tc rowSpan="4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МБОУ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Зонская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СОШ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Учитель математики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0828">
                <a:tc v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Учитель биологии, химии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0516">
                <a:tc v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 Учитель иностранного языка (английский)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5655">
                <a:tc v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 Учитель начальных классов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0" dirty="0" smtClean="0"/>
              <a:t>Сведения о вакансиях в образовательных организациях муниципального образования</a:t>
            </a:r>
            <a:br>
              <a:rPr lang="ru-RU" sz="1800" b="0" dirty="0" smtClean="0"/>
            </a:br>
            <a:r>
              <a:rPr lang="ru-RU" sz="1800" b="0" dirty="0" smtClean="0"/>
              <a:t>«Аларский район</a:t>
            </a:r>
            <a:endParaRPr lang="ru-RU" sz="1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7909876"/>
              </p:ext>
            </p:extLst>
          </p:nvPr>
        </p:nvGraphicFramePr>
        <p:xfrm>
          <a:off x="107504" y="1052736"/>
          <a:ext cx="7992888" cy="5634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998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287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226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ОО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вакансии </a:t>
                      </a: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5328">
                <a:tc rowSpan="5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МБОУ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Иваническая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СОШ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1.Учитель-дефектолог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13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Аренда жилья с компенсацией 100%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1431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Учитель математики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14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Учитель истории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1431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 Учитель физики и информатики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1431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 Учитель биологии и химии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61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МБОУ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Маниловская СОШ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 Учитель-дефектолог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5760">
                <a:tc rowSpan="7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МБОУ Забитуйская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СОШ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Учитель-дефектолог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Социальный педагог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7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 Педагог-организатор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7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 Учитель информатики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7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 Учитель-логопед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7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 Советник директора по воспитанию и взаимодействию с детскими объединениями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7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7. Учитель русского языка и литературы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0" dirty="0" smtClean="0"/>
              <a:t>Сведения о вакансиях в образовательных организациях муниципального образования</a:t>
            </a:r>
            <a:br>
              <a:rPr lang="ru-RU" sz="1800" b="0" dirty="0" smtClean="0"/>
            </a:br>
            <a:r>
              <a:rPr lang="ru-RU" sz="1800" b="0" dirty="0" smtClean="0"/>
              <a:t>«Аларский район</a:t>
            </a:r>
            <a:endParaRPr lang="ru-RU" sz="1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831471"/>
              </p:ext>
            </p:extLst>
          </p:nvPr>
        </p:nvGraphicFramePr>
        <p:xfrm>
          <a:off x="179511" y="980728"/>
          <a:ext cx="7848873" cy="5877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2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162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1629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686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вакансии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3903"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МБОУ Забитуйская СОШ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8. Учитель истории и обществознания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8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Аренда жилья с компенсацией 100%</a:t>
                      </a: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67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 Учитель английского языка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390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 Учитель технологии (мальчики)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390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 Учитель технологии (девочки)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67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12. Учитель физики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67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 Учитель географии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6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14. Учитель ИЗО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27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15. Учитель музыки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678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МБОУ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Табарсукская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СОШ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 Учитель математики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6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Аренда жилья с компенсацией 100%</a:t>
                      </a:r>
                    </a:p>
                    <a:p>
                      <a:endParaRPr lang="ru-RU" sz="1400" dirty="0" smtClean="0"/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0357"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 Учитель русского языка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22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 Учитель иностранного языка (английский)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0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 Учитель физики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6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 Учитель-дефектолог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6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6. Учитель информатики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0" dirty="0" smtClean="0"/>
              <a:t>Сведения о вакансиях в образовательных организациях муниципального образования</a:t>
            </a:r>
            <a:br>
              <a:rPr lang="ru-RU" sz="1800" b="0" dirty="0" smtClean="0"/>
            </a:br>
            <a:r>
              <a:rPr lang="ru-RU" sz="1800" b="0" dirty="0" smtClean="0"/>
              <a:t>«Аларский район</a:t>
            </a:r>
            <a:endParaRPr lang="ru-RU" sz="1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099319"/>
              </p:ext>
            </p:extLst>
          </p:nvPr>
        </p:nvGraphicFramePr>
        <p:xfrm>
          <a:off x="179511" y="980728"/>
          <a:ext cx="7848873" cy="4619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2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162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1629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686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вакансии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144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МБОУ Иваническая  СОШСТРУКТУРНОЕ ПОДРАЗДЕЛЕНИЕ ОТРАДНОВСКИЙ ДЕТСКИЙ САД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1.Воспитатель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Аренда жилья с компенсацией 100%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2.Музыкальный руководитель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33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МБДОУ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Кутуликский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детский сад №1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1.Музыкальный руководитель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Аренда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жилья с компенсацией 100%</a:t>
                      </a:r>
                    </a:p>
                    <a:p>
                      <a:endParaRPr lang="ru-RU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867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МБДОУ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Кутуликский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детский сад №4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1.Учитель-дефектолог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Аренда жилья с компенсацией 100%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67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2.Учитель-логопед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67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3.Педагог-психолог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6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МБДОУ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Зонский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детский сад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1.Музыкальный руководитель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Аренда жилья с компенсацией 100%</a:t>
                      </a:r>
                    </a:p>
                  </a:txBody>
                  <a:tcPr/>
                </a:tc>
              </a:tr>
              <a:tr h="36867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МБДОУ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Бахтайский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детский сад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1.Воспитатель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Аренда жилья с компенсацией 100%</a:t>
                      </a:r>
                    </a:p>
                  </a:txBody>
                  <a:tcPr/>
                </a:tc>
              </a:tr>
              <a:tr h="36867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2.Музыкальный руководитель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835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/>
              <a:t>Сведения о вакансиях в образовательных организациях муниципального образования «Аларский район» на 2025 год</a:t>
            </a:r>
            <a:br>
              <a:rPr lang="ru-RU" sz="2000" dirty="0"/>
            </a:br>
            <a:endParaRPr lang="ru-RU" sz="2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024131"/>
              </p:ext>
            </p:extLst>
          </p:nvPr>
        </p:nvGraphicFramePr>
        <p:xfrm>
          <a:off x="251520" y="1196752"/>
          <a:ext cx="7704857" cy="5514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3718"/>
                <a:gridCol w="5091294"/>
                <a:gridCol w="177984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№ п/п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Предмет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Количество ОО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Русский язык и литература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Математика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Физика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Химия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Биология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Информатика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История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Обществознание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Иностранный язык (английский)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Иностранный язык (немецкий)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Музыка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ИЗО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География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Технология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Начальные классы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Физическая культура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Социальный педагог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Педагог-психолог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Педагог-организатор ОБЖ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Учитель-логопед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Учитель-дефектолог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Воспитатель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Музыкальный руководитель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 вакансий: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7239000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Для поддержки молодых специалистов прибывшим в образовательные учреждения </a:t>
            </a:r>
            <a:r>
              <a:rPr lang="ru-RU" sz="2800" dirty="0" err="1" smtClean="0"/>
              <a:t>Аларского</a:t>
            </a:r>
            <a:r>
              <a:rPr lang="ru-RU" sz="2800" dirty="0" smtClean="0"/>
              <a:t> района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7239000" cy="410685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Единовременное денежное пособие из областного бюджета в размере 92 000 руб. в соответствии с постановлением администрации Иркутской области от 27 февраля 2008г. № 35-па</a:t>
            </a:r>
          </a:p>
          <a:p>
            <a:r>
              <a:rPr lang="ru-RU" dirty="0" smtClean="0"/>
              <a:t>Единовременное денежное пособие из местного бюджета в размере </a:t>
            </a:r>
            <a:r>
              <a:rPr lang="ru-RU" dirty="0" smtClean="0"/>
              <a:t>100 </a:t>
            </a:r>
            <a:r>
              <a:rPr lang="ru-RU" dirty="0" smtClean="0"/>
              <a:t>000 руб. на основании постановления администрации муниципального образования  «Аларский район» от </a:t>
            </a:r>
            <a:r>
              <a:rPr lang="ru-RU" dirty="0" smtClean="0"/>
              <a:t>15.02.2023г</a:t>
            </a:r>
            <a:r>
              <a:rPr lang="ru-RU" dirty="0" smtClean="0"/>
              <a:t>. № </a:t>
            </a:r>
            <a:r>
              <a:rPr lang="ru-RU" dirty="0" smtClean="0"/>
              <a:t>144-п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619508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u="sng" dirty="0" smtClean="0"/>
              <a:t>Повышающий коэффициент к минимальному размеру оклада для педагогических работников дополнительного образования</a:t>
            </a:r>
          </a:p>
          <a:p>
            <a:pPr>
              <a:buFont typeface="Arial" pitchFamily="34" charset="0"/>
              <a:buChar char="•"/>
            </a:pPr>
            <a:r>
              <a:rPr lang="ru-RU" sz="2400" i="1" dirty="0" smtClean="0"/>
              <a:t>Среднее профессиональное образование – 0,1</a:t>
            </a:r>
          </a:p>
          <a:p>
            <a:pPr>
              <a:buFont typeface="Arial" pitchFamily="34" charset="0"/>
              <a:buChar char="•"/>
            </a:pPr>
            <a:r>
              <a:rPr lang="ru-RU" sz="2400" i="1" dirty="0" smtClean="0"/>
              <a:t>Высшее профессиональное образование – 0,2</a:t>
            </a:r>
          </a:p>
          <a:p>
            <a:pPr algn="ctr">
              <a:buNone/>
            </a:pPr>
            <a:r>
              <a:rPr lang="ru-RU" sz="2400" u="sng" dirty="0" smtClean="0"/>
              <a:t>Повышающий коэффициент к минимальному размеру оклада для педагогических работников общего образования</a:t>
            </a:r>
          </a:p>
          <a:p>
            <a:pPr>
              <a:buFont typeface="Arial" pitchFamily="34" charset="0"/>
              <a:buChar char="•"/>
            </a:pPr>
            <a:r>
              <a:rPr lang="ru-RU" sz="2400" i="1" dirty="0" smtClean="0"/>
              <a:t>Среднее профессиональное образование – 0,05</a:t>
            </a:r>
          </a:p>
          <a:p>
            <a:pPr>
              <a:buFont typeface="Arial" pitchFamily="34" charset="0"/>
              <a:buChar char="•"/>
            </a:pPr>
            <a:r>
              <a:rPr lang="ru-RU" sz="2400" i="1" dirty="0" smtClean="0"/>
              <a:t>Высшее профессиональное образование – 0,1</a:t>
            </a:r>
          </a:p>
          <a:p>
            <a:pPr algn="ctr">
              <a:buNone/>
            </a:pPr>
            <a:r>
              <a:rPr lang="ru-RU" sz="2400" u="sng" dirty="0" smtClean="0"/>
              <a:t>Молодым специалистам в возрасте до 35 лет</a:t>
            </a:r>
          </a:p>
          <a:p>
            <a:pPr algn="ctr">
              <a:buNone/>
            </a:pPr>
            <a:r>
              <a:rPr lang="ru-RU" sz="2400" u="sng" dirty="0" smtClean="0"/>
              <a:t>Надбавка от минимального оклада с учетом педагогической нагрузки</a:t>
            </a:r>
            <a:endParaRPr lang="ru-RU" sz="2400" u="sng" dirty="0" smtClean="0"/>
          </a:p>
          <a:p>
            <a:pPr>
              <a:buFont typeface="Arial" pitchFamily="34" charset="0"/>
              <a:buChar char="•"/>
            </a:pPr>
            <a:r>
              <a:rPr lang="ru-RU" sz="2400" i="1" dirty="0" smtClean="0"/>
              <a:t>20 % - до 3-х лет работы</a:t>
            </a:r>
          </a:p>
          <a:p>
            <a:pPr>
              <a:buFont typeface="Arial" pitchFamily="34" charset="0"/>
              <a:buChar char="•"/>
            </a:pPr>
            <a:r>
              <a:rPr lang="ru-RU" sz="2400" i="1" dirty="0" smtClean="0"/>
              <a:t>10 % - от 3-х до 5 лет работы</a:t>
            </a:r>
            <a:endParaRPr lang="ru-RU" sz="2400" i="1" dirty="0" smtClean="0"/>
          </a:p>
          <a:p>
            <a:pPr>
              <a:buFont typeface="Arial" pitchFamily="34" charset="0"/>
              <a:buChar char="•"/>
            </a:pPr>
            <a:r>
              <a:rPr lang="ru-RU" sz="2400" i="1" dirty="0" smtClean="0"/>
              <a:t>5 % - от 5 до 7 лет работы</a:t>
            </a:r>
            <a:endParaRPr lang="ru-RU" sz="2400" i="1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75166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МКУ "Комитет по образованию"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000" i="1" dirty="0" smtClean="0"/>
              <a:t>Электронная почта: </a:t>
            </a:r>
          </a:p>
          <a:p>
            <a:pPr algn="ctr">
              <a:buNone/>
            </a:pPr>
            <a:r>
              <a:rPr lang="ru-RU" b="1" dirty="0" err="1" smtClean="0"/>
              <a:t>alarroo@mail.ru</a:t>
            </a:r>
            <a:r>
              <a:rPr lang="ru-RU" b="1" dirty="0" smtClean="0"/>
              <a:t> </a:t>
            </a:r>
          </a:p>
          <a:p>
            <a:pPr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sz="4000" i="1" dirty="0" smtClean="0"/>
              <a:t>Почтовый адрес:</a:t>
            </a:r>
          </a:p>
          <a:p>
            <a:pPr algn="ctr">
              <a:buNone/>
            </a:pPr>
            <a:r>
              <a:rPr lang="ru-RU" b="1" dirty="0" smtClean="0"/>
              <a:t>669452, Иркутская область, </a:t>
            </a:r>
            <a:r>
              <a:rPr lang="ru-RU" b="1" dirty="0" err="1" smtClean="0"/>
              <a:t>Аларский</a:t>
            </a:r>
            <a:r>
              <a:rPr lang="ru-RU" b="1" dirty="0" smtClean="0"/>
              <a:t> район, п. Кутулик, ул. Советская, 47.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sz="4000" dirty="0" smtClean="0"/>
              <a:t>Приемная председателя: </a:t>
            </a:r>
          </a:p>
          <a:p>
            <a:pPr algn="ctr">
              <a:buNone/>
            </a:pPr>
            <a:r>
              <a:rPr lang="ru-RU" b="1" dirty="0" smtClean="0"/>
              <a:t>8(39564)37-1-28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wnloads\Flag_of_Alarsky_District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60648"/>
            <a:ext cx="3153544" cy="2102363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1520" y="2492896"/>
          <a:ext cx="3096344" cy="3374159"/>
        </p:xfrm>
        <a:graphic>
          <a:graphicData uri="http://schemas.openxmlformats.org/drawingml/2006/table">
            <a:tbl>
              <a:tblPr/>
              <a:tblGrid>
                <a:gridCol w="1108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88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886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18154"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700" dirty="0"/>
                        <a:t>Включает</a:t>
                      </a:r>
                    </a:p>
                  </a:txBody>
                  <a:tcPr marL="84667" marR="84667" marT="42333" marB="42333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t"/>
                      <a:endParaRPr lang="ru-RU" sz="1700"/>
                    </a:p>
                  </a:txBody>
                  <a:tcPr marL="84667" marR="84667" marT="42333" marB="42333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700" dirty="0"/>
                        <a:t>17 муниципальных образований</a:t>
                      </a:r>
                    </a:p>
                  </a:txBody>
                  <a:tcPr marL="84667" marR="84667" marT="42333" marB="42333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7527"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700" dirty="0" err="1"/>
                        <a:t>Адм</a:t>
                      </a:r>
                      <a:r>
                        <a:rPr lang="ru-RU" sz="1700" dirty="0"/>
                        <a:t>. центр</a:t>
                      </a:r>
                    </a:p>
                  </a:txBody>
                  <a:tcPr marL="84667" marR="84667" marT="42333" marB="42333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t"/>
                      <a:endParaRPr lang="ru-RU" sz="1700"/>
                    </a:p>
                  </a:txBody>
                  <a:tcPr marL="84667" marR="84667" marT="42333" marB="42333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700" dirty="0"/>
                        <a:t>посёлок </a:t>
                      </a:r>
                      <a:endParaRPr lang="ru-RU" sz="1700" dirty="0" smtClean="0"/>
                    </a:p>
                    <a:p>
                      <a:pPr fontAlgn="t"/>
                      <a:r>
                        <a:rPr lang="ru-RU" sz="1700" u="none" strike="noStrike" dirty="0" smtClean="0">
                          <a:solidFill>
                            <a:schemeClr val="tx1"/>
                          </a:solidFill>
                        </a:rPr>
                        <a:t>Кутулик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marL="84667" marR="84667" marT="42333" marB="42333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2213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700" dirty="0"/>
                        <a:t>История и география</a:t>
                      </a:r>
                    </a:p>
                  </a:txBody>
                  <a:tcPr marL="84667" marR="84667" marT="42333" marB="42333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82840">
                <a:tc>
                  <a:txBody>
                    <a:bodyPr/>
                    <a:lstStyle/>
                    <a:p>
                      <a:pPr fontAlgn="t"/>
                      <a:r>
                        <a:rPr lang="ru-RU" sz="1700"/>
                        <a:t>Дата образования</a:t>
                      </a:r>
                    </a:p>
                  </a:txBody>
                  <a:tcPr marL="84667" marR="84667" marT="42333" marB="42333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700" dirty="0"/>
                        <a:t>1922 год</a:t>
                      </a:r>
                    </a:p>
                  </a:txBody>
                  <a:tcPr marL="84667" marR="84667" marT="42333" marB="42333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7527">
                <a:tc>
                  <a:txBody>
                    <a:bodyPr/>
                    <a:lstStyle/>
                    <a:p>
                      <a:pPr fontAlgn="t"/>
                      <a:r>
                        <a:rPr lang="ru-RU" sz="1700"/>
                        <a:t>Площадь</a:t>
                      </a:r>
                    </a:p>
                  </a:txBody>
                  <a:tcPr marL="84667" marR="84667" marT="42333" marB="42333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700" dirty="0" smtClean="0"/>
                        <a:t>2651,01</a:t>
                      </a:r>
                      <a:r>
                        <a:rPr lang="ru-RU" sz="1700" dirty="0"/>
                        <a:t> км²</a:t>
                      </a:r>
                    </a:p>
                  </a:txBody>
                  <a:tcPr marL="84667" marR="84667" marT="42333" marB="42333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427984" y="4941168"/>
          <a:ext cx="3240360" cy="365760"/>
        </p:xfrm>
        <a:graphic>
          <a:graphicData uri="http://schemas.openxmlformats.org/drawingml/2006/table">
            <a:tbl>
              <a:tblPr/>
              <a:tblGrid>
                <a:gridCol w="13992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411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ru-RU" dirty="0"/>
                        <a:t>Население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 smtClean="0"/>
                        <a:t>20</a:t>
                      </a:r>
                      <a:r>
                        <a:rPr lang="ru-RU" dirty="0"/>
                        <a:t> </a:t>
                      </a:r>
                      <a:r>
                        <a:rPr lang="ru-RU" dirty="0" smtClean="0"/>
                        <a:t>520</a:t>
                      </a:r>
                      <a:r>
                        <a:rPr lang="ru-RU" dirty="0"/>
                        <a:t> чел.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427984" y="2420888"/>
          <a:ext cx="3240360" cy="2486021"/>
        </p:xfrm>
        <a:graphic>
          <a:graphicData uri="http://schemas.openxmlformats.org/drawingml/2006/table">
            <a:tbl>
              <a:tblPr/>
              <a:tblGrid>
                <a:gridCol w="13992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411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422456">
                <a:tc>
                  <a:txBody>
                    <a:bodyPr/>
                    <a:lstStyle/>
                    <a:p>
                      <a:pPr fontAlgn="t"/>
                      <a:r>
                        <a:rPr lang="ru-RU" dirty="0"/>
                        <a:t>Национальности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none" strike="noStrike" dirty="0" smtClean="0">
                          <a:solidFill>
                            <a:schemeClr val="tx1"/>
                          </a:solidFill>
                        </a:rPr>
                        <a:t>Русские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(70%)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 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fontAlgn="t"/>
                      <a:r>
                        <a:rPr lang="ru-RU" u="none" strike="noStrike" dirty="0" smtClean="0">
                          <a:solidFill>
                            <a:schemeClr val="tx1"/>
                          </a:solidFill>
                        </a:rPr>
                        <a:t>Буряты</a:t>
                      </a:r>
                      <a:r>
                        <a:rPr lang="ru-RU" u="none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 (22 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%)</a:t>
                      </a:r>
                    </a:p>
                    <a:p>
                      <a:pPr fontAlgn="t"/>
                      <a:r>
                        <a:rPr lang="ru-RU" u="none" strike="noStrike" dirty="0" smtClean="0">
                          <a:solidFill>
                            <a:schemeClr val="tx1"/>
                          </a:solidFill>
                        </a:rPr>
                        <a:t>Татары</a:t>
                      </a:r>
                      <a:r>
                        <a:rPr lang="ru-RU" u="none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(3%)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 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fontAlgn="t"/>
                      <a:r>
                        <a:rPr lang="ru-RU" u="none" strike="noStrike" dirty="0" smtClean="0">
                          <a:solidFill>
                            <a:schemeClr val="tx1"/>
                          </a:solidFill>
                        </a:rPr>
                        <a:t>Украинцы </a:t>
                      </a: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 (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2%)</a:t>
                      </a:r>
                      <a:r>
                        <a:rPr lang="ru-RU" u="none" strike="noStrike" dirty="0" smtClean="0">
                          <a:solidFill>
                            <a:schemeClr val="tx1"/>
                          </a:solidFill>
                        </a:rPr>
                        <a:t>Белорусы</a:t>
                      </a:r>
                      <a:r>
                        <a:rPr lang="ru-RU" u="none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ru-RU" dirty="0" smtClean="0"/>
                        <a:t>2</a:t>
                      </a:r>
                      <a:r>
                        <a:rPr lang="ru-RU" dirty="0"/>
                        <a:t> %) и другие (1 %)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8661">
                <a:tc>
                  <a:txBody>
                    <a:bodyPr/>
                    <a:lstStyle/>
                    <a:p>
                      <a:pPr fontAlgn="t"/>
                      <a:r>
                        <a:rPr lang="ru-RU" dirty="0"/>
                        <a:t>Официальные языки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/>
                        <a:t>русский, бурятский</a:t>
                      </a:r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5976664" cy="157504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Вампилов </a:t>
            </a:r>
            <a:br>
              <a:rPr lang="ru-RU" sz="3200" dirty="0" smtClean="0"/>
            </a:br>
            <a:r>
              <a:rPr lang="ru-RU" sz="3200" b="0" dirty="0" smtClean="0"/>
              <a:t>Александр Валентинович</a:t>
            </a:r>
            <a:r>
              <a:rPr lang="ru-RU" sz="2800" b="0" dirty="0" smtClean="0"/>
              <a:t>  </a:t>
            </a:r>
            <a:br>
              <a:rPr lang="ru-RU" sz="2800" b="0" dirty="0" smtClean="0"/>
            </a:br>
            <a:r>
              <a:rPr lang="ru-RU" sz="1800" b="0" dirty="0" smtClean="0"/>
              <a:t>родился 19 августа 1937 года</a:t>
            </a:r>
            <a:r>
              <a:rPr lang="ru-RU" sz="2800" b="0" dirty="0" smtClean="0"/>
              <a:t> </a:t>
            </a:r>
            <a:endParaRPr lang="ru-RU" sz="2800" dirty="0"/>
          </a:p>
        </p:txBody>
      </p:sp>
      <p:pic>
        <p:nvPicPr>
          <p:cNvPr id="4" name="Picture 3" descr="C:\Users\User\Downloads\Coat_of_of_Alarsky_Distric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0"/>
            <a:ext cx="1857375" cy="2209800"/>
          </a:xfrm>
          <a:prstGeom prst="rect">
            <a:avLst/>
          </a:prstGeom>
          <a:noFill/>
        </p:spPr>
      </p:pic>
      <p:pic>
        <p:nvPicPr>
          <p:cNvPr id="15361" name="Picture 1" descr="C:\Users\User\Downloads\fd21756619d794953102e78bfe32f987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011362"/>
            <a:ext cx="4701239" cy="48466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Сеть образовательных организаций</a:t>
            </a:r>
            <a:br>
              <a:rPr lang="ru-RU" dirty="0" smtClean="0"/>
            </a:br>
            <a:r>
              <a:rPr lang="ru-RU" dirty="0" err="1" smtClean="0"/>
              <a:t>Аларского</a:t>
            </a:r>
            <a:r>
              <a:rPr lang="ru-RU" dirty="0" smtClean="0"/>
              <a:t> района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04864"/>
            <a:ext cx="7239000" cy="4270256"/>
          </a:xfrm>
        </p:spPr>
        <p:txBody>
          <a:bodyPr/>
          <a:lstStyle/>
          <a:p>
            <a:r>
              <a:rPr lang="ru-RU" dirty="0" smtClean="0"/>
              <a:t>16 средних общеобразовательных школ</a:t>
            </a:r>
          </a:p>
          <a:p>
            <a:r>
              <a:rPr lang="ru-RU" dirty="0" smtClean="0"/>
              <a:t>2 основных общеобразовательных школ</a:t>
            </a:r>
          </a:p>
          <a:p>
            <a:r>
              <a:rPr lang="ru-RU" dirty="0" smtClean="0"/>
              <a:t>23 </a:t>
            </a:r>
            <a:r>
              <a:rPr lang="ru-RU" dirty="0" smtClean="0"/>
              <a:t>дошкольных образовательных учреждения</a:t>
            </a:r>
          </a:p>
          <a:p>
            <a:r>
              <a:rPr lang="ru-RU" dirty="0" smtClean="0"/>
              <a:t>2 учреждения дополнительного образования</a:t>
            </a:r>
          </a:p>
          <a:p>
            <a:r>
              <a:rPr lang="ru-RU" dirty="0" smtClean="0"/>
              <a:t>1 оздоровительный лагерь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864096"/>
          </a:xfrm>
        </p:spPr>
        <p:txBody>
          <a:bodyPr>
            <a:normAutofit/>
          </a:bodyPr>
          <a:lstStyle/>
          <a:p>
            <a:pPr algn="ctr"/>
            <a:r>
              <a:rPr lang="ru-RU" sz="1800" b="0" dirty="0" smtClean="0"/>
              <a:t>Сведения о вакансиях в образовательных организациях муниципального образования</a:t>
            </a:r>
            <a:br>
              <a:rPr lang="ru-RU" sz="1800" b="0" dirty="0" smtClean="0"/>
            </a:br>
            <a:r>
              <a:rPr lang="ru-RU" sz="1800" b="0" dirty="0" smtClean="0"/>
              <a:t>«</a:t>
            </a:r>
            <a:r>
              <a:rPr lang="ru-RU" sz="1800" b="0" dirty="0" err="1" smtClean="0"/>
              <a:t>Аларский</a:t>
            </a:r>
            <a:r>
              <a:rPr lang="ru-RU" sz="1800" b="0" dirty="0" smtClean="0"/>
              <a:t> район»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943554"/>
              </p:ext>
            </p:extLst>
          </p:nvPr>
        </p:nvGraphicFramePr>
        <p:xfrm>
          <a:off x="107505" y="1312424"/>
          <a:ext cx="8064894" cy="5408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2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882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882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8675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вакансии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943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МБОУ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Аларская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СОШ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1.Учитель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начальных классов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Аренда жилья с компенсацией 100%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49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 Учитель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музыки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2048">
                <a:tc rowSpan="7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МБОУ Александровская СОШ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Учитель физики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310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Учитель химии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475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Учитель биологии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47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Учитель русского и литературы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4757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Учитель истории и обществознания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1414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Учитель-логопед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1414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Учитель-дефектолог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5083">
                <a:tc rowSpan="2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МБОУ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Алятская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СОШ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Учитель физики</a:t>
                      </a:r>
                    </a:p>
                    <a:p>
                      <a:pPr marL="34290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88409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Учитель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информатики</a:t>
                      </a: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864096"/>
          </a:xfrm>
        </p:spPr>
        <p:txBody>
          <a:bodyPr>
            <a:normAutofit/>
          </a:bodyPr>
          <a:lstStyle/>
          <a:p>
            <a:pPr algn="ctr"/>
            <a:r>
              <a:rPr lang="ru-RU" sz="1800" b="0" dirty="0" smtClean="0"/>
              <a:t>Сведения о вакансиях в образовательных организациях муниципального образования</a:t>
            </a:r>
            <a:br>
              <a:rPr lang="ru-RU" sz="1800" b="0" dirty="0" smtClean="0"/>
            </a:br>
            <a:r>
              <a:rPr lang="ru-RU" sz="1800" b="0" dirty="0" smtClean="0"/>
              <a:t>«</a:t>
            </a:r>
            <a:r>
              <a:rPr lang="ru-RU" sz="1800" b="0" dirty="0" err="1" smtClean="0"/>
              <a:t>Аларский</a:t>
            </a:r>
            <a:r>
              <a:rPr lang="ru-RU" sz="1800" b="0" dirty="0" smtClean="0"/>
              <a:t> район»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183275"/>
              </p:ext>
            </p:extLst>
          </p:nvPr>
        </p:nvGraphicFramePr>
        <p:xfrm>
          <a:off x="467544" y="1196753"/>
          <a:ext cx="7200801" cy="5400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002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002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7848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вакансии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6901">
                <a:tc rowSpan="8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МБОУ Ангарская СОШ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1.Учитель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технологии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8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Аренда жилья с компенсацией 100%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6901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2. Учитель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информатики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6901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3. Учитель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биологии и химии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6901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4. Учитель физики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6901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5. Учитель-логопед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6901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6. Учитель-дефектолог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20352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7. Учитель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русского языка и литературы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820352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Учитель математики</a:t>
                      </a:r>
                      <a:endParaRPr lang="ru-RU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864096"/>
          </a:xfrm>
        </p:spPr>
        <p:txBody>
          <a:bodyPr>
            <a:normAutofit/>
          </a:bodyPr>
          <a:lstStyle/>
          <a:p>
            <a:pPr algn="ctr"/>
            <a:r>
              <a:rPr lang="ru-RU" sz="1800" b="0" dirty="0" smtClean="0"/>
              <a:t>Сведения о вакансиях в образовательных организациях муниципального образования</a:t>
            </a:r>
            <a:br>
              <a:rPr lang="ru-RU" sz="1800" b="0" dirty="0" smtClean="0"/>
            </a:br>
            <a:r>
              <a:rPr lang="ru-RU" sz="1800" b="0" dirty="0" smtClean="0"/>
              <a:t>«</a:t>
            </a:r>
            <a:r>
              <a:rPr lang="ru-RU" sz="1800" b="0" dirty="0" err="1" smtClean="0"/>
              <a:t>Аларский</a:t>
            </a:r>
            <a:r>
              <a:rPr lang="ru-RU" sz="1800" b="0" dirty="0" smtClean="0"/>
              <a:t> район»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0798779"/>
              </p:ext>
            </p:extLst>
          </p:nvPr>
        </p:nvGraphicFramePr>
        <p:xfrm>
          <a:off x="395536" y="1268761"/>
          <a:ext cx="7704855" cy="5348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82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682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682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505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вакансии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1579">
                <a:tc rowSpan="3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МБОУ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Могоеновская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СОШ</a:t>
                      </a: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 Учитель истории и обществознания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Аренда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жилья с компенсацией 100%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15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 Педагог-дефектолог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1512">
                <a:tc vMerge="1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 Педагог-логопед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8403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МБОУ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Ныгдинская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СОШ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 Учитель-логопед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8403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 </a:t>
                      </a: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Учитель-дефектолог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8594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 Учитель начальных классов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793">
                <a:tc rowSpan="5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МБОУ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Егоровская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ООШ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 Учитель математики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3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Учитель английского языка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3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 Учитель-дефектолог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1579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4.Учитель биологии, химии, физики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302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5.Учитель-логопед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302"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МБОУ Бахтайская СОШ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1.Учитель биологии и химии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0302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2.Учитель физики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0302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3.Учитель химии, биологии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864096"/>
          </a:xfrm>
        </p:spPr>
        <p:txBody>
          <a:bodyPr>
            <a:normAutofit/>
          </a:bodyPr>
          <a:lstStyle/>
          <a:p>
            <a:pPr algn="ctr"/>
            <a:r>
              <a:rPr lang="ru-RU" sz="1800" b="0" dirty="0" smtClean="0"/>
              <a:t>Сведения о вакансиях в образовательных организациях муниципального образования</a:t>
            </a:r>
            <a:br>
              <a:rPr lang="ru-RU" sz="1800" b="0" dirty="0" smtClean="0"/>
            </a:br>
            <a:r>
              <a:rPr lang="ru-RU" sz="1800" b="0" dirty="0" smtClean="0"/>
              <a:t>«</a:t>
            </a:r>
            <a:r>
              <a:rPr lang="ru-RU" sz="1800" b="0" dirty="0" err="1" smtClean="0"/>
              <a:t>Аларский</a:t>
            </a:r>
            <a:r>
              <a:rPr lang="ru-RU" sz="1800" b="0" dirty="0" smtClean="0"/>
              <a:t> район»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2516702"/>
              </p:ext>
            </p:extLst>
          </p:nvPr>
        </p:nvGraphicFramePr>
        <p:xfrm>
          <a:off x="467544" y="1333343"/>
          <a:ext cx="7211145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37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037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0371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164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вакансии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4304">
                <a:tc rowSpan="4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МБОУ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Идеальская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СОШ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1.Учитель технологии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9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Аренда жилья с компенсацией 100%</a:t>
                      </a:r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8241"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Учитель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английского языка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9652"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Педагог - психолог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26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4. Учитель русского языка и литературы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8241">
                <a:tc rowSpan="5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МБОУ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Головинская ООШ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 Социальный педагог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82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 Учитель физики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7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 Учитель химии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 Педагог-психолог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863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 Учитель-логопед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864096"/>
          </a:xfrm>
        </p:spPr>
        <p:txBody>
          <a:bodyPr>
            <a:normAutofit/>
          </a:bodyPr>
          <a:lstStyle/>
          <a:p>
            <a:pPr algn="ctr"/>
            <a:r>
              <a:rPr lang="ru-RU" sz="1800" b="0" dirty="0" smtClean="0"/>
              <a:t>Сведения о вакансиях в образовательных организациях муниципального образования</a:t>
            </a:r>
            <a:br>
              <a:rPr lang="ru-RU" sz="1800" b="0" dirty="0" smtClean="0"/>
            </a:br>
            <a:r>
              <a:rPr lang="ru-RU" sz="1800" b="0" dirty="0" smtClean="0"/>
              <a:t>«</a:t>
            </a:r>
            <a:r>
              <a:rPr lang="ru-RU" sz="1800" b="0" dirty="0" err="1" smtClean="0"/>
              <a:t>Аларский</a:t>
            </a:r>
            <a:r>
              <a:rPr lang="ru-RU" sz="1800" b="0" dirty="0" smtClean="0"/>
              <a:t> район»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4814104"/>
              </p:ext>
            </p:extLst>
          </p:nvPr>
        </p:nvGraphicFramePr>
        <p:xfrm>
          <a:off x="467544" y="1196752"/>
          <a:ext cx="7128792" cy="4467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вакансии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rowSpan="10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МБОУ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Кутуликская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СОШ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1.Учитель  иностранного языка (английский)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10"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Аренда жилья с компенсацией 100%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 Учитель-дефектолог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 Учитель математики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 Учитель начальных классов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0368"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 Учитель физики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814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6. Учитель музыки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07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7. Социальный педагог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47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8. Учитель истории и обществознания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47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9. Учитель географии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4772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10. Учитель физической культуры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1843</TotalTime>
  <Words>1051</Words>
  <Application>Microsoft Office PowerPoint</Application>
  <PresentationFormat>Экран (4:3)</PresentationFormat>
  <Paragraphs>436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Изящная</vt:lpstr>
      <vt:lpstr>Муниципальное образование Аларский район</vt:lpstr>
      <vt:lpstr>Презентация PowerPoint</vt:lpstr>
      <vt:lpstr>Вампилов  Александр Валентинович   родился 19 августа 1937 года </vt:lpstr>
      <vt:lpstr>Сеть образовательных организаций Аларского района</vt:lpstr>
      <vt:lpstr>Сведения о вакансиях в образовательных организациях муниципального образования «Аларский район»</vt:lpstr>
      <vt:lpstr>Сведения о вакансиях в образовательных организациях муниципального образования «Аларский район»</vt:lpstr>
      <vt:lpstr>Сведения о вакансиях в образовательных организациях муниципального образования «Аларский район»</vt:lpstr>
      <vt:lpstr>Сведения о вакансиях в образовательных организациях муниципального образования «Аларский район»</vt:lpstr>
      <vt:lpstr>Сведения о вакансиях в образовательных организациях муниципального образования «Аларский район»</vt:lpstr>
      <vt:lpstr>Сведения о вакансиях в образовательных организациях муниципального образования «Аларский район»</vt:lpstr>
      <vt:lpstr>Сведения о вакансиях в образовательных организациях муниципального образования «Аларский район</vt:lpstr>
      <vt:lpstr>Сведения о вакансиях в образовательных организациях муниципального образования «Аларский район</vt:lpstr>
      <vt:lpstr>Сведения о вакансиях в образовательных организациях муниципального образования «Аларский район</vt:lpstr>
      <vt:lpstr>Сведения о вакансиях в образовательных организациях муниципального образования «Аларский район</vt:lpstr>
      <vt:lpstr>Сведения о вакансиях в образовательных организациях муниципального образования «Аларский район» на 2025 год </vt:lpstr>
      <vt:lpstr>Для поддержки молодых специалистов прибывшим в образовательные учреждения Аларского района</vt:lpstr>
      <vt:lpstr>Презентация PowerPoint</vt:lpstr>
      <vt:lpstr>МКУ "Комитет по образованию"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образование Аларский район</dc:title>
  <dc:creator>User</dc:creator>
  <cp:lastModifiedBy>Зинчук</cp:lastModifiedBy>
  <cp:revision>84</cp:revision>
  <cp:lastPrinted>2024-11-14T07:23:35Z</cp:lastPrinted>
  <dcterms:created xsi:type="dcterms:W3CDTF">2021-03-29T08:55:56Z</dcterms:created>
  <dcterms:modified xsi:type="dcterms:W3CDTF">2024-11-14T07:31:57Z</dcterms:modified>
</cp:coreProperties>
</file>