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2" r:id="rId12"/>
    <p:sldId id="269" r:id="rId13"/>
    <p:sldId id="275" r:id="rId14"/>
    <p:sldId id="274" r:id="rId15"/>
    <p:sldId id="270" r:id="rId16"/>
    <p:sldId id="273" r:id="rId17"/>
    <p:sldId id="271" r:id="rId18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6005" autoAdjust="0"/>
  </p:normalViewPr>
  <p:slideViewPr>
    <p:cSldViewPr>
      <p:cViewPr varScale="1">
        <p:scale>
          <a:sx n="109" d="100"/>
          <a:sy n="109" d="100"/>
        </p:scale>
        <p:origin x="1698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5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Муниципальное образование </a:t>
            </a:r>
            <a:r>
              <a:rPr lang="ru-RU" dirty="0" err="1"/>
              <a:t>Аларский</a:t>
            </a:r>
            <a:r>
              <a:rPr lang="ru-RU" dirty="0"/>
              <a:t> район</a:t>
            </a:r>
          </a:p>
        </p:txBody>
      </p:sp>
      <p:pic>
        <p:nvPicPr>
          <p:cNvPr id="1026" name="Picture 2" descr="C:\Users\User\Downloads\16-1_47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608" y="1609725"/>
            <a:ext cx="6462184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864096"/>
          </a:xfrm>
        </p:spPr>
        <p:txBody>
          <a:bodyPr>
            <a:normAutofit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</a:t>
            </a:r>
            <a:r>
              <a:rPr lang="ru-RU" sz="1800" b="0" dirty="0" err="1"/>
              <a:t>Аларский</a:t>
            </a:r>
            <a:r>
              <a:rPr lang="ru-RU" sz="1800" b="0" dirty="0"/>
              <a:t> район»</a:t>
            </a: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010D11E-D148-4605-A842-FF97FC872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396592"/>
              </p:ext>
            </p:extLst>
          </p:nvPr>
        </p:nvGraphicFramePr>
        <p:xfrm>
          <a:off x="107504" y="1268760"/>
          <a:ext cx="7920880" cy="5186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941">
                  <a:extLst>
                    <a:ext uri="{9D8B030D-6E8A-4147-A177-3AD203B41FA5}">
                      <a16:colId xmlns:a16="http://schemas.microsoft.com/office/drawing/2014/main" val="3345824423"/>
                    </a:ext>
                  </a:extLst>
                </a:gridCol>
                <a:gridCol w="2598657">
                  <a:extLst>
                    <a:ext uri="{9D8B030D-6E8A-4147-A177-3AD203B41FA5}">
                      <a16:colId xmlns:a16="http://schemas.microsoft.com/office/drawing/2014/main" val="3468233791"/>
                    </a:ext>
                  </a:extLst>
                </a:gridCol>
                <a:gridCol w="2726282">
                  <a:extLst>
                    <a:ext uri="{9D8B030D-6E8A-4147-A177-3AD203B41FA5}">
                      <a16:colId xmlns:a16="http://schemas.microsoft.com/office/drawing/2014/main" val="3745337990"/>
                    </a:ext>
                  </a:extLst>
                </a:gridCol>
              </a:tblGrid>
              <a:tr h="537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ОО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Наименование вакансии 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51" marR="7551" marT="7551" marB="0"/>
                </a:tc>
                <a:extLst>
                  <a:ext uri="{0D108BD9-81ED-4DB2-BD59-A6C34878D82A}">
                    <a16:rowId xmlns:a16="http://schemas.microsoft.com/office/drawing/2014/main" val="1616746326"/>
                  </a:ext>
                </a:extLst>
              </a:tr>
              <a:tr h="426043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Нельхайская 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100" u="none" strike="noStrike">
                          <a:effectLst/>
                        </a:rPr>
                        <a:t>1.Учитель русского языка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Аренда жилья с компенсацией 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extLst>
                  <a:ext uri="{0D108BD9-81ED-4DB2-BD59-A6C34878D82A}">
                    <a16:rowId xmlns:a16="http://schemas.microsoft.com/office/drawing/2014/main" val="3153538630"/>
                  </a:ext>
                </a:extLst>
              </a:tr>
              <a:tr h="426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2.Учитель химии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873681"/>
                  </a:ext>
                </a:extLst>
              </a:tr>
              <a:tr h="426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 Учитель-логопед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154827"/>
                  </a:ext>
                </a:extLst>
              </a:tr>
              <a:tr h="426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 Учитель-дефектолог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809127"/>
                  </a:ext>
                </a:extLst>
              </a:tr>
              <a:tr h="426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5. Педагог-психолог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524880"/>
                  </a:ext>
                </a:extLst>
              </a:tr>
              <a:tr h="833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6. Учитель иностранного языка (немецкий)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039363"/>
                  </a:ext>
                </a:extLst>
              </a:tr>
              <a:tr h="833722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Могоеновская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 Учитель истории и обществознания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777221"/>
                  </a:ext>
                </a:extLst>
              </a:tr>
              <a:tr h="426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2. Учитель-дефектолог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863934"/>
                  </a:ext>
                </a:extLst>
              </a:tr>
              <a:tr h="426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3. Учитель-логопед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657337"/>
                  </a:ext>
                </a:extLst>
              </a:tr>
            </a:tbl>
          </a:graphicData>
        </a:graphic>
      </p:graphicFrame>
      <p:sp>
        <p:nvSpPr>
          <p:cNvPr id="5" name="Объект 4">
            <a:extLst>
              <a:ext uri="{FF2B5EF4-FFF2-40B4-BE49-F238E27FC236}">
                <a16:creationId xmlns:a16="http://schemas.microsoft.com/office/drawing/2014/main" id="{9B8FE13B-D3AE-4A25-BD14-49B2F7B74494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457200" y="6455736"/>
            <a:ext cx="7239000" cy="1416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28656" cy="936104"/>
          </a:xfrm>
        </p:spPr>
        <p:txBody>
          <a:bodyPr>
            <a:normAutofit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«Аларский район</a:t>
            </a:r>
            <a:endParaRPr lang="ru-RU" sz="18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22B57FB5-AFC7-4F36-BC0C-0365A34FF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80229"/>
              </p:ext>
            </p:extLst>
          </p:nvPr>
        </p:nvGraphicFramePr>
        <p:xfrm>
          <a:off x="179512" y="1268760"/>
          <a:ext cx="7776865" cy="5256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8743">
                  <a:extLst>
                    <a:ext uri="{9D8B030D-6E8A-4147-A177-3AD203B41FA5}">
                      <a16:colId xmlns:a16="http://schemas.microsoft.com/office/drawing/2014/main" val="1034692499"/>
                    </a:ext>
                  </a:extLst>
                </a:gridCol>
                <a:gridCol w="2551409">
                  <a:extLst>
                    <a:ext uri="{9D8B030D-6E8A-4147-A177-3AD203B41FA5}">
                      <a16:colId xmlns:a16="http://schemas.microsoft.com/office/drawing/2014/main" val="2424010215"/>
                    </a:ext>
                  </a:extLst>
                </a:gridCol>
                <a:gridCol w="2676713">
                  <a:extLst>
                    <a:ext uri="{9D8B030D-6E8A-4147-A177-3AD203B41FA5}">
                      <a16:colId xmlns:a16="http://schemas.microsoft.com/office/drawing/2014/main" val="2830289160"/>
                    </a:ext>
                  </a:extLst>
                </a:gridCol>
              </a:tblGrid>
              <a:tr h="49041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ОО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вакансии 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51" marR="7551" marT="7551" marB="0"/>
                </a:tc>
                <a:extLst>
                  <a:ext uri="{0D108BD9-81ED-4DB2-BD59-A6C34878D82A}">
                    <a16:rowId xmlns:a16="http://schemas.microsoft.com/office/drawing/2014/main" val="1957410261"/>
                  </a:ext>
                </a:extLst>
              </a:tr>
              <a:tr h="413784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Тыргетуйская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 Учитель-логопед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rowSpan="10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Аренда жилья с компенсацией 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extLst>
                  <a:ext uri="{0D108BD9-81ED-4DB2-BD59-A6C34878D82A}">
                    <a16:rowId xmlns:a16="http://schemas.microsoft.com/office/drawing/2014/main" val="3373461661"/>
                  </a:ext>
                </a:extLst>
              </a:tr>
              <a:tr h="398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 Учитель физики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026860"/>
                  </a:ext>
                </a:extLst>
              </a:tr>
              <a:tr h="398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 Учитель математики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539795"/>
                  </a:ext>
                </a:extLst>
              </a:tr>
              <a:tr h="398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4.Учитель - 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173886"/>
                  </a:ext>
                </a:extLst>
              </a:tr>
              <a:tr h="7815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5.Учитель иностранного языка (английский)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385157"/>
                  </a:ext>
                </a:extLst>
              </a:tr>
              <a:tr h="398458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Зонская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 Учитель математики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027894"/>
                  </a:ext>
                </a:extLst>
              </a:tr>
              <a:tr h="398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 Учитель биологии, химии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405244"/>
                  </a:ext>
                </a:extLst>
              </a:tr>
              <a:tr h="7815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 Учитель иностранного языка (английский)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160364"/>
                  </a:ext>
                </a:extLst>
              </a:tr>
              <a:tr h="398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 Учитель начальных классов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771415"/>
                  </a:ext>
                </a:extLst>
              </a:tr>
              <a:tr h="398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4. Учитель -логопед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706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«Аларский район</a:t>
            </a:r>
            <a:endParaRPr lang="ru-RU" sz="18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AB96BDE-3F48-4EE6-B406-9558D99EF3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069322"/>
              </p:ext>
            </p:extLst>
          </p:nvPr>
        </p:nvGraphicFramePr>
        <p:xfrm>
          <a:off x="179512" y="1412776"/>
          <a:ext cx="7848872" cy="5040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2342">
                  <a:extLst>
                    <a:ext uri="{9D8B030D-6E8A-4147-A177-3AD203B41FA5}">
                      <a16:colId xmlns:a16="http://schemas.microsoft.com/office/drawing/2014/main" val="2299561704"/>
                    </a:ext>
                  </a:extLst>
                </a:gridCol>
                <a:gridCol w="2575033">
                  <a:extLst>
                    <a:ext uri="{9D8B030D-6E8A-4147-A177-3AD203B41FA5}">
                      <a16:colId xmlns:a16="http://schemas.microsoft.com/office/drawing/2014/main" val="2196827586"/>
                    </a:ext>
                  </a:extLst>
                </a:gridCol>
                <a:gridCol w="2701497">
                  <a:extLst>
                    <a:ext uri="{9D8B030D-6E8A-4147-A177-3AD203B41FA5}">
                      <a16:colId xmlns:a16="http://schemas.microsoft.com/office/drawing/2014/main" val="1588698541"/>
                    </a:ext>
                  </a:extLst>
                </a:gridCol>
              </a:tblGrid>
              <a:tr h="46888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ОО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вакансии 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51" marR="7551" marT="7551" marB="0"/>
                </a:tc>
                <a:extLst>
                  <a:ext uri="{0D108BD9-81ED-4DB2-BD59-A6C34878D82A}">
                    <a16:rowId xmlns:a16="http://schemas.microsoft.com/office/drawing/2014/main" val="2629790469"/>
                  </a:ext>
                </a:extLst>
              </a:tr>
              <a:tr h="395624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Иваническая СОШ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1.Учитель-дефектолог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rowSpan="11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Аренда жилья с компенсацией 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extLst>
                  <a:ext uri="{0D108BD9-81ED-4DB2-BD59-A6C34878D82A}">
                    <a16:rowId xmlns:a16="http://schemas.microsoft.com/office/drawing/2014/main" val="170204094"/>
                  </a:ext>
                </a:extLst>
              </a:tr>
              <a:tr h="380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 Учитель математики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970240"/>
                  </a:ext>
                </a:extLst>
              </a:tr>
              <a:tr h="380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 Учитель истории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346418"/>
                  </a:ext>
                </a:extLst>
              </a:tr>
              <a:tr h="380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 Учитель физики и информатики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835697"/>
                  </a:ext>
                </a:extLst>
              </a:tr>
              <a:tr h="380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5. Учитель биологии и химии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681449"/>
                  </a:ext>
                </a:extLst>
              </a:tr>
              <a:tr h="380973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Табарсукская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1.Учитель математики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49961"/>
                  </a:ext>
                </a:extLst>
              </a:tr>
              <a:tr h="7472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 Учитель русского языка и литературы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583262"/>
                  </a:ext>
                </a:extLst>
              </a:tr>
              <a:tr h="380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 Учитель английского языка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918336"/>
                  </a:ext>
                </a:extLst>
              </a:tr>
              <a:tr h="380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 Учитель физики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584299"/>
                  </a:ext>
                </a:extLst>
              </a:tr>
              <a:tr h="380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5. Учитель-дефектолог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281828"/>
                  </a:ext>
                </a:extLst>
              </a:tr>
              <a:tr h="380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6. Учитель информатики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16013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«Аларский район</a:t>
            </a:r>
            <a:endParaRPr lang="ru-RU" sz="1800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37BFBD7-883C-4EB7-A014-D71DEEA8C5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794058"/>
              </p:ext>
            </p:extLst>
          </p:nvPr>
        </p:nvGraphicFramePr>
        <p:xfrm>
          <a:off x="224272" y="1196752"/>
          <a:ext cx="7704856" cy="5472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5142">
                  <a:extLst>
                    <a:ext uri="{9D8B030D-6E8A-4147-A177-3AD203B41FA5}">
                      <a16:colId xmlns:a16="http://schemas.microsoft.com/office/drawing/2014/main" val="4278214328"/>
                    </a:ext>
                  </a:extLst>
                </a:gridCol>
                <a:gridCol w="2527785">
                  <a:extLst>
                    <a:ext uri="{9D8B030D-6E8A-4147-A177-3AD203B41FA5}">
                      <a16:colId xmlns:a16="http://schemas.microsoft.com/office/drawing/2014/main" val="1971714349"/>
                    </a:ext>
                  </a:extLst>
                </a:gridCol>
                <a:gridCol w="2651929">
                  <a:extLst>
                    <a:ext uri="{9D8B030D-6E8A-4147-A177-3AD203B41FA5}">
                      <a16:colId xmlns:a16="http://schemas.microsoft.com/office/drawing/2014/main" val="1449101775"/>
                    </a:ext>
                  </a:extLst>
                </a:gridCol>
              </a:tblGrid>
              <a:tr h="3926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ОО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вакансии 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51" marR="7551" marT="7551" marB="0"/>
                </a:tc>
                <a:extLst>
                  <a:ext uri="{0D108BD9-81ED-4DB2-BD59-A6C34878D82A}">
                    <a16:rowId xmlns:a16="http://schemas.microsoft.com/office/drawing/2014/main" val="1353107278"/>
                  </a:ext>
                </a:extLst>
              </a:tr>
              <a:tr h="638063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МБДОУ Кутуликский детский сад №1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1.Музыкальный руководитель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rowSpan="13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Аренда жилья с компенсацией 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extLst>
                  <a:ext uri="{0D108BD9-81ED-4DB2-BD59-A6C34878D82A}">
                    <a16:rowId xmlns:a16="http://schemas.microsoft.com/office/drawing/2014/main" val="1773068970"/>
                  </a:ext>
                </a:extLst>
              </a:tr>
              <a:tr h="625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2.Инструктор по физической культуре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298721"/>
                  </a:ext>
                </a:extLst>
              </a:tr>
              <a:tr h="625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3.Педагог дополнительного 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289201"/>
                  </a:ext>
                </a:extLst>
              </a:tr>
              <a:tr h="319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4.Учитель-дефектолог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606523"/>
                  </a:ext>
                </a:extLst>
              </a:tr>
              <a:tr h="319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5.Педагог-психолог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685743"/>
                  </a:ext>
                </a:extLst>
              </a:tr>
              <a:tr h="319031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МБДОУ Кутуликский детский сад №4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100" u="none" strike="noStrike">
                          <a:effectLst/>
                        </a:rPr>
                        <a:t>1.Учитель-дефектолог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383411"/>
                  </a:ext>
                </a:extLst>
              </a:tr>
              <a:tr h="319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100" u="none" strike="noStrike">
                          <a:effectLst/>
                        </a:rPr>
                        <a:t>2.Учитель-логопед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773989"/>
                  </a:ext>
                </a:extLst>
              </a:tr>
              <a:tr h="319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100" u="none" strike="noStrike">
                          <a:effectLst/>
                        </a:rPr>
                        <a:t>3.Педагог-психолог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398323"/>
                  </a:ext>
                </a:extLst>
              </a:tr>
              <a:tr h="3190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МБДОУ Иванический детский сад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100" u="none" strike="noStrike">
                          <a:effectLst/>
                        </a:rPr>
                        <a:t>1. Педагог -психолог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472850"/>
                  </a:ext>
                </a:extLst>
              </a:tr>
              <a:tr h="3190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МБДОУ Зонский детский сад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100" u="none" strike="noStrike">
                          <a:effectLst/>
                        </a:rPr>
                        <a:t>1.Музыкальный руководитель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374961"/>
                  </a:ext>
                </a:extLst>
              </a:tr>
              <a:tr h="3190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МБДОУ Бахтайский детский сад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1.Воспитатель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172694"/>
                  </a:ext>
                </a:extLst>
              </a:tr>
              <a:tr h="31903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ДО "СШ "Олимп""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1.Тренер-преподаватель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837933"/>
                  </a:ext>
                </a:extLst>
              </a:tr>
              <a:tr h="319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2.Тренер-преподаватель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852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835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/>
              <a:t>Сведения о вакансиях в образовательных организациях муниципального образования «Аларский район» на 2026 год</a:t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563E1A5-120E-4CAB-9207-8EF373CFA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977160"/>
              </p:ext>
            </p:extLst>
          </p:nvPr>
        </p:nvGraphicFramePr>
        <p:xfrm>
          <a:off x="323528" y="1196752"/>
          <a:ext cx="7416825" cy="6032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425">
                  <a:extLst>
                    <a:ext uri="{9D8B030D-6E8A-4147-A177-3AD203B41FA5}">
                      <a16:colId xmlns:a16="http://schemas.microsoft.com/office/drawing/2014/main" val="1735914114"/>
                    </a:ext>
                  </a:extLst>
                </a:gridCol>
                <a:gridCol w="4907159">
                  <a:extLst>
                    <a:ext uri="{9D8B030D-6E8A-4147-A177-3AD203B41FA5}">
                      <a16:colId xmlns:a16="http://schemas.microsoft.com/office/drawing/2014/main" val="3933376604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643469065"/>
                    </a:ext>
                  </a:extLst>
                </a:gridCol>
              </a:tblGrid>
              <a:tr h="11572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№ п/п</a:t>
                      </a:r>
                      <a:endParaRPr lang="ru-RU" sz="600" b="1" i="0" u="none" strike="noStrike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Предмет</a:t>
                      </a:r>
                      <a:endParaRPr lang="ru-RU" sz="600" b="1" i="0" u="none" strike="noStrike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Количество ОО</a:t>
                      </a:r>
                      <a:endParaRPr lang="ru-RU" sz="600" b="1" i="0" u="none" strike="noStrike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2505483210"/>
                  </a:ext>
                </a:extLst>
              </a:tr>
              <a:tr h="17996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</a:rPr>
                        <a:t>1</a:t>
                      </a:r>
                      <a:endParaRPr lang="ru-RU" sz="7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</a:rPr>
                        <a:t>2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>
                          <a:effectLst/>
                        </a:rPr>
                        <a:t>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3615785431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3927556918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2576555779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3507350833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630651496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715615545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701560380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644418913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378691468"/>
                  </a:ext>
                </a:extLst>
              </a:tr>
              <a:tr h="2510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 (английский)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3522209391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 (немецкий)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661999390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712779674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451216281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541744646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Начальные классы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695140375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2079017178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Социальный педагог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764458575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Педагог-психолог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3173230649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Педагог-организатор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4016664972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Учитель-логопед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3575174121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Учитель-дефектолог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080135787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428121463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Музыкальный руководитель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3681424379"/>
                  </a:ext>
                </a:extLst>
              </a:tr>
              <a:tr h="382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Советник директора по воспитанию и взаимодействию с детскими объединениями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060396266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Тренер- преподаватель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3823603788"/>
                  </a:ext>
                </a:extLst>
              </a:tr>
              <a:tr h="19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вакансий: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5" marR="6335" marT="6335" marB="0" anchor="ctr"/>
                </a:tc>
                <a:extLst>
                  <a:ext uri="{0D108BD9-81ED-4DB2-BD59-A6C34878D82A}">
                    <a16:rowId xmlns:a16="http://schemas.microsoft.com/office/drawing/2014/main" val="1002273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Для поддержки молодых специалистов прибывшим в образовательные учреждения </a:t>
            </a:r>
            <a:r>
              <a:rPr lang="ru-RU" sz="2800" dirty="0" err="1"/>
              <a:t>Аларского</a:t>
            </a:r>
            <a:r>
              <a:rPr lang="ru-RU" sz="2800" dirty="0"/>
              <a:t> района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7239000" cy="410685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Единовременное денежное пособие из областного бюджета в размере 92 000 руб. в соответствии с постановлением администрации Иркутской области от 27 февраля 2008г. № 35-па</a:t>
            </a:r>
          </a:p>
          <a:p>
            <a:r>
              <a:rPr lang="ru-RU" dirty="0"/>
              <a:t>Единовременное денежное пособие из местного бюджета в размере 100 000 руб. на основании постановления администрации муниципального образования  «Аларский район» от 15.02.2023г. № 144-п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u="sng" dirty="0"/>
              <a:t>Повышающий коэффициент к минимальному размеру оклада для педагогических работников дополнительного образования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/>
              <a:t>Среднее профессиональное образование – 0,1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/>
              <a:t>Высшее профессиональное образование – 0,2</a:t>
            </a:r>
          </a:p>
          <a:p>
            <a:pPr algn="ctr">
              <a:buNone/>
            </a:pPr>
            <a:r>
              <a:rPr lang="ru-RU" sz="2400" u="sng" dirty="0"/>
              <a:t>Повышающий коэффициент к минимальному размеру оклада для педагогических работников общего образования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/>
              <a:t>Среднее профессиональное образование – 0,05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/>
              <a:t>Высшее профессиональное образование – 0,1</a:t>
            </a:r>
          </a:p>
          <a:p>
            <a:pPr algn="ctr">
              <a:buNone/>
            </a:pPr>
            <a:r>
              <a:rPr lang="ru-RU" sz="2400" u="sng" dirty="0"/>
              <a:t>Молодым специалистам в возрасте до 35 лет</a:t>
            </a:r>
          </a:p>
          <a:p>
            <a:pPr algn="ctr">
              <a:buNone/>
            </a:pPr>
            <a:r>
              <a:rPr lang="ru-RU" sz="2400" u="sng" dirty="0"/>
              <a:t>Надбавка от минимального оклада с учетом педагогической нагрузки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/>
              <a:t>20 % - до 3-х лет работы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/>
              <a:t>10 % - от 3-х до 5 лет работы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/>
              <a:t>5 % - от 5 до 7 лет работы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75166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/>
              <a:t>МКУ "Комитет по образованию"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000" i="1" dirty="0"/>
              <a:t>Электронная почта: </a:t>
            </a:r>
          </a:p>
          <a:p>
            <a:pPr algn="ctr">
              <a:buNone/>
            </a:pPr>
            <a:r>
              <a:rPr lang="ru-RU" b="1" dirty="0" err="1"/>
              <a:t>alarroo@mail.ru</a:t>
            </a:r>
            <a:r>
              <a:rPr lang="ru-RU" b="1" dirty="0"/>
              <a:t> </a:t>
            </a:r>
          </a:p>
          <a:p>
            <a:pPr>
              <a:buNone/>
            </a:pPr>
            <a:endParaRPr lang="ru-RU" i="1" dirty="0"/>
          </a:p>
          <a:p>
            <a:pPr algn="ctr">
              <a:buNone/>
            </a:pPr>
            <a:r>
              <a:rPr lang="ru-RU" sz="4000" i="1" dirty="0"/>
              <a:t>Почтовый адрес:</a:t>
            </a:r>
          </a:p>
          <a:p>
            <a:pPr algn="ctr">
              <a:buNone/>
            </a:pPr>
            <a:r>
              <a:rPr lang="ru-RU" b="1" dirty="0"/>
              <a:t>669452, Иркутская область, </a:t>
            </a:r>
            <a:r>
              <a:rPr lang="ru-RU" b="1" dirty="0" err="1"/>
              <a:t>Аларский</a:t>
            </a:r>
            <a:r>
              <a:rPr lang="ru-RU" b="1" dirty="0"/>
              <a:t> район, п. Кутулик, ул. Советская, 47.</a:t>
            </a:r>
          </a:p>
          <a:p>
            <a:pPr algn="ctr">
              <a:buNone/>
            </a:pPr>
            <a:r>
              <a:rPr lang="ru-RU" dirty="0"/>
              <a:t> </a:t>
            </a:r>
          </a:p>
          <a:p>
            <a:pPr algn="ctr">
              <a:buNone/>
            </a:pPr>
            <a:r>
              <a:rPr lang="ru-RU" sz="4000" dirty="0"/>
              <a:t>Приемная председателя: </a:t>
            </a:r>
          </a:p>
          <a:p>
            <a:pPr algn="ctr">
              <a:buNone/>
            </a:pPr>
            <a:r>
              <a:rPr lang="ru-RU" b="1" dirty="0"/>
              <a:t>8(39564)37-1-28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Flag_of_Alarsky_Distric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60648"/>
            <a:ext cx="3153544" cy="2102363"/>
          </a:xfrm>
          <a:prstGeom prst="rect">
            <a:avLst/>
          </a:prstGeom>
          <a:noFill/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2492896"/>
          <a:ext cx="3096344" cy="3374159"/>
        </p:xfrm>
        <a:graphic>
          <a:graphicData uri="http://schemas.openxmlformats.org/drawingml/2006/table">
            <a:tbl>
              <a:tblPr/>
              <a:tblGrid>
                <a:gridCol w="110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8154"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700" dirty="0"/>
                        <a:t>Включает</a:t>
                      </a: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t"/>
                      <a:endParaRPr lang="ru-RU" sz="1700"/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700" dirty="0"/>
                        <a:t>17 муниципальных образований</a:t>
                      </a: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527"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700" dirty="0" err="1"/>
                        <a:t>Адм</a:t>
                      </a:r>
                      <a:r>
                        <a:rPr lang="ru-RU" sz="1700" dirty="0"/>
                        <a:t>. центр</a:t>
                      </a: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t"/>
                      <a:endParaRPr lang="ru-RU" sz="1700"/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700" dirty="0"/>
                        <a:t>посёлок </a:t>
                      </a:r>
                    </a:p>
                    <a:p>
                      <a:pPr fontAlgn="t"/>
                      <a:r>
                        <a:rPr lang="ru-RU" sz="1700" u="none" strike="noStrike" dirty="0">
                          <a:solidFill>
                            <a:schemeClr val="tx1"/>
                          </a:solidFill>
                        </a:rPr>
                        <a:t>Кутулик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213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700" dirty="0"/>
                        <a:t>История и география</a:t>
                      </a: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2840">
                <a:tc>
                  <a:txBody>
                    <a:bodyPr/>
                    <a:lstStyle/>
                    <a:p>
                      <a:pPr fontAlgn="t"/>
                      <a:r>
                        <a:rPr lang="ru-RU" sz="1700"/>
                        <a:t>Дата образования</a:t>
                      </a: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700" dirty="0"/>
                        <a:t>1922 год</a:t>
                      </a: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527">
                <a:tc>
                  <a:txBody>
                    <a:bodyPr/>
                    <a:lstStyle/>
                    <a:p>
                      <a:pPr fontAlgn="t"/>
                      <a:r>
                        <a:rPr lang="ru-RU" sz="1700"/>
                        <a:t>Площадь</a:t>
                      </a: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ru-RU" sz="1700" dirty="0"/>
                        <a:t>2651,01 км²</a:t>
                      </a:r>
                    </a:p>
                  </a:txBody>
                  <a:tcPr marL="84667" marR="84667" marT="42333" marB="4233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427984" y="4941168"/>
          <a:ext cx="3240360" cy="365760"/>
        </p:xfrm>
        <a:graphic>
          <a:graphicData uri="http://schemas.openxmlformats.org/drawingml/2006/table">
            <a:tbl>
              <a:tblPr/>
              <a:tblGrid>
                <a:gridCol w="1399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dirty="0"/>
                        <a:t>Население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dirty="0"/>
                        <a:t>20 520 чел.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427984" y="2420888"/>
          <a:ext cx="3240360" cy="2486021"/>
        </p:xfrm>
        <a:graphic>
          <a:graphicData uri="http://schemas.openxmlformats.org/drawingml/2006/table">
            <a:tbl>
              <a:tblPr/>
              <a:tblGrid>
                <a:gridCol w="1399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2456">
                <a:tc>
                  <a:txBody>
                    <a:bodyPr/>
                    <a:lstStyle/>
                    <a:p>
                      <a:pPr fontAlgn="t"/>
                      <a:r>
                        <a:rPr lang="ru-RU" dirty="0"/>
                        <a:t>Национальности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Русские 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(70%) </a:t>
                      </a:r>
                    </a:p>
                    <a:p>
                      <a:pPr fontAlgn="t"/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Буряты</a:t>
                      </a:r>
                      <a:r>
                        <a:rPr lang="ru-RU" u="none" strike="noStrike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 (22 %)</a:t>
                      </a:r>
                    </a:p>
                    <a:p>
                      <a:pPr fontAlgn="t"/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Татары</a:t>
                      </a:r>
                      <a:r>
                        <a:rPr lang="ru-RU" u="none" strike="noStrike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(3%) </a:t>
                      </a:r>
                    </a:p>
                    <a:p>
                      <a:pPr fontAlgn="t"/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Украинцы 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 (2%)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Белорусы</a:t>
                      </a:r>
                      <a:r>
                        <a:rPr lang="ru-RU" u="none" strike="noStrike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ru-RU" dirty="0"/>
                        <a:t>2 %) и другие (1 %)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661">
                <a:tc>
                  <a:txBody>
                    <a:bodyPr/>
                    <a:lstStyle/>
                    <a:p>
                      <a:pPr fontAlgn="t"/>
                      <a:r>
                        <a:rPr lang="ru-RU" dirty="0"/>
                        <a:t>Официальные языки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dirty="0"/>
                        <a:t>русский, бурятский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5976664" cy="1575048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Вампилов </a:t>
            </a:r>
            <a:br>
              <a:rPr lang="ru-RU" sz="3200" dirty="0"/>
            </a:br>
            <a:r>
              <a:rPr lang="ru-RU" sz="3200" b="0" dirty="0"/>
              <a:t>Александр Валентинович</a:t>
            </a:r>
            <a:r>
              <a:rPr lang="ru-RU" sz="2800" b="0" dirty="0"/>
              <a:t>  </a:t>
            </a:r>
            <a:br>
              <a:rPr lang="ru-RU" sz="2800" b="0" dirty="0"/>
            </a:br>
            <a:r>
              <a:rPr lang="ru-RU" sz="1800" b="0" dirty="0"/>
              <a:t>родился 19 августа 1937 года</a:t>
            </a:r>
            <a:r>
              <a:rPr lang="ru-RU" sz="2800" b="0" dirty="0"/>
              <a:t> </a:t>
            </a:r>
            <a:endParaRPr lang="ru-RU" sz="2800" dirty="0"/>
          </a:p>
        </p:txBody>
      </p:sp>
      <p:pic>
        <p:nvPicPr>
          <p:cNvPr id="4" name="Picture 3" descr="C:\Users\User\Downloads\Coat_of_of_Alarsky_Distric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0"/>
            <a:ext cx="1857375" cy="2209800"/>
          </a:xfrm>
          <a:prstGeom prst="rect">
            <a:avLst/>
          </a:prstGeom>
          <a:noFill/>
        </p:spPr>
      </p:pic>
      <p:pic>
        <p:nvPicPr>
          <p:cNvPr id="15361" name="Picture 1" descr="C:\Users\User\Downloads\fd21756619d794953102e78bfe32f987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11362"/>
            <a:ext cx="4701239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Сеть образовательных организаций</a:t>
            </a:r>
            <a:br>
              <a:rPr lang="ru-RU" dirty="0"/>
            </a:br>
            <a:r>
              <a:rPr lang="ru-RU" dirty="0" err="1"/>
              <a:t>Аларского</a:t>
            </a:r>
            <a:r>
              <a:rPr lang="ru-RU" dirty="0"/>
              <a:t> района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04864"/>
            <a:ext cx="7239000" cy="4270256"/>
          </a:xfrm>
        </p:spPr>
        <p:txBody>
          <a:bodyPr/>
          <a:lstStyle/>
          <a:p>
            <a:r>
              <a:rPr lang="ru-RU" dirty="0"/>
              <a:t>16 средних общеобразовательных школ</a:t>
            </a:r>
          </a:p>
          <a:p>
            <a:r>
              <a:rPr lang="ru-RU" dirty="0"/>
              <a:t>2 основных общеобразовательных школ</a:t>
            </a:r>
          </a:p>
          <a:p>
            <a:r>
              <a:rPr lang="ru-RU" dirty="0"/>
              <a:t>24 дошкольных образовательных учреждения</a:t>
            </a:r>
          </a:p>
          <a:p>
            <a:r>
              <a:rPr lang="ru-RU" dirty="0"/>
              <a:t>2 учреждения дополнительного образования</a:t>
            </a:r>
          </a:p>
          <a:p>
            <a:r>
              <a:rPr lang="ru-RU" dirty="0"/>
              <a:t>1 оздоровительный лагерь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864096"/>
          </a:xfrm>
        </p:spPr>
        <p:txBody>
          <a:bodyPr>
            <a:normAutofit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</a:t>
            </a:r>
            <a:r>
              <a:rPr lang="ru-RU" sz="1800" b="0" dirty="0" err="1"/>
              <a:t>Аларский</a:t>
            </a:r>
            <a:r>
              <a:rPr lang="ru-RU" sz="1800" b="0" dirty="0"/>
              <a:t> район»</a:t>
            </a: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2E7EF80-1D50-4D10-B805-2B7A05681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984178"/>
              </p:ext>
            </p:extLst>
          </p:nvPr>
        </p:nvGraphicFramePr>
        <p:xfrm>
          <a:off x="126606" y="1772816"/>
          <a:ext cx="8045793" cy="4248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879">
                  <a:extLst>
                    <a:ext uri="{9D8B030D-6E8A-4147-A177-3AD203B41FA5}">
                      <a16:colId xmlns:a16="http://schemas.microsoft.com/office/drawing/2014/main" val="1520736637"/>
                    </a:ext>
                  </a:extLst>
                </a:gridCol>
                <a:gridCol w="2639638">
                  <a:extLst>
                    <a:ext uri="{9D8B030D-6E8A-4147-A177-3AD203B41FA5}">
                      <a16:colId xmlns:a16="http://schemas.microsoft.com/office/drawing/2014/main" val="238332486"/>
                    </a:ext>
                  </a:extLst>
                </a:gridCol>
                <a:gridCol w="2769276">
                  <a:extLst>
                    <a:ext uri="{9D8B030D-6E8A-4147-A177-3AD203B41FA5}">
                      <a16:colId xmlns:a16="http://schemas.microsoft.com/office/drawing/2014/main" val="518442072"/>
                    </a:ext>
                  </a:extLst>
                </a:gridCol>
              </a:tblGrid>
              <a:tr h="4385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ОО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вакансии 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51" marR="7551" marT="7551" marB="0"/>
                </a:tc>
                <a:extLst>
                  <a:ext uri="{0D108BD9-81ED-4DB2-BD59-A6C34878D82A}">
                    <a16:rowId xmlns:a16="http://schemas.microsoft.com/office/drawing/2014/main" val="515478279"/>
                  </a:ext>
                </a:extLst>
              </a:tr>
              <a:tr h="72635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МБОУ Аларская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 Учитель музыки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rowSpan="7"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Аренда жилья с компенсацией 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extLst>
                  <a:ext uri="{0D108BD9-81ED-4DB2-BD59-A6C34878D82A}">
                    <a16:rowId xmlns:a16="http://schemas.microsoft.com/office/drawing/2014/main" val="1700097584"/>
                  </a:ext>
                </a:extLst>
              </a:tr>
              <a:tr h="685238">
                <a:tc rowSpan="4"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МБОУ Александровская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 Учитель физики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010270"/>
                  </a:ext>
                </a:extLst>
              </a:tr>
              <a:tr h="561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2. Учитель химии и биологии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644388"/>
                  </a:ext>
                </a:extLst>
              </a:tr>
              <a:tr h="4933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 Учитель-логопед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455318"/>
                  </a:ext>
                </a:extLst>
              </a:tr>
              <a:tr h="630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4. Учитель-дефектолог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009030"/>
                  </a:ext>
                </a:extLst>
              </a:tr>
              <a:tr h="356324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МБОУ Алятская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Учитель физики</a:t>
                      </a:r>
                    </a:p>
                  </a:txBody>
                  <a:tcPr marL="7551" marR="7551" marT="7551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024683"/>
                  </a:ext>
                </a:extLst>
              </a:tr>
              <a:tr h="356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2. Учитель информатики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042398"/>
                  </a:ext>
                </a:extLst>
              </a:tr>
            </a:tbl>
          </a:graphicData>
        </a:graphic>
      </p:graphicFrame>
      <p:sp>
        <p:nvSpPr>
          <p:cNvPr id="7" name="Объект 6">
            <a:extLst>
              <a:ext uri="{FF2B5EF4-FFF2-40B4-BE49-F238E27FC236}">
                <a16:creationId xmlns:a16="http://schemas.microsoft.com/office/drawing/2014/main" id="{543DBCDC-0132-4973-914F-C1C8E6B72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37312"/>
            <a:ext cx="7239000" cy="218424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864096"/>
          </a:xfrm>
        </p:spPr>
        <p:txBody>
          <a:bodyPr>
            <a:normAutofit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</a:t>
            </a:r>
            <a:r>
              <a:rPr lang="ru-RU" sz="1800" b="0" dirty="0" err="1"/>
              <a:t>Аларский</a:t>
            </a:r>
            <a:r>
              <a:rPr lang="ru-RU" sz="1800" b="0" dirty="0"/>
              <a:t> район»</a:t>
            </a:r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2508D6A-FD4C-4B78-B972-540D2B8E5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322387"/>
              </p:ext>
            </p:extLst>
          </p:nvPr>
        </p:nvGraphicFramePr>
        <p:xfrm>
          <a:off x="107504" y="1340768"/>
          <a:ext cx="7992888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541">
                  <a:extLst>
                    <a:ext uri="{9D8B030D-6E8A-4147-A177-3AD203B41FA5}">
                      <a16:colId xmlns:a16="http://schemas.microsoft.com/office/drawing/2014/main" val="1804668617"/>
                    </a:ext>
                  </a:extLst>
                </a:gridCol>
                <a:gridCol w="2622281">
                  <a:extLst>
                    <a:ext uri="{9D8B030D-6E8A-4147-A177-3AD203B41FA5}">
                      <a16:colId xmlns:a16="http://schemas.microsoft.com/office/drawing/2014/main" val="317036146"/>
                    </a:ext>
                  </a:extLst>
                </a:gridCol>
                <a:gridCol w="2751066">
                  <a:extLst>
                    <a:ext uri="{9D8B030D-6E8A-4147-A177-3AD203B41FA5}">
                      <a16:colId xmlns:a16="http://schemas.microsoft.com/office/drawing/2014/main" val="2319556290"/>
                    </a:ext>
                  </a:extLst>
                </a:gridCol>
              </a:tblGrid>
              <a:tr h="354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ОО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вакансии 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51" marR="7551" marT="7551" marB="0"/>
                </a:tc>
                <a:extLst>
                  <a:ext uri="{0D108BD9-81ED-4DB2-BD59-A6C34878D82A}">
                    <a16:rowId xmlns:a16="http://schemas.microsoft.com/office/drawing/2014/main" val="3317971195"/>
                  </a:ext>
                </a:extLst>
              </a:tr>
              <a:tr h="298803">
                <a:tc rowSpan="14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МБОУ </a:t>
                      </a:r>
                      <a:r>
                        <a:rPr lang="ru-RU" sz="1100" u="none" strike="noStrike" dirty="0" err="1">
                          <a:effectLst/>
                        </a:rPr>
                        <a:t>Забитуйская</a:t>
                      </a:r>
                      <a:r>
                        <a:rPr lang="ru-RU" sz="1100" u="none" strike="noStrike" dirty="0">
                          <a:effectLst/>
                        </a:rPr>
                        <a:t> СОШ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1.Учитель-дефектолог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rowSpan="14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Аренда жилья с компенсацией 100%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extLst>
                  <a:ext uri="{0D108BD9-81ED-4DB2-BD59-A6C34878D82A}">
                    <a16:rowId xmlns:a16="http://schemas.microsoft.com/office/drawing/2014/main" val="112089006"/>
                  </a:ext>
                </a:extLst>
              </a:tr>
              <a:tr h="2877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2.Социальный педагог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435373"/>
                  </a:ext>
                </a:extLst>
              </a:tr>
              <a:tr h="2877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3.Педагог-организатор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948337"/>
                  </a:ext>
                </a:extLst>
              </a:tr>
              <a:tr h="2877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4.Учитель информатики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518836"/>
                  </a:ext>
                </a:extLst>
              </a:tr>
              <a:tr h="2877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5.Учитель-логопед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525745"/>
                  </a:ext>
                </a:extLst>
              </a:tr>
              <a:tr h="830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6.Советник директора по воспитанию и взаимодействию с детскими объединениями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564252"/>
                  </a:ext>
                </a:extLst>
              </a:tr>
              <a:tr h="5533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7.Учитель русского языка и литературы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727827"/>
                  </a:ext>
                </a:extLst>
              </a:tr>
              <a:tr h="5533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8.Учитель истории и обществознания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69306"/>
                  </a:ext>
                </a:extLst>
              </a:tr>
              <a:tr h="2766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9.Учитель технологии ( мальчики)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316682"/>
                  </a:ext>
                </a:extLst>
              </a:tr>
              <a:tr h="2766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10.Учитель технологии ( девочки)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323669"/>
                  </a:ext>
                </a:extLst>
              </a:tr>
              <a:tr h="2766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11. Учитель физики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20674"/>
                  </a:ext>
                </a:extLst>
              </a:tr>
              <a:tr h="2766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12. Учитель географии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379371"/>
                  </a:ext>
                </a:extLst>
              </a:tr>
              <a:tr h="2766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13. Учитель ИЗО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531177"/>
                  </a:ext>
                </a:extLst>
              </a:tr>
              <a:tr h="2766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14. Учитель музыки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80637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864096"/>
          </a:xfrm>
        </p:spPr>
        <p:txBody>
          <a:bodyPr>
            <a:normAutofit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</a:t>
            </a:r>
            <a:r>
              <a:rPr lang="ru-RU" sz="1800" b="0" dirty="0" err="1"/>
              <a:t>Аларский</a:t>
            </a:r>
            <a:r>
              <a:rPr lang="ru-RU" sz="1800" b="0" dirty="0"/>
              <a:t> район»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21A1768-3732-4EC4-896A-F9CCB46B6C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73585"/>
              </p:ext>
            </p:extLst>
          </p:nvPr>
        </p:nvGraphicFramePr>
        <p:xfrm>
          <a:off x="179512" y="1268760"/>
          <a:ext cx="7920880" cy="540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942">
                  <a:extLst>
                    <a:ext uri="{9D8B030D-6E8A-4147-A177-3AD203B41FA5}">
                      <a16:colId xmlns:a16="http://schemas.microsoft.com/office/drawing/2014/main" val="1395217497"/>
                    </a:ext>
                  </a:extLst>
                </a:gridCol>
                <a:gridCol w="2598657">
                  <a:extLst>
                    <a:ext uri="{9D8B030D-6E8A-4147-A177-3AD203B41FA5}">
                      <a16:colId xmlns:a16="http://schemas.microsoft.com/office/drawing/2014/main" val="1789389776"/>
                    </a:ext>
                  </a:extLst>
                </a:gridCol>
                <a:gridCol w="2726281">
                  <a:extLst>
                    <a:ext uri="{9D8B030D-6E8A-4147-A177-3AD203B41FA5}">
                      <a16:colId xmlns:a16="http://schemas.microsoft.com/office/drawing/2014/main" val="2535049839"/>
                    </a:ext>
                  </a:extLst>
                </a:gridCol>
              </a:tblGrid>
              <a:tr h="47425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ОО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вакансии 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51" marR="7551" marT="7551" marB="0"/>
                </a:tc>
                <a:extLst>
                  <a:ext uri="{0D108BD9-81ED-4DB2-BD59-A6C34878D82A}">
                    <a16:rowId xmlns:a16="http://schemas.microsoft.com/office/drawing/2014/main" val="3179654645"/>
                  </a:ext>
                </a:extLst>
              </a:tr>
              <a:tr h="40015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Ангарская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1.Учитель математики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rowSpan="11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Аренда жилья с компенсацией 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extLst>
                  <a:ext uri="{0D108BD9-81ED-4DB2-BD59-A6C34878D82A}">
                    <a16:rowId xmlns:a16="http://schemas.microsoft.com/office/drawing/2014/main" val="1161075692"/>
                  </a:ext>
                </a:extLst>
              </a:tr>
              <a:tr h="7558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 Учитель русского языка и литературы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118956"/>
                  </a:ext>
                </a:extLst>
              </a:tr>
              <a:tr h="400152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Ныгдинская СОШ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 Учитель-логопед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999798"/>
                  </a:ext>
                </a:extLst>
              </a:tr>
              <a:tr h="385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 Учитель-дефектолог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115668"/>
                  </a:ext>
                </a:extLst>
              </a:tr>
              <a:tr h="385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 Педагог психолог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298845"/>
                  </a:ext>
                </a:extLst>
              </a:tr>
              <a:tr h="385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 Учитель химии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954041"/>
                  </a:ext>
                </a:extLst>
              </a:tr>
              <a:tr h="385332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МБОУ Егоровская ООШ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 Учитель математики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1247239"/>
                  </a:ext>
                </a:extLst>
              </a:tr>
              <a:tr h="385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2. Учитель английского языка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784232"/>
                  </a:ext>
                </a:extLst>
              </a:tr>
              <a:tr h="385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3. Учитель-дефектолог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322162"/>
                  </a:ext>
                </a:extLst>
              </a:tr>
              <a:tr h="6728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4.Учитель биологии, химии, физики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019836"/>
                  </a:ext>
                </a:extLst>
              </a:tr>
              <a:tr h="385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5.Учитель-логопед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51" marR="7551" marT="755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1111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864096"/>
          </a:xfrm>
        </p:spPr>
        <p:txBody>
          <a:bodyPr>
            <a:normAutofit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</a:t>
            </a:r>
            <a:r>
              <a:rPr lang="ru-RU" sz="1800" b="0" dirty="0" err="1"/>
              <a:t>Аларский</a:t>
            </a:r>
            <a:r>
              <a:rPr lang="ru-RU" sz="1800" b="0" dirty="0"/>
              <a:t> район»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758015"/>
              </p:ext>
            </p:extLst>
          </p:nvPr>
        </p:nvGraphicFramePr>
        <p:xfrm>
          <a:off x="179512" y="1333342"/>
          <a:ext cx="7848873" cy="5408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800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ОО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вакансии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79">
                <a:tc rowSpan="4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МБОУ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Идеальская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СОШ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1.Учитель русского языка</a:t>
                      </a:r>
                    </a:p>
                  </a:txBody>
                  <a:tcPr marL="68580" marR="68580" marT="0" marB="0"/>
                </a:tc>
                <a:tc rowSpan="9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Аренда жилья с компенсацией 100%</a:t>
                      </a:r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371">
                <a:tc vMerge="1"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Учитель английского языка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79">
                <a:tc vMerge="1"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Педагог - психолог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8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Советник директора по воспитанию и взаимодействию с детскими общественными объединениями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371">
                <a:tc rowSpan="5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МБОУ Головинская ООШ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Социальный педагог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3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Учитель физики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Учитель химии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6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Педагог-психолог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65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5. Учитель-логопед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864096"/>
          </a:xfrm>
        </p:spPr>
        <p:txBody>
          <a:bodyPr>
            <a:normAutofit/>
          </a:bodyPr>
          <a:lstStyle/>
          <a:p>
            <a:pPr algn="ctr"/>
            <a:r>
              <a:rPr lang="ru-RU" sz="1800" b="0" dirty="0"/>
              <a:t>Сведения о вакансиях в образовательных организациях муниципального образования</a:t>
            </a:r>
            <a:br>
              <a:rPr lang="ru-RU" sz="1800" b="0" dirty="0"/>
            </a:br>
            <a:r>
              <a:rPr lang="ru-RU" sz="1800" b="0" dirty="0"/>
              <a:t>«</a:t>
            </a:r>
            <a:r>
              <a:rPr lang="ru-RU" sz="1800" b="0" dirty="0" err="1"/>
              <a:t>Аларский</a:t>
            </a:r>
            <a:r>
              <a:rPr lang="ru-RU" sz="1800" b="0" dirty="0"/>
              <a:t> район»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372752"/>
              </p:ext>
            </p:extLst>
          </p:nvPr>
        </p:nvGraphicFramePr>
        <p:xfrm>
          <a:off x="107504" y="1196752"/>
          <a:ext cx="7920879" cy="5472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154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ОО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вакансии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240"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Кутуликская СОШ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1.Учитель  иностранного языка (английский)</a:t>
                      </a:r>
                    </a:p>
                  </a:txBody>
                  <a:tcPr marL="9525" marR="9525" marT="9525" marB="0" anchor="ctr"/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Аренда жилья с компенсацией 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5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Учитель-дефектолог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5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Учитель начальных классов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5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 Учитель физики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9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 Учитель музыки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2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 Социальный педагог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82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 Учитель русского языка и литературы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3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 Учитель географии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82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 Учитель физической культуры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2329</TotalTime>
  <Words>1114</Words>
  <Application>Microsoft Office PowerPoint</Application>
  <PresentationFormat>Экран (4:3)</PresentationFormat>
  <Paragraphs>313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Муниципальное образование Аларский район</vt:lpstr>
      <vt:lpstr>Презентация PowerPoint</vt:lpstr>
      <vt:lpstr>Вампилов  Александр Валентинович   родился 19 августа 1937 года </vt:lpstr>
      <vt:lpstr>Сеть образовательных организаций Аларского района</vt:lpstr>
      <vt:lpstr>Сведения о вакансиях в образовательных организациях муниципального образования «Аларский район»</vt:lpstr>
      <vt:lpstr>Сведения о вакансиях в образовательных организациях муниципального образования «Аларский район»</vt:lpstr>
      <vt:lpstr>Сведения о вакансиях в образовательных организациях муниципального образования «Аларский район»</vt:lpstr>
      <vt:lpstr>Сведения о вакансиях в образовательных организациях муниципального образования «Аларский район»</vt:lpstr>
      <vt:lpstr>Сведения о вакансиях в образовательных организациях муниципального образования «Аларский район»</vt:lpstr>
      <vt:lpstr>Сведения о вакансиях в образовательных организациях муниципального образования «Аларский район»</vt:lpstr>
      <vt:lpstr>Сведения о вакансиях в образовательных организациях муниципального образования «Аларский район</vt:lpstr>
      <vt:lpstr>Сведения о вакансиях в образовательных организациях муниципального образования «Аларский район</vt:lpstr>
      <vt:lpstr>Сведения о вакансиях в образовательных организациях муниципального образования «Аларский район</vt:lpstr>
      <vt:lpstr>Сведения о вакансиях в образовательных организациях муниципального образования «Аларский район» на 2026 год </vt:lpstr>
      <vt:lpstr>Для поддержки молодых специалистов прибывшим в образовательные учреждения Аларского района</vt:lpstr>
      <vt:lpstr>Презентация PowerPoint</vt:lpstr>
      <vt:lpstr>МКУ "Комитет по образованию"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образование Аларский район</dc:title>
  <dc:creator>User</dc:creator>
  <cp:lastModifiedBy>Бухгалтер</cp:lastModifiedBy>
  <cp:revision>112</cp:revision>
  <cp:lastPrinted>2024-11-14T07:23:35Z</cp:lastPrinted>
  <dcterms:created xsi:type="dcterms:W3CDTF">2021-03-29T08:55:56Z</dcterms:created>
  <dcterms:modified xsi:type="dcterms:W3CDTF">2026-03-10T08:24:18Z</dcterms:modified>
</cp:coreProperties>
</file>