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61" r:id="rId2"/>
    <p:sldId id="460" r:id="rId3"/>
    <p:sldId id="558" r:id="rId4"/>
    <p:sldId id="559" r:id="rId5"/>
    <p:sldId id="549" r:id="rId6"/>
    <p:sldId id="472" r:id="rId7"/>
    <p:sldId id="563" r:id="rId8"/>
    <p:sldId id="564" r:id="rId9"/>
    <p:sldId id="566" r:id="rId10"/>
    <p:sldId id="567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EFEF0"/>
    <a:srgbClr val="1FC31F"/>
    <a:srgbClr val="76C907"/>
    <a:srgbClr val="E5FB5F"/>
    <a:srgbClr val="FFCC00"/>
    <a:srgbClr val="FF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9540" autoAdjust="0"/>
  </p:normalViewPr>
  <p:slideViewPr>
    <p:cSldViewPr>
      <p:cViewPr varScale="1">
        <p:scale>
          <a:sx n="128" d="100"/>
          <a:sy n="128" d="100"/>
        </p:scale>
        <p:origin x="124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9AFC33F-6286-4D35-A546-1F1C3B040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05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33D35-F148-425A-8554-250A7307DC0C}" type="slidenum">
              <a:rPr lang="ru-RU" smtClean="0">
                <a:latin typeface="Arial" charset="0"/>
              </a:rPr>
              <a:pPr/>
              <a:t>6</a:t>
            </a:fld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9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95C0-BD78-411A-88B3-973BA0162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1149-7E8F-40F4-899C-2DFF78851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08D5-89D0-4B4F-A6EF-4CB5A5CC4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D55F-E704-4D8D-82C8-361B825A2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092F-862E-4C09-874A-776D1A0AE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D8AF0-35A0-4D34-AEDB-447BADC61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C94-925B-4858-A6EC-23C2D521C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DC641-5BAE-43E0-AD38-E064D7963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88F1-4216-4D51-A035-757F67998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7CE1-D0C6-4DEA-AF96-976DA6668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D308-72A5-43B6-93A0-67CD0B6C6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9691-DDAD-4163-B28A-83CC3F1A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255F-2578-466F-82D4-337956A7F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992B283-C2A3-46C2-8BE9-F24A207F4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push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075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3100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01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02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03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04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3077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4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5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3098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9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0"/>
                <a:ext cx="1143000" cy="107156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3094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309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-1116013" y="392113"/>
            <a:ext cx="6840141" cy="5700712"/>
            <a:chOff x="82550" y="1454150"/>
            <a:chExt cx="6073775" cy="5083175"/>
          </a:xfrm>
        </p:grpSpPr>
        <p:grpSp>
          <p:nvGrpSpPr>
            <p:cNvPr id="8" name="Группа 20"/>
            <p:cNvGrpSpPr>
              <a:grpSpLocks/>
            </p:cNvGrpSpPr>
            <p:nvPr/>
          </p:nvGrpSpPr>
          <p:grpSpPr bwMode="auto">
            <a:xfrm>
              <a:off x="82550" y="1454150"/>
              <a:ext cx="6073775" cy="5083175"/>
              <a:chOff x="82550" y="1454150"/>
              <a:chExt cx="6073775" cy="5083175"/>
            </a:xfrm>
          </p:grpSpPr>
          <p:grpSp>
            <p:nvGrpSpPr>
              <p:cNvPr id="9" name="Группа 22"/>
              <p:cNvGrpSpPr>
                <a:grpSpLocks/>
              </p:cNvGrpSpPr>
              <p:nvPr/>
            </p:nvGrpSpPr>
            <p:grpSpPr bwMode="auto">
              <a:xfrm>
                <a:off x="82550" y="1454150"/>
                <a:ext cx="6073775" cy="5083175"/>
                <a:chOff x="82550" y="1454150"/>
                <a:chExt cx="6073775" cy="5083175"/>
              </a:xfrm>
            </p:grpSpPr>
            <p:grpSp>
              <p:nvGrpSpPr>
                <p:cNvPr id="10" name="Группа 8"/>
                <p:cNvGrpSpPr>
                  <a:grpSpLocks/>
                </p:cNvGrpSpPr>
                <p:nvPr/>
              </p:nvGrpSpPr>
              <p:grpSpPr bwMode="auto">
                <a:xfrm>
                  <a:off x="803275" y="1454150"/>
                  <a:ext cx="5353050" cy="5083175"/>
                  <a:chOff x="2386977" y="1186341"/>
                  <a:chExt cx="5353375" cy="5082890"/>
                </a:xfrm>
              </p:grpSpPr>
              <p:pic>
                <p:nvPicPr>
                  <p:cNvPr id="47" name="Picture 2" descr="КАРТА-1">
                    <a:hlinkClick r:id="" action="ppaction://hlinkshowjump?jump=nextslide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CFCFC"/>
                      </a:clrFrom>
                      <a:clrTo>
                        <a:srgbClr val="FCFCFC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86977" y="1186341"/>
                    <a:ext cx="4680520" cy="50828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</p:pic>
              <p:sp>
                <p:nvSpPr>
                  <p:cNvPr id="48" name="Блок-схема: узел 47"/>
                  <p:cNvSpPr/>
                  <p:nvPr/>
                </p:nvSpPr>
                <p:spPr>
                  <a:xfrm>
                    <a:off x="6011237" y="3356229"/>
                    <a:ext cx="144556" cy="144376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49" name="Блок-схема: узел 48"/>
                  <p:cNvSpPr/>
                  <p:nvPr/>
                </p:nvSpPr>
                <p:spPr>
                  <a:xfrm>
                    <a:off x="4140345" y="5516210"/>
                    <a:ext cx="144556" cy="144376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3090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56176" y="3356992"/>
                    <a:ext cx="1584176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ru-RU" altLang="ru-RU" sz="1600" b="1" u="sng">
                        <a:solidFill>
                          <a:srgbClr val="FF0000"/>
                        </a:solidFill>
                        <a:latin typeface="Bookman Old Style" pitchFamily="18" charset="0"/>
                      </a:rPr>
                      <a:t>Бодайбо</a:t>
                    </a:r>
                    <a:r>
                      <a:rPr lang="ru-RU" altLang="ru-RU" sz="2000">
                        <a:latin typeface="Bookman Old Style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3091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2356" y="5491971"/>
                    <a:ext cx="144016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ru-RU" altLang="ru-RU" sz="1600" b="1" u="sng">
                        <a:solidFill>
                          <a:srgbClr val="FF0000"/>
                        </a:solidFill>
                        <a:latin typeface="Bookman Old Style" pitchFamily="18" charset="0"/>
                      </a:rPr>
                      <a:t>Иркутск</a:t>
                    </a:r>
                  </a:p>
                </p:txBody>
              </p:sp>
            </p:grpSp>
            <p:sp>
              <p:nvSpPr>
                <p:cNvPr id="308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82550" y="2478088"/>
                  <a:ext cx="2881313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endParaRPr lang="ru-RU" altLang="ru-RU" sz="1600" b="1">
                    <a:latin typeface="Bookman Old Style" pitchFamily="18" charset="0"/>
                  </a:endParaRPr>
                </a:p>
              </p:txBody>
            </p:sp>
          </p:grpSp>
          <p:sp>
            <p:nvSpPr>
              <p:cNvPr id="24" name="Двойная стрелка влево/вправо 23"/>
              <p:cNvSpPr/>
              <p:nvPr/>
            </p:nvSpPr>
            <p:spPr>
              <a:xfrm rot="18760967">
                <a:off x="2272975" y="4732545"/>
                <a:ext cx="2533802" cy="79224"/>
              </a:xfrm>
              <a:prstGeom prst="left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3082" name="TextBox 28"/>
            <p:cNvSpPr txBox="1">
              <a:spLocks noChangeArrowheads="1"/>
            </p:cNvSpPr>
            <p:nvPr/>
          </p:nvSpPr>
          <p:spPr bwMode="auto">
            <a:xfrm>
              <a:off x="3851275" y="4630738"/>
              <a:ext cx="12255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600" b="1" u="sng">
                  <a:solidFill>
                    <a:srgbClr val="FF0000"/>
                  </a:solidFill>
                  <a:latin typeface="Bookman Old Style" pitchFamily="18" charset="0"/>
                </a:rPr>
                <a:t>885 км.</a:t>
              </a:r>
            </a:p>
          </p:txBody>
        </p:sp>
      </p:grpSp>
      <p:grpSp>
        <p:nvGrpSpPr>
          <p:cNvPr id="33" name="Группа 72"/>
          <p:cNvGrpSpPr>
            <a:grpSpLocks/>
          </p:cNvGrpSpPr>
          <p:nvPr/>
        </p:nvGrpSpPr>
        <p:grpSpPr bwMode="auto">
          <a:xfrm>
            <a:off x="5105259" y="620688"/>
            <a:ext cx="4038741" cy="5544616"/>
            <a:chOff x="240611" y="1341438"/>
            <a:chExt cx="6380510" cy="3311525"/>
          </a:xfrm>
        </p:grpSpPr>
        <p:sp>
          <p:nvSpPr>
            <p:cNvPr id="34" name="AutoShape 74"/>
            <p:cNvSpPr>
              <a:spLocks noChangeArrowheads="1"/>
            </p:cNvSpPr>
            <p:nvPr/>
          </p:nvSpPr>
          <p:spPr bwMode="auto">
            <a:xfrm>
              <a:off x="323850" y="1341438"/>
              <a:ext cx="6238432" cy="3311525"/>
            </a:xfrm>
            <a:prstGeom prst="roundRect">
              <a:avLst>
                <a:gd name="adj" fmla="val 6972"/>
              </a:avLst>
            </a:prstGeom>
            <a:gradFill rotWithShape="1">
              <a:gsLst>
                <a:gs pos="0">
                  <a:srgbClr val="004776"/>
                </a:gs>
                <a:gs pos="50000">
                  <a:srgbClr val="008BEA"/>
                </a:gs>
                <a:gs pos="100000">
                  <a:srgbClr val="004776"/>
                </a:gs>
              </a:gsLst>
              <a:lin ang="0" scaled="1"/>
            </a:gra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76"/>
            <p:cNvSpPr>
              <a:spLocks noChangeArrowheads="1"/>
            </p:cNvSpPr>
            <p:nvPr/>
          </p:nvSpPr>
          <p:spPr bwMode="auto">
            <a:xfrm>
              <a:off x="240611" y="1961898"/>
              <a:ext cx="5761038" cy="966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738674" y="2060575"/>
              <a:ext cx="4696926" cy="5762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37" name="AutoShape 80"/>
            <p:cNvSpPr>
              <a:spLocks noChangeArrowheads="1"/>
            </p:cNvSpPr>
            <p:nvPr/>
          </p:nvSpPr>
          <p:spPr bwMode="auto">
            <a:xfrm>
              <a:off x="635843" y="3084378"/>
              <a:ext cx="5847420" cy="1438046"/>
            </a:xfrm>
            <a:prstGeom prst="roundRect">
              <a:avLst>
                <a:gd name="adj" fmla="val 24106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Text Box 82"/>
            <p:cNvSpPr txBox="1">
              <a:spLocks noChangeArrowheads="1"/>
            </p:cNvSpPr>
            <p:nvPr/>
          </p:nvSpPr>
          <p:spPr bwMode="auto">
            <a:xfrm>
              <a:off x="468131" y="2502622"/>
              <a:ext cx="6152990" cy="20771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endParaRPr lang="ru-RU" sz="20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endParaRPr lang="ru-RU" sz="20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endParaRPr lang="ru-RU" sz="20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Кадровое обеспечение учреждений образования, культуры и здравоохранения муниципального образования г.Бодайбо и района</a:t>
              </a:r>
            </a:p>
            <a:p>
              <a:pPr algn="ctr"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на 2025-2030 годы</a:t>
              </a:r>
              <a:endParaRPr lang="en-GB" sz="20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9" name="Rectangle 83"/>
            <p:cNvSpPr>
              <a:spLocks noChangeArrowheads="1"/>
            </p:cNvSpPr>
            <p:nvPr/>
          </p:nvSpPr>
          <p:spPr bwMode="auto">
            <a:xfrm>
              <a:off x="572653" y="2928393"/>
              <a:ext cx="5256212" cy="73025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" name="Прямоугольник 24"/>
          <p:cNvSpPr>
            <a:spLocks noChangeArrowheads="1"/>
          </p:cNvSpPr>
          <p:nvPr/>
        </p:nvSpPr>
        <p:spPr bwMode="auto">
          <a:xfrm>
            <a:off x="5076056" y="836712"/>
            <a:ext cx="35821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i="1" dirty="0" err="1">
                <a:solidFill>
                  <a:srgbClr val="FFFFFF"/>
                </a:solidFill>
              </a:rPr>
              <a:t>Управление</a:t>
            </a:r>
            <a:r>
              <a:rPr lang="en-GB" sz="2400" b="1" i="1" dirty="0">
                <a:solidFill>
                  <a:srgbClr val="FFFFFF"/>
                </a:solidFill>
              </a:rPr>
              <a:t> </a:t>
            </a:r>
            <a:r>
              <a:rPr lang="en-GB" sz="2400" b="1" i="1" dirty="0" err="1">
                <a:solidFill>
                  <a:srgbClr val="FFFFFF"/>
                </a:solidFill>
              </a:rPr>
              <a:t>образования</a:t>
            </a:r>
            <a:r>
              <a:rPr lang="en-GB" sz="2400" b="1" i="1" dirty="0">
                <a:solidFill>
                  <a:srgbClr val="FFFFFF"/>
                </a:solidFill>
              </a:rPr>
              <a:t> </a:t>
            </a:r>
            <a:r>
              <a:rPr lang="en-GB" sz="2400" b="1" i="1" dirty="0" err="1">
                <a:solidFill>
                  <a:srgbClr val="FFFFFF"/>
                </a:solidFill>
              </a:rPr>
              <a:t>администрации</a:t>
            </a:r>
            <a:r>
              <a:rPr lang="en-GB" sz="2400" b="1" i="1" dirty="0">
                <a:solidFill>
                  <a:srgbClr val="FFFFFF"/>
                </a:solidFill>
              </a:rPr>
              <a:t> </a:t>
            </a:r>
            <a:r>
              <a:rPr lang="ru-RU" sz="2400" b="1" i="1" dirty="0" smtClean="0">
                <a:solidFill>
                  <a:srgbClr val="FFFFFF"/>
                </a:solidFill>
              </a:rPr>
              <a:t>муниципального образования</a:t>
            </a:r>
            <a:r>
              <a:rPr lang="en-GB" sz="2400" b="1" i="1" dirty="0" smtClean="0">
                <a:solidFill>
                  <a:srgbClr val="FFFFFF"/>
                </a:solidFill>
              </a:rPr>
              <a:t> г.Бодайбо </a:t>
            </a:r>
            <a:r>
              <a:rPr lang="en-GB" sz="2400" b="1" i="1" dirty="0">
                <a:solidFill>
                  <a:srgbClr val="FFFFFF"/>
                </a:solidFill>
              </a:rPr>
              <a:t>и </a:t>
            </a:r>
            <a:r>
              <a:rPr lang="en-GB" sz="2400" b="1" i="1" dirty="0" err="1">
                <a:solidFill>
                  <a:srgbClr val="FFFFFF"/>
                </a:solidFill>
              </a:rPr>
              <a:t>района</a:t>
            </a:r>
            <a:endParaRPr lang="en-GB" sz="24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15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13331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332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333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334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335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</p:grpSp>
      <p:pic>
        <p:nvPicPr>
          <p:cNvPr id="13317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4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5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13329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3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1"/>
                <a:ext cx="1143000" cy="1016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13325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1332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319" name="Picture 2" descr="Две тысячи жителей Бодайбинского района второй день остаются без  электроэнергии | Новости Иркутска: экономика, спорт, медицина, культура,  происшеств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538" y="728663"/>
            <a:ext cx="47640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Пропавшие неделю назад молодые охотники найдены в лесу убиты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3959225"/>
            <a:ext cx="4354513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Участок дороги Таксимо-Бодайбо сдан в эксплуатацию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566863"/>
            <a:ext cx="3080519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Box 7"/>
          <p:cNvSpPr txBox="1">
            <a:spLocks noChangeArrowheads="1"/>
          </p:cNvSpPr>
          <p:nvPr/>
        </p:nvSpPr>
        <p:spPr bwMode="auto">
          <a:xfrm>
            <a:off x="179388" y="4497388"/>
            <a:ext cx="37449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/>
              <a:t>Контакты;</a:t>
            </a:r>
          </a:p>
          <a:p>
            <a:pPr eaLnBrk="1" hangingPunct="1"/>
            <a:r>
              <a:rPr lang="ru-RU" sz="1400"/>
              <a:t>Управление образования    8(3952)5-17-02 </a:t>
            </a:r>
          </a:p>
          <a:p>
            <a:pPr eaLnBrk="1" hangingPunct="1"/>
            <a:r>
              <a:rPr lang="ru-RU" sz="1400"/>
              <a:t>начальник Наумова Светлана Евгеньевна </a:t>
            </a:r>
          </a:p>
          <a:p>
            <a:pPr eaLnBrk="1" hangingPunct="1"/>
            <a:r>
              <a:rPr lang="ru-RU" sz="1400" b="1">
                <a:solidFill>
                  <a:srgbClr val="009999"/>
                </a:solidFill>
              </a:rPr>
              <a:t>Сайт Управления образования г.Бодайбо</a:t>
            </a:r>
            <a:r>
              <a:rPr lang="ru-RU" sz="1400" b="1"/>
              <a:t> </a:t>
            </a:r>
          </a:p>
          <a:p>
            <a:pPr eaLnBrk="1" hangingPunct="1"/>
            <a:r>
              <a:rPr lang="ru-RU" sz="1400"/>
              <a:t>Электронная почта: </a:t>
            </a:r>
            <a:r>
              <a:rPr lang="en-US" sz="1400" b="1">
                <a:solidFill>
                  <a:srgbClr val="FF0000"/>
                </a:solidFill>
              </a:rPr>
              <a:t>gorono38@mail.ru</a:t>
            </a:r>
            <a:endParaRPr lang="ru-RU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20638" y="788988"/>
            <a:ext cx="9144001" cy="4970462"/>
            <a:chOff x="-114" y="1662"/>
            <a:chExt cx="5942" cy="1723"/>
          </a:xfrm>
        </p:grpSpPr>
        <p:sp>
          <p:nvSpPr>
            <p:cNvPr id="3083" name="Rectangle 123"/>
            <p:cNvSpPr>
              <a:spLocks noChangeArrowheads="1"/>
            </p:cNvSpPr>
            <p:nvPr/>
          </p:nvSpPr>
          <p:spPr bwMode="auto">
            <a:xfrm flipV="1">
              <a:off x="-114" y="2694"/>
              <a:ext cx="5942" cy="6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43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3084" name="Rectangle 122"/>
            <p:cNvSpPr>
              <a:spLocks noChangeArrowheads="1"/>
            </p:cNvSpPr>
            <p:nvPr/>
          </p:nvSpPr>
          <p:spPr bwMode="auto">
            <a:xfrm>
              <a:off x="-114" y="1662"/>
              <a:ext cx="5942" cy="10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7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5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237288"/>
            <a:ext cx="9178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290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323850" y="-388938"/>
            <a:ext cx="8135938" cy="730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7EAFFE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323528" y="692696"/>
            <a:ext cx="8496300" cy="5360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50000">
                <a:srgbClr val="FBA493"/>
              </a:gs>
              <a:gs pos="100000">
                <a:srgbClr val="FFDADA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FF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827584" y="1596380"/>
            <a:ext cx="7597477" cy="3923483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5213" y="1657350"/>
            <a:ext cx="7345362" cy="350202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 1.Обеспечение </a:t>
            </a:r>
            <a:r>
              <a:rPr lang="ru-RU" b="1" dirty="0" smtClean="0">
                <a:solidFill>
                  <a:schemeClr val="tx1"/>
                </a:solidFill>
              </a:rPr>
              <a:t>педагогов муниципальным жильем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 2.Частичная </a:t>
            </a:r>
            <a:r>
              <a:rPr lang="ru-RU" b="1" dirty="0" smtClean="0">
                <a:solidFill>
                  <a:schemeClr val="tx1"/>
                </a:solidFill>
              </a:rPr>
              <a:t>компенсация расходов по найму жилого помещения (15 000 ежемесячно</a:t>
            </a:r>
            <a:r>
              <a:rPr lang="ru-RU" b="1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 3.Ежемесячная </a:t>
            </a:r>
            <a:r>
              <a:rPr lang="ru-RU" b="1" dirty="0" smtClean="0">
                <a:solidFill>
                  <a:schemeClr val="tx1"/>
                </a:solidFill>
              </a:rPr>
              <a:t>доплата педагогическим работникам, отнесенным к категории молодых специалистов: 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</a:rPr>
              <a:t> первый </a:t>
            </a:r>
            <a:r>
              <a:rPr lang="ru-RU" b="1" dirty="0" smtClean="0">
                <a:solidFill>
                  <a:schemeClr val="tx1"/>
                </a:solidFill>
              </a:rPr>
              <a:t>год работы - 11 500 рублей, 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</a:rPr>
              <a:t> второй  </a:t>
            </a:r>
            <a:r>
              <a:rPr lang="ru-RU" b="1" dirty="0" smtClean="0">
                <a:solidFill>
                  <a:schemeClr val="tx1"/>
                </a:solidFill>
              </a:rPr>
              <a:t>год работы - 9169 рублей,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</a:rPr>
              <a:t> третий </a:t>
            </a:r>
            <a:r>
              <a:rPr lang="ru-RU" b="1" dirty="0" smtClean="0">
                <a:solidFill>
                  <a:schemeClr val="tx1"/>
                </a:solidFill>
              </a:rPr>
              <a:t>год работы - 5748 рублей.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85750" y="332656"/>
            <a:ext cx="8353425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39552" y="312331"/>
            <a:ext cx="8072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defTabSz="449263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системы образования </a:t>
            </a:r>
          </a:p>
          <a:p>
            <a:pPr algn="ctr" defTabSz="449263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г.Бодайбо и района на 2025-2030 годы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237288"/>
            <a:ext cx="9178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290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-36513" y="-26988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323850" y="-388938"/>
            <a:ext cx="8135938" cy="730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7EAFFE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285750" y="476672"/>
            <a:ext cx="8353425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571500" y="651838"/>
            <a:ext cx="8072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defTabSz="449263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ЕДИНОВРЕМЕННАЯ ВЫПЛАТА </a:t>
            </a:r>
          </a:p>
          <a:p>
            <a:pPr algn="ctr" defTabSz="449263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3 ЛЕТ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1" name="AutoShape 14"/>
          <p:cNvSpPr>
            <a:spLocks noChangeArrowheads="1"/>
          </p:cNvSpPr>
          <p:nvPr/>
        </p:nvSpPr>
        <p:spPr bwMode="auto">
          <a:xfrm>
            <a:off x="357188" y="2000250"/>
            <a:ext cx="8353425" cy="884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928688" y="1989564"/>
            <a:ext cx="8215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517 242 рублей – высшее педагогическое образование 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grpSp>
        <p:nvGrpSpPr>
          <p:cNvPr id="6153" name="Group 16"/>
          <p:cNvGrpSpPr>
            <a:grpSpLocks/>
          </p:cNvGrpSpPr>
          <p:nvPr/>
        </p:nvGrpSpPr>
        <p:grpSpPr bwMode="auto">
          <a:xfrm>
            <a:off x="500063" y="2214563"/>
            <a:ext cx="360362" cy="358775"/>
            <a:chOff x="294" y="1390"/>
            <a:chExt cx="318" cy="318"/>
          </a:xfrm>
        </p:grpSpPr>
        <p:sp>
          <p:nvSpPr>
            <p:cNvPr id="6167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69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2" name="Rectangle 30"/>
          <p:cNvSpPr>
            <a:spLocks noChangeArrowheads="1"/>
          </p:cNvSpPr>
          <p:nvPr/>
        </p:nvSpPr>
        <p:spPr bwMode="auto">
          <a:xfrm>
            <a:off x="2000250" y="331788"/>
            <a:ext cx="6207125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449263">
              <a:spcBef>
                <a:spcPct val="50000"/>
              </a:spcBef>
              <a:defRPr/>
            </a:pPr>
            <a:endParaRPr lang="ru-RU" sz="2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55" name="AutoShape 14"/>
          <p:cNvSpPr>
            <a:spLocks noChangeArrowheads="1"/>
          </p:cNvSpPr>
          <p:nvPr/>
        </p:nvSpPr>
        <p:spPr bwMode="auto">
          <a:xfrm>
            <a:off x="428625" y="3214688"/>
            <a:ext cx="8286750" cy="8623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15"/>
          <p:cNvSpPr>
            <a:spLocks noChangeArrowheads="1"/>
          </p:cNvSpPr>
          <p:nvPr/>
        </p:nvSpPr>
        <p:spPr bwMode="auto">
          <a:xfrm>
            <a:off x="1115616" y="3212976"/>
            <a:ext cx="7591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258 621 рублей – среднее педагогическое образование 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grpSp>
        <p:nvGrpSpPr>
          <p:cNvPr id="6157" name="Group 16"/>
          <p:cNvGrpSpPr>
            <a:grpSpLocks/>
          </p:cNvGrpSpPr>
          <p:nvPr/>
        </p:nvGrpSpPr>
        <p:grpSpPr bwMode="auto">
          <a:xfrm>
            <a:off x="571500" y="3357563"/>
            <a:ext cx="360363" cy="358775"/>
            <a:chOff x="294" y="1390"/>
            <a:chExt cx="318" cy="318"/>
          </a:xfrm>
        </p:grpSpPr>
        <p:sp>
          <p:nvSpPr>
            <p:cNvPr id="6164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66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395288" y="4437062"/>
            <a:ext cx="8353425" cy="14402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Rectangle 15"/>
          <p:cNvSpPr>
            <a:spLocks noChangeArrowheads="1"/>
          </p:cNvSpPr>
          <p:nvPr/>
        </p:nvSpPr>
        <p:spPr bwMode="auto">
          <a:xfrm>
            <a:off x="1187624" y="4509120"/>
            <a:ext cx="7591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В течение 3 лет равными долями, в 30- дневный срок по истечении полного отработанного года в образовательной организации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468313" y="4652963"/>
            <a:ext cx="360362" cy="358775"/>
            <a:chOff x="294" y="1390"/>
            <a:chExt cx="318" cy="318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1"/>
          <p:cNvGrpSpPr>
            <a:grpSpLocks/>
          </p:cNvGrpSpPr>
          <p:nvPr/>
        </p:nvGrpSpPr>
        <p:grpSpPr bwMode="auto">
          <a:xfrm>
            <a:off x="0" y="836613"/>
            <a:ext cx="9144000" cy="4970462"/>
            <a:chOff x="-114" y="1662"/>
            <a:chExt cx="5942" cy="1723"/>
          </a:xfrm>
        </p:grpSpPr>
        <p:sp>
          <p:nvSpPr>
            <p:cNvPr id="7197" name="Rectangle 123"/>
            <p:cNvSpPr>
              <a:spLocks noChangeArrowheads="1"/>
            </p:cNvSpPr>
            <p:nvPr/>
          </p:nvSpPr>
          <p:spPr bwMode="auto">
            <a:xfrm flipV="1">
              <a:off x="-114" y="2694"/>
              <a:ext cx="5942" cy="6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43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7198" name="Rectangle 122"/>
            <p:cNvSpPr>
              <a:spLocks noChangeArrowheads="1"/>
            </p:cNvSpPr>
            <p:nvPr/>
          </p:nvSpPr>
          <p:spPr bwMode="auto">
            <a:xfrm>
              <a:off x="-114" y="1662"/>
              <a:ext cx="5942" cy="10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7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1" name="Rectangle 122"/>
          <p:cNvSpPr>
            <a:spLocks noChangeArrowheads="1"/>
          </p:cNvSpPr>
          <p:nvPr/>
        </p:nvSpPr>
        <p:spPr bwMode="auto">
          <a:xfrm>
            <a:off x="0" y="3352800"/>
            <a:ext cx="184150" cy="368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661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1588" y="6092825"/>
            <a:ext cx="91789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8" name="Picture 3290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-36513" y="-26988"/>
            <a:ext cx="91805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20"/>
          <p:cNvSpPr>
            <a:spLocks noChangeArrowheads="1"/>
          </p:cNvSpPr>
          <p:nvPr/>
        </p:nvSpPr>
        <p:spPr bwMode="auto">
          <a:xfrm>
            <a:off x="0" y="500063"/>
            <a:ext cx="9144000" cy="5761037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14"/>
          <p:cNvSpPr>
            <a:spLocks noChangeArrowheads="1"/>
          </p:cNvSpPr>
          <p:nvPr/>
        </p:nvSpPr>
        <p:spPr bwMode="auto">
          <a:xfrm>
            <a:off x="1547664" y="2852936"/>
            <a:ext cx="7286625" cy="1357312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AutoShape 14"/>
          <p:cNvSpPr>
            <a:spLocks noChangeArrowheads="1"/>
          </p:cNvSpPr>
          <p:nvPr/>
        </p:nvSpPr>
        <p:spPr bwMode="auto">
          <a:xfrm>
            <a:off x="1619672" y="1412776"/>
            <a:ext cx="7215187" cy="1214438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2051720" y="2930098"/>
            <a:ext cx="6572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EFEF0"/>
                </a:solidFill>
              </a:rPr>
              <a:t>Обучающемуся в высшем учебном заведении – 50% от стоимости обучения,  указанной в подтверждающих документах</a:t>
            </a:r>
            <a:endParaRPr lang="ru-RU" sz="2000" b="1" dirty="0">
              <a:solidFill>
                <a:srgbClr val="FEFEF0"/>
              </a:solidFill>
            </a:endParaRPr>
          </a:p>
        </p:txBody>
      </p:sp>
      <p:sp>
        <p:nvSpPr>
          <p:cNvPr id="21519" name="Rectangle 10"/>
          <p:cNvSpPr>
            <a:spLocks noChangeArrowheads="1"/>
          </p:cNvSpPr>
          <p:nvPr/>
        </p:nvSpPr>
        <p:spPr bwMode="auto">
          <a:xfrm>
            <a:off x="2051720" y="1453918"/>
            <a:ext cx="678713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EFEF0"/>
                </a:solidFill>
              </a:rPr>
              <a:t>Обучающемуся в средне-профессиональном заведении- 80% от стоимости обучения,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EFEF0"/>
                </a:solidFill>
              </a:rPr>
              <a:t>указанной в подтверждающих документах</a:t>
            </a:r>
            <a:endParaRPr lang="ru-RU" sz="2000" b="1" dirty="0">
              <a:solidFill>
                <a:srgbClr val="FEFEF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FEFEF0"/>
              </a:solidFill>
              <a:latin typeface="Bookman Old Style" pitchFamily="18" charset="0"/>
            </a:endParaRPr>
          </a:p>
        </p:txBody>
      </p:sp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1714500" y="1357313"/>
            <a:ext cx="287338" cy="288925"/>
            <a:chOff x="487" y="1402"/>
            <a:chExt cx="318" cy="318"/>
          </a:xfrm>
        </p:grpSpPr>
        <p:sp>
          <p:nvSpPr>
            <p:cNvPr id="7195" name="Oval 17"/>
            <p:cNvSpPr>
              <a:spLocks noChangeArrowheads="1"/>
            </p:cNvSpPr>
            <p:nvPr/>
          </p:nvSpPr>
          <p:spPr bwMode="auto">
            <a:xfrm>
              <a:off x="487" y="1402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66" y="1481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181" name="WordArt 18"/>
          <p:cNvSpPr>
            <a:spLocks noChangeArrowheads="1" noChangeShapeType="1" noTextEdit="1"/>
          </p:cNvSpPr>
          <p:nvPr/>
        </p:nvSpPr>
        <p:spPr bwMode="auto">
          <a:xfrm>
            <a:off x="6227763" y="2060575"/>
            <a:ext cx="204787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475656" y="4437112"/>
            <a:ext cx="7215188" cy="1357313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907704" y="4514275"/>
            <a:ext cx="67162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FEFEF0"/>
                </a:solidFill>
              </a:rPr>
              <a:t>Молодым специалистам гарантируется не менее нормы часов учебной нагрузки и право на выбор наставника</a:t>
            </a:r>
            <a:endParaRPr lang="ru-RU" sz="2000" b="1" i="1" dirty="0">
              <a:solidFill>
                <a:srgbClr val="FEFEF0"/>
              </a:solidFill>
              <a:latin typeface="Bookman Old Style" pitchFamily="18" charset="0"/>
            </a:endParaRPr>
          </a:p>
        </p:txBody>
      </p: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1643063" y="2714625"/>
            <a:ext cx="287337" cy="288925"/>
            <a:chOff x="1965" y="1402"/>
            <a:chExt cx="318" cy="318"/>
          </a:xfrm>
        </p:grpSpPr>
        <p:sp>
          <p:nvSpPr>
            <p:cNvPr id="7193" name="Oval 17"/>
            <p:cNvSpPr>
              <a:spLocks noChangeArrowheads="1"/>
            </p:cNvSpPr>
            <p:nvPr/>
          </p:nvSpPr>
          <p:spPr bwMode="auto">
            <a:xfrm>
              <a:off x="1965" y="1402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044" y="1481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 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185" name="Group 16"/>
          <p:cNvGrpSpPr>
            <a:grpSpLocks/>
          </p:cNvGrpSpPr>
          <p:nvPr/>
        </p:nvGrpSpPr>
        <p:grpSpPr bwMode="auto">
          <a:xfrm>
            <a:off x="1643063" y="4214813"/>
            <a:ext cx="287337" cy="288925"/>
            <a:chOff x="1965" y="1402"/>
            <a:chExt cx="318" cy="318"/>
          </a:xfrm>
        </p:grpSpPr>
        <p:sp>
          <p:nvSpPr>
            <p:cNvPr id="7191" name="Oval 17"/>
            <p:cNvSpPr>
              <a:spLocks noChangeArrowheads="1"/>
            </p:cNvSpPr>
            <p:nvPr/>
          </p:nvSpPr>
          <p:spPr bwMode="auto">
            <a:xfrm>
              <a:off x="1965" y="1402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044" y="1481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 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7" name="Выгнутая влево стрелка 36"/>
          <p:cNvSpPr/>
          <p:nvPr/>
        </p:nvSpPr>
        <p:spPr>
          <a:xfrm>
            <a:off x="179512" y="980728"/>
            <a:ext cx="1357313" cy="4429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>
            <a:off x="0" y="908720"/>
            <a:ext cx="1357313" cy="30003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лево стрелка 40"/>
          <p:cNvSpPr/>
          <p:nvPr/>
        </p:nvSpPr>
        <p:spPr>
          <a:xfrm>
            <a:off x="0" y="836712"/>
            <a:ext cx="1357313" cy="16430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642938" y="357188"/>
            <a:ext cx="8001000" cy="9835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Порядок  предоставления компенсационной денежной выплаты 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работникам образовательных учреждений, 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обучающимся в учреждениях СПО или ВПО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237288"/>
            <a:ext cx="9178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290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-36513" y="-26988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323850" y="-388938"/>
            <a:ext cx="8135938" cy="730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7EAFFE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251520" y="692696"/>
            <a:ext cx="8353425" cy="9419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323528" y="692696"/>
            <a:ext cx="8309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defTabSz="449263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Гарантии молодым и приглашенным специалистам  в соответствии с трехсторонним соглашением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" name="AutoShape 14"/>
          <p:cNvSpPr>
            <a:spLocks noChangeArrowheads="1"/>
          </p:cNvSpPr>
          <p:nvPr/>
        </p:nvSpPr>
        <p:spPr bwMode="auto">
          <a:xfrm>
            <a:off x="357188" y="1714500"/>
            <a:ext cx="8353425" cy="22185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9" name="Group 16"/>
          <p:cNvGrpSpPr>
            <a:grpSpLocks/>
          </p:cNvGrpSpPr>
          <p:nvPr/>
        </p:nvGrpSpPr>
        <p:grpSpPr bwMode="auto">
          <a:xfrm>
            <a:off x="468313" y="1916113"/>
            <a:ext cx="360362" cy="358775"/>
            <a:chOff x="294" y="1390"/>
            <a:chExt cx="318" cy="318"/>
          </a:xfrm>
        </p:grpSpPr>
        <p:sp>
          <p:nvSpPr>
            <p:cNvPr id="10269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271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2" name="Rectangle 30"/>
          <p:cNvSpPr>
            <a:spLocks noChangeArrowheads="1"/>
          </p:cNvSpPr>
          <p:nvPr/>
        </p:nvSpPr>
        <p:spPr bwMode="auto">
          <a:xfrm>
            <a:off x="2000250" y="331788"/>
            <a:ext cx="6207125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449263">
              <a:spcBef>
                <a:spcPct val="50000"/>
              </a:spcBef>
              <a:defRPr/>
            </a:pPr>
            <a:endParaRPr lang="ru-RU" sz="2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>
            <a:off x="467545" y="4221088"/>
            <a:ext cx="8280920" cy="19442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0255" name="Group 16"/>
          <p:cNvGrpSpPr>
            <a:grpSpLocks/>
          </p:cNvGrpSpPr>
          <p:nvPr/>
        </p:nvGrpSpPr>
        <p:grpSpPr bwMode="auto">
          <a:xfrm>
            <a:off x="611560" y="4509120"/>
            <a:ext cx="360362" cy="358775"/>
            <a:chOff x="294" y="1390"/>
            <a:chExt cx="318" cy="318"/>
          </a:xfrm>
        </p:grpSpPr>
        <p:sp>
          <p:nvSpPr>
            <p:cNvPr id="10266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268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827584" y="1916832"/>
            <a:ext cx="75914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- единовременное денежное пособие (подъемные) в размере двух должностных окладов (ставок) и единовременное пособие на каждого прибывающего с ним члена его семьи в размере половины должностного оклада (ставки) работника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971600" y="4221088"/>
            <a:ext cx="7591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- оплата стоимости проезда работника и членам его семьи в пределах территории Российской Федерации по фактическим расходам, а также стоимости провоза багажа не свыше 5 тонн на семью по фактическим расходам и не свыше тарифов, предусмотренных для перевозки железнодорожным транспортом 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1"/>
          <p:cNvGrpSpPr>
            <a:grpSpLocks/>
          </p:cNvGrpSpPr>
          <p:nvPr/>
        </p:nvGrpSpPr>
        <p:grpSpPr bwMode="auto">
          <a:xfrm>
            <a:off x="-69665" y="727229"/>
            <a:ext cx="9178925" cy="5400675"/>
            <a:chOff x="-137" y="1662"/>
            <a:chExt cx="5965" cy="1723"/>
          </a:xfrm>
        </p:grpSpPr>
        <p:sp>
          <p:nvSpPr>
            <p:cNvPr id="25630" name="Rectangle 122"/>
            <p:cNvSpPr>
              <a:spLocks noChangeArrowheads="1"/>
            </p:cNvSpPr>
            <p:nvPr/>
          </p:nvSpPr>
          <p:spPr bwMode="auto">
            <a:xfrm>
              <a:off x="-114" y="1662"/>
              <a:ext cx="5942" cy="10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7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1" name="Rectangle 123"/>
            <p:cNvSpPr>
              <a:spLocks noChangeArrowheads="1"/>
            </p:cNvSpPr>
            <p:nvPr/>
          </p:nvSpPr>
          <p:spPr bwMode="auto">
            <a:xfrm flipV="1">
              <a:off x="-137" y="2694"/>
              <a:ext cx="5942" cy="6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43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17" name="Овал 16"/>
          <p:cNvSpPr/>
          <p:nvPr/>
        </p:nvSpPr>
        <p:spPr>
          <a:xfrm>
            <a:off x="2177257" y="1224859"/>
            <a:ext cx="4608512" cy="4342435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6" name="Picture 85" descr="6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237288"/>
            <a:ext cx="9178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290"/>
          <p:cNvPicPr>
            <a:picLocks noChangeAspect="1" noChangeArrowheads="1"/>
          </p:cNvPicPr>
          <p:nvPr/>
        </p:nvPicPr>
        <p:blipFill>
          <a:blip r:embed="rId4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-36513" y="-26988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323850" y="-388938"/>
            <a:ext cx="8135938" cy="730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7EAFFE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23850" y="571500"/>
            <a:ext cx="8496300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357188" y="612050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ПЕДАГОГИЧЕСКИЕ    ВАКАНСИИ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на 2026-2027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уч.г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  <p:sp>
        <p:nvSpPr>
          <p:cNvPr id="25611" name="AutoShape 14"/>
          <p:cNvSpPr>
            <a:spLocks noChangeArrowheads="1"/>
          </p:cNvSpPr>
          <p:nvPr/>
        </p:nvSpPr>
        <p:spPr bwMode="auto">
          <a:xfrm>
            <a:off x="5711825" y="2357438"/>
            <a:ext cx="3116263" cy="852487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/>
          </a:p>
        </p:txBody>
      </p:sp>
      <p:sp>
        <p:nvSpPr>
          <p:cNvPr id="25612" name="AutoShape 14"/>
          <p:cNvSpPr>
            <a:spLocks noChangeArrowheads="1"/>
          </p:cNvSpPr>
          <p:nvPr/>
        </p:nvSpPr>
        <p:spPr bwMode="auto">
          <a:xfrm>
            <a:off x="5786438" y="3357563"/>
            <a:ext cx="3122612" cy="1152525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Педагог-психолог - 3ст.</a:t>
            </a: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Учитель-дефектолог - 4 ст.</a:t>
            </a: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Учитель-логопед – 4 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5613" name="AutoShape 14"/>
          <p:cNvSpPr>
            <a:spLocks noChangeArrowheads="1"/>
          </p:cNvSpPr>
          <p:nvPr/>
        </p:nvSpPr>
        <p:spPr bwMode="auto">
          <a:xfrm>
            <a:off x="282575" y="2278063"/>
            <a:ext cx="2808288" cy="779462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20"/>
          <p:cNvSpPr>
            <a:spLocks noChangeArrowheads="1"/>
          </p:cNvSpPr>
          <p:nvPr/>
        </p:nvSpPr>
        <p:spPr bwMode="auto">
          <a:xfrm>
            <a:off x="282575" y="1490663"/>
            <a:ext cx="2808288" cy="712787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282575" y="1561019"/>
            <a:ext cx="28801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Учитель химии – 2 ст., биологии – 2 ст.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  <p:sp>
        <p:nvSpPr>
          <p:cNvPr id="25616" name="AutoShape 20"/>
          <p:cNvSpPr>
            <a:spLocks noChangeArrowheads="1"/>
          </p:cNvSpPr>
          <p:nvPr/>
        </p:nvSpPr>
        <p:spPr bwMode="auto">
          <a:xfrm>
            <a:off x="5735638" y="1497013"/>
            <a:ext cx="3084512" cy="781050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735638" y="1496110"/>
            <a:ext cx="2916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Учитель начальных классов - 1 ст.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269875" y="2497237"/>
            <a:ext cx="2736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 географии – 1 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5619" name="AutoShape 14"/>
          <p:cNvSpPr>
            <a:spLocks noChangeArrowheads="1"/>
          </p:cNvSpPr>
          <p:nvPr/>
        </p:nvSpPr>
        <p:spPr bwMode="auto">
          <a:xfrm>
            <a:off x="269875" y="3209925"/>
            <a:ext cx="2808288" cy="781050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165100" y="3184952"/>
            <a:ext cx="2913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 математики - 3 ст., математики и физики - 1 ст.; математики и информатики – 1 ст.</a:t>
            </a:r>
            <a:endParaRPr lang="ru-RU" sz="12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5621" name="AutoShape 14"/>
          <p:cNvSpPr>
            <a:spLocks noChangeArrowheads="1"/>
          </p:cNvSpPr>
          <p:nvPr/>
        </p:nvSpPr>
        <p:spPr bwMode="auto">
          <a:xfrm>
            <a:off x="241300" y="4143375"/>
            <a:ext cx="2808288" cy="779463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50" name="Rectangle 10"/>
          <p:cNvSpPr>
            <a:spLocks noChangeArrowheads="1"/>
          </p:cNvSpPr>
          <p:nvPr/>
        </p:nvSpPr>
        <p:spPr bwMode="auto">
          <a:xfrm>
            <a:off x="165101" y="4162981"/>
            <a:ext cx="28654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FF66"/>
                </a:solidFill>
                <a:latin typeface="Bookman Old Style" pitchFamily="18" charset="0"/>
              </a:rPr>
              <a:t>Учитель физики - 2,5 ст., учитель информатики - 1 ст. </a:t>
            </a:r>
          </a:p>
        </p:txBody>
      </p:sp>
      <p:sp>
        <p:nvSpPr>
          <p:cNvPr id="25623" name="AutoShape 14"/>
          <p:cNvSpPr>
            <a:spLocks noChangeArrowheads="1"/>
          </p:cNvSpPr>
          <p:nvPr/>
        </p:nvSpPr>
        <p:spPr bwMode="auto">
          <a:xfrm>
            <a:off x="231775" y="5081588"/>
            <a:ext cx="2808288" cy="779462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052763" y="3046126"/>
            <a:ext cx="2628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</a:rPr>
              <a:t>ВАКАНСИИ</a:t>
            </a:r>
            <a:endParaRPr lang="ru-RU" sz="3200" dirty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22554" name="Rectangle 10"/>
          <p:cNvSpPr>
            <a:spLocks noChangeArrowheads="1"/>
          </p:cNvSpPr>
          <p:nvPr/>
        </p:nvSpPr>
        <p:spPr bwMode="auto">
          <a:xfrm>
            <a:off x="5786438" y="2320916"/>
            <a:ext cx="3214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 истории и обществознания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1 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5628" name="AutoShape 14"/>
          <p:cNvSpPr>
            <a:spLocks noChangeArrowheads="1"/>
          </p:cNvSpPr>
          <p:nvPr/>
        </p:nvSpPr>
        <p:spPr bwMode="auto">
          <a:xfrm>
            <a:off x="5786438" y="4572000"/>
            <a:ext cx="3121025" cy="1214438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Музыкальный </a:t>
            </a: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Руководитель - 2,25 ст.</a:t>
            </a: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Инструктор </a:t>
            </a: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по физкультуре – 0,75 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3013322" y="4419846"/>
            <a:ext cx="2799856" cy="779462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3037988" y="4369945"/>
            <a:ext cx="26654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Педагог дополнительного образования – 7 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23528" y="5229200"/>
            <a:ext cx="2665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 </a:t>
            </a:r>
            <a:r>
              <a:rPr lang="ru-RU" sz="1400" b="1" dirty="0">
                <a:solidFill>
                  <a:srgbClr val="FFFF66"/>
                </a:solidFill>
                <a:latin typeface="Bookman Old Style" pitchFamily="18" charset="0"/>
              </a:rPr>
              <a:t>физической культуры – 1 ст.</a:t>
            </a: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>
            <a:off x="3006725" y="1799547"/>
            <a:ext cx="2808288" cy="712787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963609" y="1847056"/>
            <a:ext cx="280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Учитель русского яз., литературы- 2 ст.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3006725" y="5328492"/>
            <a:ext cx="2808288" cy="847855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3103186" y="5492636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Воспитатель – 7 ст.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06" y="2633149"/>
            <a:ext cx="2839007" cy="796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322" y="2692277"/>
            <a:ext cx="2774456" cy="591363"/>
          </a:xfrm>
          <a:prstGeom prst="rect">
            <a:avLst/>
          </a:prstGeom>
        </p:spPr>
      </p:pic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3013323" y="3548432"/>
            <a:ext cx="2814390" cy="673433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Учитель труда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(мальчики) – 1 ст.</a:t>
            </a:r>
            <a:endParaRPr lang="ru-RU" sz="1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7171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7188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89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90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91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92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</p:grpSp>
      <p:pic>
        <p:nvPicPr>
          <p:cNvPr id="7173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4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5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7186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8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0"/>
                <a:ext cx="1143000" cy="107156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718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7183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 t="10714"/>
          <a:stretch>
            <a:fillRect/>
          </a:stretch>
        </p:blipFill>
        <p:spPr bwMode="auto">
          <a:xfrm>
            <a:off x="1259632" y="764705"/>
            <a:ext cx="3744416" cy="22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 cstate="print"/>
          <a:srcRect l="3250" t="2889"/>
          <a:stretch>
            <a:fillRect/>
          </a:stretch>
        </p:blipFill>
        <p:spPr bwMode="auto">
          <a:xfrm>
            <a:off x="2411760" y="2996952"/>
            <a:ext cx="4315280" cy="324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1" descr="C:\Users\User\Desktop\Новая папка (7)\IMG-20200819-WA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692696"/>
            <a:ext cx="38734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19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9235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36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37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38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39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</p:grpSp>
      <p:pic>
        <p:nvPicPr>
          <p:cNvPr id="9221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4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5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9233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0"/>
                <a:ext cx="1143000" cy="107156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9229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923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 r="14109" b="31551"/>
          <a:stretch>
            <a:fillRect/>
          </a:stretch>
        </p:blipFill>
        <p:spPr bwMode="auto">
          <a:xfrm>
            <a:off x="142844" y="142852"/>
            <a:ext cx="45418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 l="4725" r="1725" b="6765"/>
          <a:stretch>
            <a:fillRect/>
          </a:stretch>
        </p:blipFill>
        <p:spPr bwMode="auto">
          <a:xfrm>
            <a:off x="4143372" y="214290"/>
            <a:ext cx="4786346" cy="357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 r="9735"/>
          <a:stretch>
            <a:fillRect/>
          </a:stretch>
        </p:blipFill>
        <p:spPr bwMode="auto">
          <a:xfrm>
            <a:off x="142844" y="2214554"/>
            <a:ext cx="4738678" cy="3937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8" cstate="print"/>
          <a:srcRect t="5602" r="11520"/>
          <a:stretch>
            <a:fillRect/>
          </a:stretch>
        </p:blipFill>
        <p:spPr bwMode="auto">
          <a:xfrm>
            <a:off x="4786314" y="2957486"/>
            <a:ext cx="4057640" cy="324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1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12307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08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09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10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11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</p:grpSp>
      <p:pic>
        <p:nvPicPr>
          <p:cNvPr id="12293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6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8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12305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0"/>
                <a:ext cx="1143000" cy="107156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10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12301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1230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4321" y="920105"/>
            <a:ext cx="2747797" cy="178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852936"/>
            <a:ext cx="4387270" cy="329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/>
          <a:srcRect l="23558" t="-402" r="24801" b="9401"/>
          <a:stretch/>
        </p:blipFill>
        <p:spPr>
          <a:xfrm>
            <a:off x="0" y="1628800"/>
            <a:ext cx="4248472" cy="478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83671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489529</TotalTime>
  <Words>452</Words>
  <Application>Microsoft Office PowerPoint</Application>
  <PresentationFormat>Экран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 Unicode MS</vt:lpstr>
      <vt:lpstr>MS Gothic</vt:lpstr>
      <vt:lpstr>Arial</vt:lpstr>
      <vt:lpstr>Arial Black</vt:lpstr>
      <vt:lpstr>Bookman Old Style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Бодяло Елена Михайловна</cp:lastModifiedBy>
  <cp:revision>919</cp:revision>
  <dcterms:created xsi:type="dcterms:W3CDTF">2011-04-21T05:02:40Z</dcterms:created>
  <dcterms:modified xsi:type="dcterms:W3CDTF">2026-03-04T01:39:22Z</dcterms:modified>
</cp:coreProperties>
</file>