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8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95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B6F21-9C4F-4E28-9C9B-727F753C75D1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6298D-B7E5-42BA-AEEF-401FC372A19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КОМПЕНСАЦИЯ</a:t>
          </a:r>
          <a:r>
            <a:rPr lang="ru-RU" dirty="0" smtClean="0">
              <a:solidFill>
                <a:schemeClr val="tx1"/>
              </a:solidFill>
            </a:rPr>
            <a:t> КОММУНАЛЬНЫХ УСЛУГ ЕЖЕМЕСЯЧНО</a:t>
          </a:r>
          <a:endParaRPr lang="ru-RU" dirty="0">
            <a:solidFill>
              <a:schemeClr val="tx1"/>
            </a:solidFill>
          </a:endParaRPr>
        </a:p>
      </dgm:t>
    </dgm:pt>
    <dgm:pt modelId="{D6C7030F-2640-4BC4-9B14-480EF196AAD3}" type="parTrans" cxnId="{094CC7C2-467F-4E77-BC61-14E8E421613C}">
      <dgm:prSet/>
      <dgm:spPr/>
      <dgm:t>
        <a:bodyPr/>
        <a:lstStyle/>
        <a:p>
          <a:endParaRPr lang="ru-RU"/>
        </a:p>
      </dgm:t>
    </dgm:pt>
    <dgm:pt modelId="{902F263C-0440-4D71-AB09-329B1C73BF5B}" type="sibTrans" cxnId="{094CC7C2-467F-4E77-BC61-14E8E421613C}">
      <dgm:prSet/>
      <dgm:spPr/>
      <dgm:t>
        <a:bodyPr/>
        <a:lstStyle/>
        <a:p>
          <a:endParaRPr lang="ru-RU"/>
        </a:p>
      </dgm:t>
    </dgm:pt>
    <dgm:pt modelId="{32C144A3-3A8F-4FDC-B56F-61CA2D2ACAC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ЗАКРЕПЛЕНИЕ</a:t>
          </a:r>
        </a:p>
        <a:p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ШЕФА-НАСТАВНИКА</a:t>
          </a:r>
          <a:r>
            <a:rPr lang="ru-RU" dirty="0" smtClean="0">
              <a:solidFill>
                <a:schemeClr val="tx1"/>
              </a:solidFill>
            </a:rPr>
            <a:t> ГАРАНТИРОВАНО</a:t>
          </a:r>
          <a:endParaRPr lang="ru-RU" dirty="0">
            <a:solidFill>
              <a:schemeClr val="tx1"/>
            </a:solidFill>
          </a:endParaRPr>
        </a:p>
      </dgm:t>
    </dgm:pt>
    <dgm:pt modelId="{1758C44F-6347-4E48-8662-F7155E8ED75F}" type="parTrans" cxnId="{65973CF3-627A-43A3-B5B4-56F62FC97AC5}">
      <dgm:prSet/>
      <dgm:spPr/>
      <dgm:t>
        <a:bodyPr/>
        <a:lstStyle/>
        <a:p>
          <a:endParaRPr lang="ru-RU"/>
        </a:p>
      </dgm:t>
    </dgm:pt>
    <dgm:pt modelId="{F7CE0DB1-B4FF-4464-8248-0FE45E5EC82B}" type="sibTrans" cxnId="{65973CF3-627A-43A3-B5B4-56F62FC97AC5}">
      <dgm:prSet/>
      <dgm:spPr/>
      <dgm:t>
        <a:bodyPr/>
        <a:lstStyle/>
        <a:p>
          <a:endParaRPr lang="ru-RU"/>
        </a:p>
      </dgm:t>
    </dgm:pt>
    <dgm:pt modelId="{81855824-95F6-4EC6-BC15-C8AEE5BB25B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ВОЗМОЖНОСТЬ ПОЛУЧЕНИЯ ЕДИНОВРЕМЕННОГО ПОСОБИЯ </a:t>
          </a:r>
          <a:r>
            <a:rPr lang="ru-RU" b="1" dirty="0" smtClean="0">
              <a:solidFill>
                <a:schemeClr val="tx1"/>
              </a:solidFill>
            </a:rPr>
            <a:t>1000000</a:t>
          </a:r>
          <a:r>
            <a:rPr lang="ru-RU" dirty="0" smtClean="0">
              <a:solidFill>
                <a:schemeClr val="tx1"/>
              </a:solidFill>
            </a:rPr>
            <a:t> ПРИ УЧАСТИИ В ПРОЕКТЕ </a:t>
          </a:r>
          <a:r>
            <a:rPr lang="ru-RU" b="1" dirty="0" smtClean="0">
              <a:solidFill>
                <a:schemeClr val="tx1"/>
              </a:solidFill>
            </a:rPr>
            <a:t>«ЗЕМСКИЙ УЧИТЕЛЬ»</a:t>
          </a:r>
          <a:endParaRPr lang="ru-RU" b="1" dirty="0">
            <a:solidFill>
              <a:schemeClr val="tx1"/>
            </a:solidFill>
          </a:endParaRPr>
        </a:p>
      </dgm:t>
    </dgm:pt>
    <dgm:pt modelId="{04AB21AC-471A-4707-83E7-4D0D35566926}" type="parTrans" cxnId="{DF1069E0-063D-41EE-9238-13DB4D734BB2}">
      <dgm:prSet/>
      <dgm:spPr/>
      <dgm:t>
        <a:bodyPr/>
        <a:lstStyle/>
        <a:p>
          <a:endParaRPr lang="ru-RU"/>
        </a:p>
      </dgm:t>
    </dgm:pt>
    <dgm:pt modelId="{B68C9CE2-9070-4EB1-8D91-5AEE836E7682}" type="sibTrans" cxnId="{DF1069E0-063D-41EE-9238-13DB4D734BB2}">
      <dgm:prSet/>
      <dgm:spPr/>
      <dgm:t>
        <a:bodyPr/>
        <a:lstStyle/>
        <a:p>
          <a:endParaRPr lang="ru-RU"/>
        </a:p>
      </dgm:t>
    </dgm:pt>
    <dgm:pt modelId="{A6C17863-7B78-4AA5-A516-5A66DF66BA5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ЕДИНОВРЕМЕННАЯ ВЫПЛАТА МОЛОДЫМ СПЕЦИАЛИСТАМ В </a:t>
          </a:r>
          <a:r>
            <a:rPr lang="ru-RU" b="1" dirty="0" smtClean="0">
              <a:solidFill>
                <a:schemeClr val="tx1"/>
              </a:solidFill>
            </a:rPr>
            <a:t>РАЗМЕРЕ 20000 РУБ</a:t>
          </a:r>
          <a:endParaRPr lang="ru-RU" b="1" dirty="0">
            <a:solidFill>
              <a:schemeClr val="tx1"/>
            </a:solidFill>
          </a:endParaRPr>
        </a:p>
      </dgm:t>
    </dgm:pt>
    <dgm:pt modelId="{6351788B-06E2-41B1-AB26-A6C7CD7D4AD5}" type="parTrans" cxnId="{B57445E8-CA32-42FE-9E85-AE071CD76F67}">
      <dgm:prSet/>
      <dgm:spPr/>
      <dgm:t>
        <a:bodyPr/>
        <a:lstStyle/>
        <a:p>
          <a:endParaRPr lang="ru-RU"/>
        </a:p>
      </dgm:t>
    </dgm:pt>
    <dgm:pt modelId="{C9737CC0-24DD-4237-8DDE-E14623A4C565}" type="sibTrans" cxnId="{B57445E8-CA32-42FE-9E85-AE071CD76F67}">
      <dgm:prSet/>
      <dgm:spPr/>
      <dgm:t>
        <a:bodyPr/>
        <a:lstStyle/>
        <a:p>
          <a:endParaRPr lang="ru-RU"/>
        </a:p>
      </dgm:t>
    </dgm:pt>
    <dgm:pt modelId="{FE3B3610-F145-47A4-92F8-D94B65BF2164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МОЛОДЫМ СПЕЦИАЛИСТАМ ЕЖЕМЕСЯЧНАЯ НАДБАВКА К СТАВКЕ </a:t>
          </a:r>
          <a:r>
            <a:rPr lang="ru-RU" dirty="0" smtClean="0">
              <a:solidFill>
                <a:schemeClr val="tx1"/>
              </a:solidFill>
            </a:rPr>
            <a:t>до 3-х лет работы - 0,20 от оклада (ставки заработной платы); от 3 до 5 лет работы - 0,10 от оклада (ставки заработной платы); от 5 до 7 лет работы - 0,05 от оклада (ставки заработной платы)</a:t>
          </a:r>
          <a:endParaRPr lang="ru-RU" dirty="0">
            <a:solidFill>
              <a:schemeClr val="tx1"/>
            </a:solidFill>
          </a:endParaRPr>
        </a:p>
      </dgm:t>
    </dgm:pt>
    <dgm:pt modelId="{933D48B8-0B6F-4529-A91A-EBB65092C2E5}" type="parTrans" cxnId="{7438C090-DC5F-4E7A-B3CF-2710B8809348}">
      <dgm:prSet/>
      <dgm:spPr/>
      <dgm:t>
        <a:bodyPr/>
        <a:lstStyle/>
        <a:p>
          <a:endParaRPr lang="ru-RU"/>
        </a:p>
      </dgm:t>
    </dgm:pt>
    <dgm:pt modelId="{A50F0076-A87C-49D3-83E7-5F3E8A20336C}" type="sibTrans" cxnId="{7438C090-DC5F-4E7A-B3CF-2710B8809348}">
      <dgm:prSet/>
      <dgm:spPr/>
      <dgm:t>
        <a:bodyPr/>
        <a:lstStyle/>
        <a:p>
          <a:endParaRPr lang="ru-RU"/>
        </a:p>
      </dgm:t>
    </dgm:pt>
    <dgm:pt modelId="{C888A928-D499-4995-A076-7D80CB28B59B}" type="pres">
      <dgm:prSet presAssocID="{D3AB6F21-9C4F-4E28-9C9B-727F753C75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171B48-A0F3-431A-96BE-D2D1441C44C7}" type="pres">
      <dgm:prSet presAssocID="{BA46298D-B7E5-42BA-AEEF-401FC372A1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7D073-7E30-42C9-BF3D-3F255D87F127}" type="pres">
      <dgm:prSet presAssocID="{902F263C-0440-4D71-AB09-329B1C73BF5B}" presName="sibTrans" presStyleCnt="0"/>
      <dgm:spPr/>
    </dgm:pt>
    <dgm:pt modelId="{920F936E-9049-470E-9A8C-C0D82360CD05}" type="pres">
      <dgm:prSet presAssocID="{A6C17863-7B78-4AA5-A516-5A66DF66BA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C8B9F-D0F5-470B-92AF-80C9B32ECD56}" type="pres">
      <dgm:prSet presAssocID="{C9737CC0-24DD-4237-8DDE-E14623A4C565}" presName="sibTrans" presStyleCnt="0"/>
      <dgm:spPr/>
    </dgm:pt>
    <dgm:pt modelId="{4C56B19A-A4D2-4847-A2AF-67F0219153D5}" type="pres">
      <dgm:prSet presAssocID="{FE3B3610-F145-47A4-92F8-D94B65BF21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BFBE4-837D-4E3B-B6E9-799963BD8742}" type="pres">
      <dgm:prSet presAssocID="{A50F0076-A87C-49D3-83E7-5F3E8A20336C}" presName="sibTrans" presStyleCnt="0"/>
      <dgm:spPr/>
    </dgm:pt>
    <dgm:pt modelId="{1C150E6D-52F5-449D-8A30-4DC22A5A255C}" type="pres">
      <dgm:prSet presAssocID="{32C144A3-3A8F-4FDC-B56F-61CA2D2ACA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D9A35-6F17-4C56-B5FF-699E794EF08F}" type="pres">
      <dgm:prSet presAssocID="{F7CE0DB1-B4FF-4464-8248-0FE45E5EC82B}" presName="sibTrans" presStyleCnt="0"/>
      <dgm:spPr/>
    </dgm:pt>
    <dgm:pt modelId="{CC31B2C1-05E6-42C4-9FFE-5CEE6C038965}" type="pres">
      <dgm:prSet presAssocID="{81855824-95F6-4EC6-BC15-C8AEE5BB25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70E44-99DF-4172-8E8A-E2685F662523}" type="presOf" srcId="{81855824-95F6-4EC6-BC15-C8AEE5BB25B6}" destId="{CC31B2C1-05E6-42C4-9FFE-5CEE6C038965}" srcOrd="0" destOrd="0" presId="urn:microsoft.com/office/officeart/2005/8/layout/hList6"/>
    <dgm:cxn modelId="{094CC7C2-467F-4E77-BC61-14E8E421613C}" srcId="{D3AB6F21-9C4F-4E28-9C9B-727F753C75D1}" destId="{BA46298D-B7E5-42BA-AEEF-401FC372A19F}" srcOrd="0" destOrd="0" parTransId="{D6C7030F-2640-4BC4-9B14-480EF196AAD3}" sibTransId="{902F263C-0440-4D71-AB09-329B1C73BF5B}"/>
    <dgm:cxn modelId="{545C0963-31AF-46A3-9BB1-2D5A761B59B9}" type="presOf" srcId="{BA46298D-B7E5-42BA-AEEF-401FC372A19F}" destId="{4A171B48-A0F3-431A-96BE-D2D1441C44C7}" srcOrd="0" destOrd="0" presId="urn:microsoft.com/office/officeart/2005/8/layout/hList6"/>
    <dgm:cxn modelId="{7438C090-DC5F-4E7A-B3CF-2710B8809348}" srcId="{D3AB6F21-9C4F-4E28-9C9B-727F753C75D1}" destId="{FE3B3610-F145-47A4-92F8-D94B65BF2164}" srcOrd="2" destOrd="0" parTransId="{933D48B8-0B6F-4529-A91A-EBB65092C2E5}" sibTransId="{A50F0076-A87C-49D3-83E7-5F3E8A20336C}"/>
    <dgm:cxn modelId="{DF1069E0-063D-41EE-9238-13DB4D734BB2}" srcId="{D3AB6F21-9C4F-4E28-9C9B-727F753C75D1}" destId="{81855824-95F6-4EC6-BC15-C8AEE5BB25B6}" srcOrd="4" destOrd="0" parTransId="{04AB21AC-471A-4707-83E7-4D0D35566926}" sibTransId="{B68C9CE2-9070-4EB1-8D91-5AEE836E7682}"/>
    <dgm:cxn modelId="{51DF81BE-3201-4F10-93C6-7045DEE98589}" type="presOf" srcId="{FE3B3610-F145-47A4-92F8-D94B65BF2164}" destId="{4C56B19A-A4D2-4847-A2AF-67F0219153D5}" srcOrd="0" destOrd="0" presId="urn:microsoft.com/office/officeart/2005/8/layout/hList6"/>
    <dgm:cxn modelId="{CC601D7B-415A-4A81-A7AC-3EF681BB2AA2}" type="presOf" srcId="{A6C17863-7B78-4AA5-A516-5A66DF66BA50}" destId="{920F936E-9049-470E-9A8C-C0D82360CD05}" srcOrd="0" destOrd="0" presId="urn:microsoft.com/office/officeart/2005/8/layout/hList6"/>
    <dgm:cxn modelId="{26946718-DE94-491E-A4EC-37F27E22D965}" type="presOf" srcId="{D3AB6F21-9C4F-4E28-9C9B-727F753C75D1}" destId="{C888A928-D499-4995-A076-7D80CB28B59B}" srcOrd="0" destOrd="0" presId="urn:microsoft.com/office/officeart/2005/8/layout/hList6"/>
    <dgm:cxn modelId="{65973CF3-627A-43A3-B5B4-56F62FC97AC5}" srcId="{D3AB6F21-9C4F-4E28-9C9B-727F753C75D1}" destId="{32C144A3-3A8F-4FDC-B56F-61CA2D2ACACC}" srcOrd="3" destOrd="0" parTransId="{1758C44F-6347-4E48-8662-F7155E8ED75F}" sibTransId="{F7CE0DB1-B4FF-4464-8248-0FE45E5EC82B}"/>
    <dgm:cxn modelId="{7809E9DA-7C02-4F5A-9238-EF74DA4D614B}" type="presOf" srcId="{32C144A3-3A8F-4FDC-B56F-61CA2D2ACACC}" destId="{1C150E6D-52F5-449D-8A30-4DC22A5A255C}" srcOrd="0" destOrd="0" presId="urn:microsoft.com/office/officeart/2005/8/layout/hList6"/>
    <dgm:cxn modelId="{B57445E8-CA32-42FE-9E85-AE071CD76F67}" srcId="{D3AB6F21-9C4F-4E28-9C9B-727F753C75D1}" destId="{A6C17863-7B78-4AA5-A516-5A66DF66BA50}" srcOrd="1" destOrd="0" parTransId="{6351788B-06E2-41B1-AB26-A6C7CD7D4AD5}" sibTransId="{C9737CC0-24DD-4237-8DDE-E14623A4C565}"/>
    <dgm:cxn modelId="{F11741C4-1D46-4EED-8B46-3C342B97A100}" type="presParOf" srcId="{C888A928-D499-4995-A076-7D80CB28B59B}" destId="{4A171B48-A0F3-431A-96BE-D2D1441C44C7}" srcOrd="0" destOrd="0" presId="urn:microsoft.com/office/officeart/2005/8/layout/hList6"/>
    <dgm:cxn modelId="{813C089A-2386-4CB8-9E12-A0A046693BA4}" type="presParOf" srcId="{C888A928-D499-4995-A076-7D80CB28B59B}" destId="{8877D073-7E30-42C9-BF3D-3F255D87F127}" srcOrd="1" destOrd="0" presId="urn:microsoft.com/office/officeart/2005/8/layout/hList6"/>
    <dgm:cxn modelId="{F0347BA5-2E52-4154-BF20-F4EC8A29EBDE}" type="presParOf" srcId="{C888A928-D499-4995-A076-7D80CB28B59B}" destId="{920F936E-9049-470E-9A8C-C0D82360CD05}" srcOrd="2" destOrd="0" presId="urn:microsoft.com/office/officeart/2005/8/layout/hList6"/>
    <dgm:cxn modelId="{E6C68284-94E8-4A61-AE28-9799E8CB99CD}" type="presParOf" srcId="{C888A928-D499-4995-A076-7D80CB28B59B}" destId="{1ACC8B9F-D0F5-470B-92AF-80C9B32ECD56}" srcOrd="3" destOrd="0" presId="urn:microsoft.com/office/officeart/2005/8/layout/hList6"/>
    <dgm:cxn modelId="{61EAC10C-7FC3-43B6-B67F-CDE5D54143CB}" type="presParOf" srcId="{C888A928-D499-4995-A076-7D80CB28B59B}" destId="{4C56B19A-A4D2-4847-A2AF-67F0219153D5}" srcOrd="4" destOrd="0" presId="urn:microsoft.com/office/officeart/2005/8/layout/hList6"/>
    <dgm:cxn modelId="{853BF985-83D9-40D6-8347-86D10BEAA46D}" type="presParOf" srcId="{C888A928-D499-4995-A076-7D80CB28B59B}" destId="{668BFBE4-837D-4E3B-B6E9-799963BD8742}" srcOrd="5" destOrd="0" presId="urn:microsoft.com/office/officeart/2005/8/layout/hList6"/>
    <dgm:cxn modelId="{8631C9C8-514C-4C4B-9930-0AE73CF0CFA3}" type="presParOf" srcId="{C888A928-D499-4995-A076-7D80CB28B59B}" destId="{1C150E6D-52F5-449D-8A30-4DC22A5A255C}" srcOrd="6" destOrd="0" presId="urn:microsoft.com/office/officeart/2005/8/layout/hList6"/>
    <dgm:cxn modelId="{9866E05B-F6BB-4BA9-8D12-A38085F13756}" type="presParOf" srcId="{C888A928-D499-4995-A076-7D80CB28B59B}" destId="{DD7D9A35-6F17-4C56-B5FF-699E794EF08F}" srcOrd="7" destOrd="0" presId="urn:microsoft.com/office/officeart/2005/8/layout/hList6"/>
    <dgm:cxn modelId="{85333AAD-7DAE-4DFA-9D2D-63779803FF44}" type="presParOf" srcId="{C888A928-D499-4995-A076-7D80CB28B59B}" destId="{CC31B2C1-05E6-42C4-9FFE-5CEE6C038965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1B48-A0F3-431A-96BE-D2D1441C44C7}">
      <dsp:nvSpPr>
        <dsp:cNvPr id="0" name=""/>
        <dsp:cNvSpPr/>
      </dsp:nvSpPr>
      <dsp:spPr>
        <a:xfrm rot="16200000">
          <a:off x="-1258147" y="1262532"/>
          <a:ext cx="4064000" cy="1538934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КОМПЕНСАЦИЯ</a:t>
          </a:r>
          <a:r>
            <a:rPr lang="ru-RU" sz="1100" kern="1200" dirty="0" smtClean="0">
              <a:solidFill>
                <a:schemeClr val="tx1"/>
              </a:solidFill>
            </a:rPr>
            <a:t> КОММУНАЛЬНЫХ УСЛУГ ЕЖЕМЕСЯЧНО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4386" y="812799"/>
        <a:ext cx="1538934" cy="2438400"/>
      </dsp:txXfrm>
    </dsp:sp>
    <dsp:sp modelId="{920F936E-9049-470E-9A8C-C0D82360CD05}">
      <dsp:nvSpPr>
        <dsp:cNvPr id="0" name=""/>
        <dsp:cNvSpPr/>
      </dsp:nvSpPr>
      <dsp:spPr>
        <a:xfrm rot="16200000">
          <a:off x="396207" y="1262532"/>
          <a:ext cx="4064000" cy="1538934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ЕДИНОВРЕМЕННАЯ ВЫПЛАТА МОЛОДЫМ СПЕЦИАЛИСТАМ В </a:t>
          </a:r>
          <a:r>
            <a:rPr lang="ru-RU" sz="1100" b="1" kern="1200" dirty="0" smtClean="0">
              <a:solidFill>
                <a:schemeClr val="tx1"/>
              </a:solidFill>
            </a:rPr>
            <a:t>РАЗМЕРЕ 20000 РУБ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1658740" y="812799"/>
        <a:ext cx="1538934" cy="2438400"/>
      </dsp:txXfrm>
    </dsp:sp>
    <dsp:sp modelId="{4C56B19A-A4D2-4847-A2AF-67F0219153D5}">
      <dsp:nvSpPr>
        <dsp:cNvPr id="0" name=""/>
        <dsp:cNvSpPr/>
      </dsp:nvSpPr>
      <dsp:spPr>
        <a:xfrm rot="16200000">
          <a:off x="2050561" y="1262532"/>
          <a:ext cx="4064000" cy="1538934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МОЛОДЫМ СПЕЦИАЛИСТАМ ЕЖЕМЕСЯЧНАЯ НАДБАВКА К СТАВКЕ </a:t>
          </a:r>
          <a:r>
            <a:rPr lang="ru-RU" sz="1100" kern="1200" dirty="0" smtClean="0">
              <a:solidFill>
                <a:schemeClr val="tx1"/>
              </a:solidFill>
            </a:rPr>
            <a:t>до 3-х лет работы - 0,20 от оклада (ставки заработной платы); от 3 до 5 лет работы - 0,10 от оклада (ставки заработной платы); от 5 до 7 лет работы - 0,05 от оклада (ставки заработной платы)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3313094" y="812799"/>
        <a:ext cx="1538934" cy="2438400"/>
      </dsp:txXfrm>
    </dsp:sp>
    <dsp:sp modelId="{1C150E6D-52F5-449D-8A30-4DC22A5A255C}">
      <dsp:nvSpPr>
        <dsp:cNvPr id="0" name=""/>
        <dsp:cNvSpPr/>
      </dsp:nvSpPr>
      <dsp:spPr>
        <a:xfrm rot="16200000">
          <a:off x="3704915" y="1262532"/>
          <a:ext cx="4064000" cy="1538934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ЗАКРЕПЛЕНИЕ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ru-RU" sz="1100" b="1" kern="1200" dirty="0" smtClean="0">
              <a:solidFill>
                <a:schemeClr val="tx1"/>
              </a:solidFill>
            </a:rPr>
            <a:t>ШЕФА-НАСТАВНИКА</a:t>
          </a:r>
          <a:r>
            <a:rPr lang="ru-RU" sz="1100" kern="1200" dirty="0" smtClean="0">
              <a:solidFill>
                <a:schemeClr val="tx1"/>
              </a:solidFill>
            </a:rPr>
            <a:t> ГАРАНТИРОВАНО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4967448" y="812799"/>
        <a:ext cx="1538934" cy="2438400"/>
      </dsp:txXfrm>
    </dsp:sp>
    <dsp:sp modelId="{CC31B2C1-05E6-42C4-9FFE-5CEE6C038965}">
      <dsp:nvSpPr>
        <dsp:cNvPr id="0" name=""/>
        <dsp:cNvSpPr/>
      </dsp:nvSpPr>
      <dsp:spPr>
        <a:xfrm rot="16200000">
          <a:off x="5359270" y="1262532"/>
          <a:ext cx="4064000" cy="1538934"/>
        </a:xfrm>
        <a:prstGeom prst="flowChartManualOperation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ВОЗМОЖНОСТЬ ПОЛУЧЕНИЯ ЕДИНОВРЕМЕННОГО ПОСОБИЯ </a:t>
          </a:r>
          <a:r>
            <a:rPr lang="ru-RU" sz="1100" b="1" kern="1200" dirty="0" smtClean="0">
              <a:solidFill>
                <a:schemeClr val="tx1"/>
              </a:solidFill>
            </a:rPr>
            <a:t>1000000</a:t>
          </a:r>
          <a:r>
            <a:rPr lang="ru-RU" sz="1100" kern="1200" dirty="0" smtClean="0">
              <a:solidFill>
                <a:schemeClr val="tx1"/>
              </a:solidFill>
            </a:rPr>
            <a:t> ПРИ УЧАСТИИ В ПРОЕКТЕ </a:t>
          </a:r>
          <a:r>
            <a:rPr lang="ru-RU" sz="1100" b="1" kern="1200" dirty="0" smtClean="0">
              <a:solidFill>
                <a:schemeClr val="tx1"/>
              </a:solidFill>
            </a:rPr>
            <a:t>«ЗЕМСКИЙ УЧИТЕЛЬ»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6621803" y="812799"/>
        <a:ext cx="1538934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57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2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0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6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0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2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3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3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1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1C9386-D135-4C69-80F0-4DAD4CE8DC57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6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с.Чунский, 150619_c06d_4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4"/>
            <a:ext cx="9132118" cy="63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12958"/>
            <a:ext cx="6251331" cy="908711"/>
          </a:xfrm>
          <a:gradFill>
            <a:gsLst>
              <a:gs pos="0">
                <a:schemeClr val="accent1">
                  <a:tint val="65000"/>
                  <a:shade val="92000"/>
                  <a:satMod val="130000"/>
                  <a:alpha val="66000"/>
                </a:schemeClr>
              </a:gs>
              <a:gs pos="45000">
                <a:schemeClr val="accent1">
                  <a:tint val="60000"/>
                  <a:shade val="99000"/>
                  <a:satMod val="120000"/>
                </a:schemeClr>
              </a:gs>
              <a:gs pos="100000">
                <a:schemeClr val="accent1">
                  <a:tint val="55000"/>
                  <a:satMod val="140000"/>
                  <a:alpha val="58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Потребность </a:t>
            </a:r>
          </a:p>
          <a:p>
            <a:pPr algn="ctr"/>
            <a:r>
              <a:rPr lang="ru-RU" dirty="0" smtClean="0"/>
              <a:t>в педагогических кадрах на </a:t>
            </a:r>
            <a:r>
              <a:rPr lang="ru-RU" dirty="0" smtClean="0"/>
              <a:t>2026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028" name="Picture 4" descr="https://sun6-20.userapi.com/s/v1/ig2/sP05zGYRaMofEgHAr8sn1CQj1pf967d9ix50YRYSHyZf5JWjvasv_Lebgvy-ljKdtLH1PprtFZoeJEf5vpdD0-5R.jpg?size=499x624&amp;quality=95&amp;crop=0,0,499,624&amp;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4230" cy="143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617682" y="4329807"/>
            <a:ext cx="7514436" cy="102799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Чунский </a:t>
            </a:r>
            <a:r>
              <a:rPr lang="ru-RU" dirty="0" smtClean="0"/>
              <a:t>округ</a:t>
            </a:r>
            <a:endParaRPr lang="ru-RU" dirty="0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1617682" y="4297741"/>
            <a:ext cx="715694" cy="102799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8416424" y="4329806"/>
            <a:ext cx="715694" cy="102799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733550"/>
            <a:ext cx="5886274" cy="4166088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2" y="1488047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7563" y="1336433"/>
            <a:ext cx="5175436" cy="237292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Педагог - психолог </a:t>
            </a:r>
            <a:endParaRPr lang="ru-RU" sz="1800" b="1" dirty="0"/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общеобразовательное бюджетное учреждение средняя общеобразовательная школа № 4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р.п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Лесогорск </a:t>
            </a:r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общеобразовательное бюджетное учреждение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начальная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общеобразовательная школа №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40 с. </a:t>
            </a:r>
            <a:r>
              <a:rPr lang="ru-RU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Баянда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542" y="3959898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 действует </a:t>
            </a:r>
            <a:r>
              <a:rPr lang="ru-RU" sz="2000" dirty="0" smtClean="0"/>
              <a:t>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ttps://avatars.mds.yandex.net/i?id=03c727152b81ae09c7d11ab8b64276f0_l-5176581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0"/>
          <a:stretch/>
        </p:blipFill>
        <p:spPr bwMode="auto">
          <a:xfrm>
            <a:off x="193252" y="133798"/>
            <a:ext cx="2319312" cy="120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9" y="1206073"/>
            <a:ext cx="1898837" cy="142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4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2" y="1488047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6555" y="790169"/>
            <a:ext cx="5855820" cy="50885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Учитель </a:t>
            </a:r>
            <a:r>
              <a:rPr lang="ru-RU" sz="1800" b="1" dirty="0" smtClean="0"/>
              <a:t>русского языка</a:t>
            </a:r>
            <a:endParaRPr lang="ru-RU" sz="1800" b="1" dirty="0" smtClean="0"/>
          </a:p>
          <a:p>
            <a:pPr marL="0" indent="0" algn="just">
              <a:buNone/>
            </a:pPr>
            <a:r>
              <a:rPr lang="ru-RU" sz="1800" dirty="0" smtClean="0"/>
              <a:t>Муниципальное общеобразовательное </a:t>
            </a:r>
            <a:r>
              <a:rPr lang="ru-RU" sz="1800" dirty="0"/>
              <a:t>бюджетное учреждение </a:t>
            </a:r>
            <a:r>
              <a:rPr lang="ru-RU" sz="1800" dirty="0" smtClean="0"/>
              <a:t>основная общеобразовательная </a:t>
            </a:r>
            <a:r>
              <a:rPr lang="ru-RU" sz="1800" dirty="0"/>
              <a:t>школа № </a:t>
            </a:r>
            <a:r>
              <a:rPr lang="ru-RU" sz="1800" dirty="0" smtClean="0"/>
              <a:t>21 д. Новобалтурина</a:t>
            </a:r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общеобразовательное бюджетное учреждение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средняя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общеобразовательная школа №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29 </a:t>
            </a:r>
            <a:r>
              <a:rPr lang="ru-RU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р.п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Чунский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общеобразовательное бюджетное учреждение основная общеобразовательная школа № 9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Бунбуй</a:t>
            </a:r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общеобразовательное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бюджетное учреждение основная общеобразовательная школа №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15 п. </a:t>
            </a:r>
            <a:r>
              <a:rPr lang="ru-RU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Изыкан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542" y="3959898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 </a:t>
            </a:r>
            <a:r>
              <a:rPr lang="ru-RU" sz="2000" dirty="0" smtClean="0"/>
              <a:t>действует 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ttps://avatars.mds.yandex.net/i?id=03c727152b81ae09c7d11ab8b64276f0_l-5176581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0"/>
          <a:stretch/>
        </p:blipFill>
        <p:spPr bwMode="auto">
          <a:xfrm>
            <a:off x="193252" y="133798"/>
            <a:ext cx="2319312" cy="120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9" y="1206073"/>
            <a:ext cx="1898837" cy="142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88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Меры поддержки педагогов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9478686"/>
              </p:ext>
            </p:extLst>
          </p:nvPr>
        </p:nvGraphicFramePr>
        <p:xfrm>
          <a:off x="468923" y="1942123"/>
          <a:ext cx="816512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3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930" y="3806037"/>
            <a:ext cx="7728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МБУ «Центр развития образования </a:t>
            </a:r>
            <a:r>
              <a:rPr lang="ru-RU" sz="3600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</a:t>
            </a:r>
            <a:r>
              <a:rPr lang="ru-RU" sz="3600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унского </a:t>
            </a:r>
            <a:r>
              <a:rPr lang="ru-RU" sz="3600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округа»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9518" y="4936027"/>
            <a:ext cx="6462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-50" dirty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665511, Иркутская область, Чунский </a:t>
            </a:r>
            <a:r>
              <a:rPr lang="ru-RU" sz="2400" spc="-50" dirty="0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округ, </a:t>
            </a:r>
            <a:r>
              <a:rPr lang="ru-RU" sz="2400" spc="-50" dirty="0" err="1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р.п</a:t>
            </a:r>
            <a:r>
              <a:rPr lang="ru-RU" sz="2400" spc="-50" dirty="0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. </a:t>
            </a:r>
            <a:r>
              <a:rPr lang="ru-RU" sz="2400" spc="-50" dirty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Чунский, ул. Ленина, д. </a:t>
            </a:r>
            <a:r>
              <a:rPr lang="ru-RU" sz="2400" spc="-50" dirty="0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47</a:t>
            </a:r>
          </a:p>
          <a:p>
            <a:pPr algn="ctr"/>
            <a:r>
              <a:rPr lang="en-US" sz="2400" spc="-50" dirty="0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e-mail</a:t>
            </a:r>
            <a:r>
              <a:rPr lang="en-US" sz="2400" spc="-50" dirty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: </a:t>
            </a:r>
            <a:r>
              <a:rPr lang="en-US" sz="2400" spc="-50" dirty="0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cro-chuna@mail.ru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1535" y="267554"/>
            <a:ext cx="7543800" cy="3428146"/>
          </a:xfrm>
        </p:spPr>
        <p:txBody>
          <a:bodyPr>
            <a:norm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и молодежной политики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a typeface="+mn-ea"/>
                <a:cs typeface="+mn-cs"/>
              </a:rPr>
              <a:t>665514, Иркутская область, Чунский округ, </a:t>
            </a:r>
            <a:br>
              <a:rPr lang="ru-RU" sz="2400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2400" dirty="0" err="1">
                <a:solidFill>
                  <a:srgbClr val="00B050"/>
                </a:solidFill>
                <a:ea typeface="+mn-ea"/>
                <a:cs typeface="+mn-cs"/>
              </a:rPr>
              <a:t>рп</a:t>
            </a:r>
            <a:r>
              <a:rPr lang="ru-RU" sz="2400" dirty="0">
                <a:solidFill>
                  <a:srgbClr val="00B050"/>
                </a:solidFill>
                <a:ea typeface="+mn-ea"/>
                <a:cs typeface="+mn-cs"/>
              </a:rPr>
              <a:t>. Чунский, ул. Свердлова, д. 3</a:t>
            </a:r>
            <a:br>
              <a:rPr lang="ru-RU" sz="2400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srgbClr val="00B050"/>
                </a:solidFill>
                <a:ea typeface="+mn-ea"/>
                <a:cs typeface="+mn-cs"/>
              </a:rPr>
              <a:t>Тел.: +7 </a:t>
            </a:r>
            <a:r>
              <a:rPr lang="ru-RU" sz="2400" dirty="0" smtClean="0">
                <a:solidFill>
                  <a:srgbClr val="00B050"/>
                </a:solidFill>
                <a:ea typeface="+mn-ea"/>
                <a:cs typeface="+mn-cs"/>
              </a:rPr>
              <a:t>39567 2-17-87</a:t>
            </a:r>
            <a:r>
              <a:rPr lang="ru-RU" sz="2400" dirty="0">
                <a:solidFill>
                  <a:srgbClr val="00B050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srgbClr val="00B050"/>
                </a:solidFill>
                <a:ea typeface="+mn-ea"/>
                <a:cs typeface="+mn-cs"/>
              </a:rPr>
              <a:t>e-</a:t>
            </a:r>
            <a:r>
              <a:rPr lang="ru-RU" sz="2400" dirty="0" err="1">
                <a:solidFill>
                  <a:srgbClr val="00B050"/>
                </a:solidFill>
                <a:ea typeface="+mn-ea"/>
                <a:cs typeface="+mn-cs"/>
              </a:rPr>
              <a:t>mail</a:t>
            </a:r>
            <a:r>
              <a:rPr lang="ru-RU" sz="2400" dirty="0">
                <a:solidFill>
                  <a:srgbClr val="00B050"/>
                </a:solidFill>
                <a:ea typeface="+mn-ea"/>
                <a:cs typeface="+mn-cs"/>
              </a:rPr>
              <a:t>: chuna-rono@mail.ru</a:t>
            </a:r>
            <a:r>
              <a:rPr lang="ru-RU" sz="1800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1800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624" y="731520"/>
            <a:ext cx="5007952" cy="414012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/>
              <a:t>Учитель-логопед</a:t>
            </a:r>
            <a:endParaRPr lang="ru-RU" u="sng" dirty="0" smtClean="0"/>
          </a:p>
          <a:p>
            <a:pPr marL="0" indent="0" algn="just">
              <a:buNone/>
            </a:pPr>
            <a:r>
              <a:rPr lang="ru-RU" dirty="0" smtClean="0"/>
              <a:t>Муниципальное дошкольное образовательное бюджетное учреждение детский сад № </a:t>
            </a:r>
            <a:r>
              <a:rPr lang="ru-RU" dirty="0" smtClean="0"/>
              <a:t>45 д. </a:t>
            </a:r>
            <a:r>
              <a:rPr lang="ru-RU" dirty="0" err="1" smtClean="0"/>
              <a:t>Паренда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Муниципальное дошкольное образовательное бюджетное учреждение детский </a:t>
            </a:r>
            <a:r>
              <a:rPr lang="ru-RU" dirty="0" smtClean="0"/>
              <a:t>сад № 14 </a:t>
            </a:r>
            <a:r>
              <a:rPr lang="ru-RU" dirty="0" err="1" smtClean="0"/>
              <a:t>рп</a:t>
            </a:r>
            <a:r>
              <a:rPr lang="ru-RU" dirty="0" smtClean="0"/>
              <a:t>. Лесогорск</a:t>
            </a:r>
          </a:p>
          <a:p>
            <a:pPr algn="just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3258428"/>
            <a:ext cx="24003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Дошкольное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</a:t>
            </a:r>
            <a:r>
              <a:rPr lang="ru-RU" sz="2000" dirty="0" smtClean="0"/>
              <a:t> </a:t>
            </a:r>
            <a:r>
              <a:rPr lang="ru-RU" sz="2000" dirty="0" smtClean="0"/>
              <a:t>действует 19 детских садов</a:t>
            </a:r>
            <a:endParaRPr lang="ru-RU" sz="2000" dirty="0"/>
          </a:p>
        </p:txBody>
      </p:sp>
      <p:pic>
        <p:nvPicPr>
          <p:cNvPr id="2050" name="Picture 2" descr="Ремонт по новой схеме провели в Лесогорском детсаду № 16 Чунского райо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6"/>
          <a:stretch/>
        </p:blipFill>
        <p:spPr bwMode="auto">
          <a:xfrm>
            <a:off x="68995" y="78728"/>
            <a:ext cx="2907839" cy="15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ый треугольник 6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624" y="1104900"/>
            <a:ext cx="5094396" cy="48844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Воспитатель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Муниципальное дошкольное образовательное бюджетное учреждение детский сад № </a:t>
            </a:r>
            <a:r>
              <a:rPr lang="ru-RU" dirty="0" smtClean="0"/>
              <a:t>29 с. Бунбуй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0" indent="0" algn="ctr">
              <a:buNone/>
            </a:pPr>
            <a:r>
              <a:rPr lang="ru-RU" b="1" dirty="0" err="1" smtClean="0"/>
              <a:t>Тьютор</a:t>
            </a:r>
            <a:r>
              <a:rPr lang="ru-RU" b="1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Муниципальное дошкольное </a:t>
            </a:r>
            <a:r>
              <a:rPr lang="ru-RU" dirty="0"/>
              <a:t>образовательное бюджетное учреждение детский сад № </a:t>
            </a:r>
            <a:r>
              <a:rPr lang="ru-RU" dirty="0" smtClean="0"/>
              <a:t>4 </a:t>
            </a:r>
            <a:r>
              <a:rPr lang="ru-RU" dirty="0" err="1" smtClean="0"/>
              <a:t>рп</a:t>
            </a:r>
            <a:r>
              <a:rPr lang="ru-RU" dirty="0" smtClean="0"/>
              <a:t>. Чунский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3258428"/>
            <a:ext cx="24003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Дошкольное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</a:t>
            </a:r>
            <a:r>
              <a:rPr lang="ru-RU" sz="2000" dirty="0" smtClean="0"/>
              <a:t> </a:t>
            </a:r>
            <a:r>
              <a:rPr lang="ru-RU" sz="2000" dirty="0" smtClean="0"/>
              <a:t>действует 19 детских садов</a:t>
            </a:r>
            <a:endParaRPr lang="ru-RU" sz="2000" dirty="0"/>
          </a:p>
        </p:txBody>
      </p:sp>
      <p:pic>
        <p:nvPicPr>
          <p:cNvPr id="3076" name="Picture 4" descr="https://avatars.mds.yandex.net/i?id=cdbda27af876066037cad2a9603aff19-4435263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6"/>
          <a:stretch/>
        </p:blipFill>
        <p:spPr bwMode="auto">
          <a:xfrm>
            <a:off x="429066" y="147612"/>
            <a:ext cx="2314134" cy="158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624" y="731520"/>
            <a:ext cx="5007952" cy="5257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Инструктор по физической культуре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Муниципальное </a:t>
            </a:r>
            <a:r>
              <a:rPr lang="ru-RU" dirty="0" smtClean="0"/>
              <a:t>дошкольное образовательное бюджетное учреждение детский сад № </a:t>
            </a:r>
            <a:r>
              <a:rPr lang="ru-RU" dirty="0" smtClean="0"/>
              <a:t>14 </a:t>
            </a:r>
            <a:r>
              <a:rPr lang="ru-RU" dirty="0" err="1" smtClean="0"/>
              <a:t>рп</a:t>
            </a:r>
            <a:r>
              <a:rPr lang="ru-RU" dirty="0" smtClean="0"/>
              <a:t>. </a:t>
            </a:r>
            <a:r>
              <a:rPr lang="ru-RU" dirty="0" smtClean="0"/>
              <a:t>Лесогорск</a:t>
            </a:r>
            <a:endParaRPr lang="ru-RU" dirty="0" smtClean="0"/>
          </a:p>
          <a:p>
            <a:pPr algn="ctr"/>
            <a:r>
              <a:rPr lang="ru-RU" b="1" dirty="0"/>
              <a:t>Учитель - дефектолог</a:t>
            </a:r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дошкольное образовательное бюджетное учреждение детский сад № 3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рп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Октябрьский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дошкольное образовательное бюджетное учреждение детский сад №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44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рп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Чунский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2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3258428"/>
            <a:ext cx="24003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Дошкольное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</a:t>
            </a:r>
            <a:r>
              <a:rPr lang="ru-RU" sz="2000" dirty="0" smtClean="0"/>
              <a:t> </a:t>
            </a:r>
            <a:r>
              <a:rPr lang="ru-RU" sz="2000" dirty="0" smtClean="0"/>
              <a:t>действует 19 детских садов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74.userapi.com/impg/J1iUH4xqqgtATr5PNN0K8l1q82X3MLx76KDShQ/01ijWsCN_ik.jpg?size=807x605&amp;quality=95&amp;sign=f077353ba9864c2a499348591fd8a202&amp;c_uniq_tag=yTrlwFd80Trsr9PhiIcOw1bFwrOQqDz7aDkTVKpasE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8" y="216290"/>
            <a:ext cx="2117403" cy="1587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42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56" y="1026941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600" y="1424354"/>
            <a:ext cx="5273274" cy="480675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Учитель-логопед</a:t>
            </a:r>
            <a:endParaRPr lang="ru-RU" u="sng" dirty="0" smtClean="0"/>
          </a:p>
          <a:p>
            <a:pPr marL="0" indent="0" algn="just">
              <a:buNone/>
            </a:pPr>
            <a:r>
              <a:rPr lang="ru-RU" dirty="0" smtClean="0"/>
              <a:t>Муниципальное </a:t>
            </a:r>
            <a:r>
              <a:rPr lang="ru-RU" dirty="0"/>
              <a:t>образовательное бюджетное учреждение </a:t>
            </a:r>
            <a:r>
              <a:rPr lang="ru-RU" dirty="0" smtClean="0"/>
              <a:t>начальная </a:t>
            </a:r>
            <a:r>
              <a:rPr lang="ru-RU" dirty="0"/>
              <a:t>общеобразовательная школа № </a:t>
            </a:r>
            <a:r>
              <a:rPr lang="ru-RU" dirty="0" smtClean="0"/>
              <a:t>26 </a:t>
            </a:r>
            <a:r>
              <a:rPr lang="ru-RU" dirty="0"/>
              <a:t>п. </a:t>
            </a:r>
            <a:r>
              <a:rPr lang="ru-RU" dirty="0" smtClean="0"/>
              <a:t>Пионерский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Муниципальное </a:t>
            </a:r>
            <a:r>
              <a:rPr lang="ru-RU" dirty="0" smtClean="0"/>
              <a:t>казенное бюджетное   </a:t>
            </a:r>
            <a:r>
              <a:rPr lang="ru-RU" dirty="0"/>
              <a:t>учреждение </a:t>
            </a:r>
            <a:r>
              <a:rPr lang="ru-RU" dirty="0" smtClean="0"/>
              <a:t> начальная    </a:t>
            </a:r>
            <a:r>
              <a:rPr lang="ru-RU" dirty="0"/>
              <a:t>общеобразовательная школа № </a:t>
            </a:r>
            <a:r>
              <a:rPr lang="ru-RU" dirty="0" smtClean="0"/>
              <a:t>40 с. </a:t>
            </a:r>
            <a:r>
              <a:rPr lang="ru-RU" dirty="0" err="1" smtClean="0"/>
              <a:t>Баянда</a:t>
            </a:r>
            <a:endParaRPr lang="ru-RU" dirty="0"/>
          </a:p>
          <a:p>
            <a:pPr marL="0" indent="360363"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506" y="3451859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 </a:t>
            </a:r>
            <a:r>
              <a:rPr lang="ru-RU" sz="2000" dirty="0" smtClean="0"/>
              <a:t>действует </a:t>
            </a:r>
            <a:r>
              <a:rPr lang="ru-RU" sz="2000" dirty="0" smtClean="0"/>
              <a:t>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35" y="138400"/>
            <a:ext cx="1714605" cy="128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38" y="944834"/>
            <a:ext cx="1549068" cy="116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21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92" y="1547750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119" y="293298"/>
            <a:ext cx="5220235" cy="558542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Учитель иностранного языка</a:t>
            </a:r>
            <a:endParaRPr lang="ru-RU" sz="1800" b="1" dirty="0" smtClean="0"/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образовательное бюджетное учреждение «Средняя общеобразовательная школа № 90»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рп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Чунский</a:t>
            </a:r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образовательное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бюджетное учреждение 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основная 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общеобразовательная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школа №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6 п. Парчум</a:t>
            </a:r>
            <a:endParaRPr lang="ru-RU" sz="1800" u="sng" dirty="0" smtClean="0"/>
          </a:p>
          <a:p>
            <a:pPr marL="0" indent="0" algn="just">
              <a:buNone/>
            </a:pPr>
            <a:r>
              <a:rPr lang="ru-RU" sz="1800" dirty="0" smtClean="0"/>
              <a:t>Муниципальное образовательное бюджетное учреждение средняя общеобразовательная школа № </a:t>
            </a:r>
            <a:r>
              <a:rPr lang="ru-RU" sz="1800" dirty="0" smtClean="0"/>
              <a:t>1 </a:t>
            </a:r>
            <a:r>
              <a:rPr lang="ru-RU" sz="1800" dirty="0" err="1" smtClean="0"/>
              <a:t>рп</a:t>
            </a:r>
            <a:r>
              <a:rPr lang="ru-RU" sz="1800" dirty="0" smtClean="0"/>
              <a:t>. </a:t>
            </a:r>
            <a:r>
              <a:rPr lang="ru-RU" sz="1800" dirty="0" smtClean="0"/>
              <a:t>Чунский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>Муниципальное </a:t>
            </a:r>
            <a:r>
              <a:rPr lang="ru-RU" sz="1800" dirty="0" smtClean="0"/>
              <a:t>образовательное </a:t>
            </a:r>
            <a:r>
              <a:rPr lang="ru-RU" sz="1800" dirty="0" smtClean="0"/>
              <a:t>бюджетное </a:t>
            </a:r>
            <a:r>
              <a:rPr lang="ru-RU" sz="1800" dirty="0" smtClean="0"/>
              <a:t>учреждение  </a:t>
            </a:r>
            <a:r>
              <a:rPr lang="ru-RU" sz="1800" dirty="0" smtClean="0"/>
              <a:t>средняя   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20 п. Каменск 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b="1" dirty="0" smtClean="0"/>
              <a:t>Учитель информатики </a:t>
            </a:r>
            <a:endParaRPr lang="ru-RU" sz="1800" b="1" dirty="0" smtClean="0"/>
          </a:p>
          <a:p>
            <a:pPr marL="0" indent="0" algn="just">
              <a:buNone/>
            </a:pPr>
            <a:r>
              <a:rPr lang="ru-RU" sz="1800" dirty="0" smtClean="0"/>
              <a:t>Муниципальное </a:t>
            </a:r>
            <a:r>
              <a:rPr lang="ru-RU" sz="1800" dirty="0"/>
              <a:t>образовательное бюджетное учреждение </a:t>
            </a:r>
            <a:r>
              <a:rPr lang="ru-RU" sz="1800" dirty="0"/>
              <a:t>с</a:t>
            </a:r>
            <a:r>
              <a:rPr lang="ru-RU" sz="1800" dirty="0" smtClean="0"/>
              <a:t>редняя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29</a:t>
            </a:r>
            <a:r>
              <a:rPr lang="ru-RU" sz="1800" dirty="0" smtClean="0"/>
              <a:t> </a:t>
            </a:r>
            <a:r>
              <a:rPr lang="ru-RU" sz="1800" dirty="0" err="1"/>
              <a:t>рп</a:t>
            </a:r>
            <a:r>
              <a:rPr lang="ru-RU" sz="1800" dirty="0"/>
              <a:t>. </a:t>
            </a:r>
            <a:r>
              <a:rPr lang="ru-RU" sz="1800" dirty="0" smtClean="0"/>
              <a:t>Чунский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9342" y="4005774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 действует </a:t>
            </a:r>
            <a:r>
              <a:rPr lang="ru-RU" sz="2000" dirty="0" smtClean="0"/>
              <a:t>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un9-55.userapi.com/impg/2_j0cidsyHEPVbuSjinWE685ceA0J4H6Y5Dvmg/zuuN9vLfA-o.jpg?size=1080x683&amp;quality=95&amp;sign=2e13c18416cacaa70995e2863b13dbe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0" b="38983"/>
          <a:stretch/>
        </p:blipFill>
        <p:spPr bwMode="auto">
          <a:xfrm>
            <a:off x="198977" y="204612"/>
            <a:ext cx="2677729" cy="117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avatars.mds.yandex.net/i?id=b6e58a840d89e0f1dd824038d63aafdf_l-5228520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1" y="1222132"/>
            <a:ext cx="2193012" cy="132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20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2" y="1488047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119" y="819509"/>
            <a:ext cx="5220235" cy="505921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Учитель </a:t>
            </a:r>
            <a:r>
              <a:rPr lang="ru-RU" sz="1800" b="1" dirty="0" smtClean="0"/>
              <a:t>математики</a:t>
            </a:r>
            <a:endParaRPr lang="ru-RU" sz="1800" b="1" dirty="0" smtClean="0"/>
          </a:p>
          <a:p>
            <a:pPr marL="0" indent="0" algn="just">
              <a:buNone/>
            </a:pPr>
            <a:r>
              <a:rPr lang="ru-RU" sz="1800" dirty="0" smtClean="0"/>
              <a:t>Муниципальное </a:t>
            </a:r>
            <a:r>
              <a:rPr lang="ru-RU" sz="1800" dirty="0"/>
              <a:t>образовательное бюджетное учреждение «Средняя общеобразовательная школа № 90» </a:t>
            </a:r>
            <a:r>
              <a:rPr lang="ru-RU" sz="1800" dirty="0" err="1"/>
              <a:t>рп</a:t>
            </a:r>
            <a:r>
              <a:rPr lang="ru-RU" sz="1800" dirty="0"/>
              <a:t>. Чунский</a:t>
            </a:r>
          </a:p>
          <a:p>
            <a:pPr marL="0" indent="0" algn="just">
              <a:buNone/>
            </a:pPr>
            <a:r>
              <a:rPr lang="ru-RU" sz="1800" dirty="0" smtClean="0"/>
              <a:t>Муниципальное </a:t>
            </a:r>
            <a:r>
              <a:rPr lang="ru-RU" sz="1800" dirty="0"/>
              <a:t>образовательное бюджетное учреждение </a:t>
            </a:r>
            <a:r>
              <a:rPr lang="ru-RU" sz="1800" dirty="0"/>
              <a:t>с</a:t>
            </a:r>
            <a:r>
              <a:rPr lang="ru-RU" sz="1800" dirty="0" smtClean="0"/>
              <a:t>редняя </a:t>
            </a:r>
            <a:r>
              <a:rPr lang="ru-RU" sz="1800" dirty="0"/>
              <a:t>общеобразовательная школа № </a:t>
            </a:r>
            <a:r>
              <a:rPr lang="ru-RU" sz="1800" dirty="0"/>
              <a:t>1</a:t>
            </a:r>
            <a:r>
              <a:rPr lang="ru-RU" sz="1800" dirty="0" smtClean="0"/>
              <a:t> </a:t>
            </a:r>
            <a:r>
              <a:rPr lang="ru-RU" sz="1800" dirty="0" err="1"/>
              <a:t>рп</a:t>
            </a:r>
            <a:r>
              <a:rPr lang="ru-RU" sz="1800" dirty="0"/>
              <a:t>. </a:t>
            </a:r>
            <a:r>
              <a:rPr lang="ru-RU" sz="1800" dirty="0" smtClean="0"/>
              <a:t>Чунский</a:t>
            </a:r>
          </a:p>
          <a:p>
            <a:pPr marL="0" indent="0" algn="just">
              <a:buNone/>
            </a:pPr>
            <a:r>
              <a:rPr lang="ru-RU" sz="1800" dirty="0"/>
              <a:t>Муниципальное образовательное бюджетное учреждение </a:t>
            </a:r>
            <a:r>
              <a:rPr lang="ru-RU" sz="1800" dirty="0" smtClean="0"/>
              <a:t>основная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21 д. Новобалтурина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>Муниципальное образовательное бюджетное учреждение </a:t>
            </a:r>
            <a:r>
              <a:rPr lang="ru-RU" sz="1800" dirty="0" smtClean="0"/>
              <a:t>основная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9 с. Бунбуй</a:t>
            </a: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542" y="3959898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 </a:t>
            </a:r>
            <a:r>
              <a:rPr lang="ru-RU" sz="2000" dirty="0" smtClean="0"/>
              <a:t>действует 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avatars.mds.yandex.net/i?id=03c727152b81ae09c7d11ab8b64276f0_l-5176581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0"/>
          <a:stretch/>
        </p:blipFill>
        <p:spPr bwMode="auto">
          <a:xfrm>
            <a:off x="193252" y="133798"/>
            <a:ext cx="2319312" cy="120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9" y="1206073"/>
            <a:ext cx="1898837" cy="142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38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2" y="1488047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6555" y="790169"/>
            <a:ext cx="5855820" cy="50885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Учитель </a:t>
            </a:r>
            <a:r>
              <a:rPr lang="ru-RU" sz="1800" b="1" dirty="0" smtClean="0"/>
              <a:t>истории</a:t>
            </a:r>
            <a:endParaRPr lang="ru-RU" sz="1800" b="1" dirty="0" smtClean="0"/>
          </a:p>
          <a:p>
            <a:pPr marL="0" indent="0" algn="just">
              <a:buNone/>
            </a:pPr>
            <a:r>
              <a:rPr lang="ru-RU" sz="1800" dirty="0" smtClean="0"/>
              <a:t>Муниципальное общеобразовательное </a:t>
            </a:r>
            <a:r>
              <a:rPr lang="ru-RU" sz="1800" dirty="0"/>
              <a:t>бюджетное учреждение </a:t>
            </a:r>
            <a:r>
              <a:rPr lang="ru-RU" sz="1800" dirty="0" smtClean="0"/>
              <a:t>основная общеобразовательная </a:t>
            </a:r>
            <a:r>
              <a:rPr lang="ru-RU" sz="1800" dirty="0"/>
              <a:t>школа № </a:t>
            </a:r>
            <a:r>
              <a:rPr lang="ru-RU" sz="1800" dirty="0" smtClean="0"/>
              <a:t>21 д. Новобалтурина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b="1" dirty="0" smtClean="0"/>
              <a:t>Учитель биологии</a:t>
            </a:r>
          </a:p>
          <a:p>
            <a:pPr marL="0" indent="0" algn="just">
              <a:buNone/>
            </a:pPr>
            <a:r>
              <a:rPr lang="ru-RU" sz="1800" dirty="0" smtClean="0"/>
              <a:t>Муниципальное общеобразовательное </a:t>
            </a:r>
            <a:r>
              <a:rPr lang="ru-RU" sz="1800" dirty="0"/>
              <a:t>бюджетное учреждение </a:t>
            </a:r>
            <a:r>
              <a:rPr lang="ru-RU" sz="1800" dirty="0" smtClean="0"/>
              <a:t>основная общеобразовательная </a:t>
            </a:r>
            <a:r>
              <a:rPr lang="ru-RU" sz="1800" dirty="0"/>
              <a:t>школа № </a:t>
            </a:r>
            <a:r>
              <a:rPr lang="ru-RU" sz="1800" dirty="0" smtClean="0"/>
              <a:t>9 с. Бунбуй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b="1" dirty="0" smtClean="0"/>
              <a:t>Учитель химии </a:t>
            </a:r>
            <a:endParaRPr lang="ru-RU" sz="1800" b="1" dirty="0"/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общеобразовательное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бюджетное учреждение основная общеобразовательная школа № 9 с. Бунбуй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542" y="3959898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 действует </a:t>
            </a:r>
            <a:r>
              <a:rPr lang="ru-RU" sz="2000" dirty="0" smtClean="0"/>
              <a:t>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avatars.mds.yandex.net/i?id=03c727152b81ae09c7d11ab8b64276f0_l-5176581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0"/>
          <a:stretch/>
        </p:blipFill>
        <p:spPr bwMode="auto">
          <a:xfrm>
            <a:off x="193252" y="133798"/>
            <a:ext cx="2319312" cy="120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9" y="1206073"/>
            <a:ext cx="1898837" cy="142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21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2" y="1488047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6555" y="819150"/>
            <a:ext cx="5855820" cy="455510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Учитель </a:t>
            </a:r>
            <a:r>
              <a:rPr lang="ru-RU" sz="1800" b="1" dirty="0" smtClean="0"/>
              <a:t>физики</a:t>
            </a:r>
            <a:endParaRPr lang="ru-RU" sz="1800" b="1" dirty="0"/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Муниципальное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общеобразовательное бюджетное учреждение основная общеобразовательная школа № 9 с.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Бунбуй</a:t>
            </a: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Учитель музыки</a:t>
            </a:r>
          </a:p>
          <a:p>
            <a:pPr marL="0" indent="0" algn="just">
              <a:buNone/>
            </a:pPr>
            <a:r>
              <a:rPr lang="ru-RU" sz="1800" dirty="0" smtClean="0"/>
              <a:t>Муниципальное общеобразовательное </a:t>
            </a:r>
            <a:r>
              <a:rPr lang="ru-RU" sz="1800" dirty="0"/>
              <a:t>бюджетное учреждение </a:t>
            </a:r>
            <a:r>
              <a:rPr lang="ru-RU" sz="1800" dirty="0" smtClean="0"/>
              <a:t>средняя общеобразовательная </a:t>
            </a:r>
            <a:r>
              <a:rPr lang="ru-RU" sz="1800" dirty="0"/>
              <a:t>школа № </a:t>
            </a:r>
            <a:r>
              <a:rPr lang="ru-RU" sz="1800" dirty="0"/>
              <a:t>2</a:t>
            </a:r>
            <a:r>
              <a:rPr lang="ru-RU" sz="1800" dirty="0" smtClean="0"/>
              <a:t> </a:t>
            </a:r>
            <a:r>
              <a:rPr lang="ru-RU" sz="1800" dirty="0" err="1" smtClean="0"/>
              <a:t>р.п</a:t>
            </a:r>
            <a:r>
              <a:rPr lang="ru-RU" sz="1800" dirty="0" smtClean="0"/>
              <a:t>. Октябрьский </a:t>
            </a:r>
            <a:endParaRPr lang="ru-RU" sz="1800" dirty="0" smtClean="0"/>
          </a:p>
          <a:p>
            <a:pPr marL="0" lvl="0" indent="0" algn="just">
              <a:buClr>
                <a:srgbClr val="99CB38"/>
              </a:buClr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Муниципальное общеобразовательное бюджетное учреждение средняя общеобразовательная школа №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 </a:t>
            </a:r>
            <a:r>
              <a:rPr lang="ru-RU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р.п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Лесогорск 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542" y="3959898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</a:t>
            </a:r>
            <a:r>
              <a:rPr lang="ru-RU" sz="2000" dirty="0" smtClean="0"/>
              <a:t>округе действует </a:t>
            </a:r>
            <a:r>
              <a:rPr lang="ru-RU" sz="2000" dirty="0" smtClean="0"/>
              <a:t>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ttps://avatars.mds.yandex.net/i?id=03c727152b81ae09c7d11ab8b64276f0_l-5176581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0"/>
          <a:stretch/>
        </p:blipFill>
        <p:spPr bwMode="auto">
          <a:xfrm>
            <a:off x="193252" y="133798"/>
            <a:ext cx="2319312" cy="120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9" y="1206073"/>
            <a:ext cx="1898837" cy="142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77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393</TotalTime>
  <Words>625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Wingdings</vt:lpstr>
      <vt:lpstr>Ретро</vt:lpstr>
      <vt:lpstr>Чунский округ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Меры поддержки педагогов</vt:lpstr>
      <vt:lpstr>Управление образования и молодежной политики  665514, Иркутская область, Чунский округ,  рп. Чунский, ул. Свердлова, д. 3 Тел.: +7 39567 2-17-87 e-mail: chuna-rono@mail.ru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Кравченко</cp:lastModifiedBy>
  <cp:revision>74</cp:revision>
  <dcterms:created xsi:type="dcterms:W3CDTF">2023-09-20T07:04:16Z</dcterms:created>
  <dcterms:modified xsi:type="dcterms:W3CDTF">2026-03-23T01:57:34Z</dcterms:modified>
</cp:coreProperties>
</file>