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0" r:id="rId3"/>
    <p:sldId id="281" r:id="rId4"/>
    <p:sldId id="283" r:id="rId5"/>
    <p:sldId id="282" r:id="rId6"/>
    <p:sldId id="267" r:id="rId7"/>
    <p:sldId id="291" r:id="rId8"/>
    <p:sldId id="288" r:id="rId9"/>
    <p:sldId id="289" r:id="rId10"/>
    <p:sldId id="266" r:id="rId11"/>
    <p:sldId id="269" r:id="rId12"/>
    <p:sldId id="302" r:id="rId13"/>
    <p:sldId id="292" r:id="rId14"/>
    <p:sldId id="303" r:id="rId15"/>
    <p:sldId id="293" r:id="rId16"/>
    <p:sldId id="294" r:id="rId17"/>
    <p:sldId id="304" r:id="rId18"/>
    <p:sldId id="270" r:id="rId19"/>
    <p:sldId id="307" r:id="rId20"/>
    <p:sldId id="295" r:id="rId21"/>
    <p:sldId id="296" r:id="rId22"/>
    <p:sldId id="305" r:id="rId23"/>
    <p:sldId id="297" r:id="rId24"/>
    <p:sldId id="287" r:id="rId25"/>
    <p:sldId id="300" r:id="rId26"/>
    <p:sldId id="299" r:id="rId27"/>
    <p:sldId id="275" r:id="rId28"/>
    <p:sldId id="284" r:id="rId29"/>
    <p:sldId id="306" r:id="rId30"/>
    <p:sldId id="272" r:id="rId31"/>
    <p:sldId id="25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3F560-3DED-4D28-8F71-F507AAECCF75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0439-F947-4322-9AA0-39C5220DE0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57166"/>
            <a:ext cx="8358246" cy="616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 l="5625" t="12500" r="6249"/>
          <a:stretch>
            <a:fillRect/>
          </a:stretch>
        </p:blipFill>
        <p:spPr bwMode="auto">
          <a:xfrm>
            <a:off x="857224" y="714355"/>
            <a:ext cx="7358114" cy="5479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5969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алехино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одержимое 7"/>
          <p:cNvSpPr>
            <a:spLocks noGrp="1"/>
          </p:cNvSpPr>
          <p:nvPr>
            <p:ph sz="half" idx="4294967295"/>
          </p:nvPr>
        </p:nvSpPr>
        <p:spPr>
          <a:xfrm>
            <a:off x="4286248" y="1071546"/>
            <a:ext cx="4643470" cy="4000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Поселок расположен в 2 км от г. Черемхово, через каждый час ходит рейсовый автобус. Есть возможность снять дом или квартиру</a:t>
            </a:r>
          </a:p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Школа после капитального ремонта</a:t>
            </a:r>
          </a:p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Школа имеет очень удобное место расположения, в центре села. Вблизи располагаются: амбулатория, сельская администрация, дом культуры, магазины и благоустроенные многоэтажные дома</a:t>
            </a:r>
          </a:p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Имеются учебные кабинеты, мастерская, столовая, спортивный зал.  В каждом кабинете имеются проекторы, экраны и необходимое оборудование</a:t>
            </a:r>
          </a:p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 школе работают 26 педагогов, средний возраст 40-45 лет., коллектив стабильный, дружный, работоспособный</a:t>
            </a:r>
          </a:p>
        </p:txBody>
      </p:sp>
      <p:pic>
        <p:nvPicPr>
          <p:cNvPr id="7" name="Picture 2" descr="C:\Users\Администратор\Desktop\СОШ Алёхино\Изображение 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8086"/>
          <a:stretch>
            <a:fillRect/>
          </a:stretch>
        </p:blipFill>
        <p:spPr bwMode="auto">
          <a:xfrm>
            <a:off x="82990" y="785794"/>
            <a:ext cx="413182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Первый этап капитального ремонта школы близится к завершению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33" y="3357562"/>
            <a:ext cx="4095777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одержимое 5"/>
          <p:cNvGraphicFramePr>
            <a:graphicFrameLocks/>
          </p:cNvGraphicFramePr>
          <p:nvPr/>
        </p:nvGraphicFramePr>
        <p:xfrm>
          <a:off x="4286248" y="5861718"/>
          <a:ext cx="4572032" cy="353364"/>
        </p:xfrm>
        <a:graphic>
          <a:graphicData uri="http://schemas.openxmlformats.org/drawingml/2006/table">
            <a:tbl>
              <a:tblPr/>
              <a:tblGrid>
                <a:gridCol w="2433501"/>
                <a:gridCol w="2138531"/>
              </a:tblGrid>
              <a:tr h="245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физики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ставка</a:t>
                      </a:r>
                      <a:endParaRPr lang="ru-RU" sz="14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5357818" y="5143536"/>
            <a:ext cx="2714644" cy="6429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214290"/>
            <a:ext cx="7069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деревни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балухарь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одержимое 7"/>
          <p:cNvSpPr>
            <a:spLocks noGrp="1"/>
          </p:cNvSpPr>
          <p:nvPr>
            <p:ph sz="half" idx="4294967295"/>
          </p:nvPr>
        </p:nvSpPr>
        <p:spPr>
          <a:xfrm>
            <a:off x="5072066" y="1428736"/>
            <a:ext cx="3714776" cy="27146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 indent="-182563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Расположена в живописнейшем месте, на пересечении пяти дорог, которые ведут в близлежащие населенные пункты, откуда слетаются ребята, чтобы учиться в нашей школе. Недалеко, всего в двух километрах, расположено известное всему Черемховскому району, знаменитое место отдыха «</a:t>
            </a:r>
            <a:r>
              <a:rPr lang="ru-RU" sz="1500" b="1" dirty="0" err="1" smtClean="0">
                <a:latin typeface="Times New Roman" pitchFamily="18" charset="0"/>
                <a:cs typeface="Times New Roman" pitchFamily="18" charset="0"/>
              </a:rPr>
              <a:t>Федяевский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залив»</a:t>
            </a:r>
          </a:p>
        </p:txBody>
      </p:sp>
      <p:graphicFrame>
        <p:nvGraphicFramePr>
          <p:cNvPr id="8" name="Содержимое 5"/>
          <p:cNvGraphicFramePr>
            <a:graphicFrameLocks/>
          </p:cNvGraphicFramePr>
          <p:nvPr/>
        </p:nvGraphicFramePr>
        <p:xfrm>
          <a:off x="1857356" y="5369304"/>
          <a:ext cx="4572032" cy="1060092"/>
        </p:xfrm>
        <a:graphic>
          <a:graphicData uri="http://schemas.openxmlformats.org/drawingml/2006/table">
            <a:tbl>
              <a:tblPr/>
              <a:tblGrid>
                <a:gridCol w="2433501"/>
                <a:gridCol w="2138531"/>
              </a:tblGrid>
              <a:tr h="353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русского языка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ставка</a:t>
                      </a: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химии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0,4 ставки</a:t>
                      </a: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Учитель-логопед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 ставки</a:t>
                      </a:r>
                      <a:endParaRPr lang="ru-RU" sz="1400" b="1" baseline="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3214678" y="4714884"/>
            <a:ext cx="2714644" cy="64291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31" y="1000108"/>
            <a:ext cx="4762535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4838366"/>
              </p:ext>
            </p:extLst>
          </p:nvPr>
        </p:nvGraphicFramePr>
        <p:xfrm>
          <a:off x="4071934" y="5572140"/>
          <a:ext cx="4429156" cy="928682"/>
        </p:xfrm>
        <a:graphic>
          <a:graphicData uri="http://schemas.openxmlformats.org/drawingml/2006/table">
            <a:tbl>
              <a:tblPr/>
              <a:tblGrid>
                <a:gridCol w="3143272"/>
                <a:gridCol w="1285884"/>
              </a:tblGrid>
              <a:tr h="4643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физики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1,05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математики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1,7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500034" y="1714488"/>
            <a:ext cx="2714644" cy="3000396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indent="20638" algn="ctr">
              <a:spcBef>
                <a:spcPct val="2000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стоит на берегу красавицы Белой, в самом сердце села Бельск Черемховского района. Место это особенное: шум реки слышен даже в тишине уроков, а простор, открывающийся с пришкольного участка, вдохновляет на новые мечты и свершения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729857" y="425215"/>
            <a:ext cx="5485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бельск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8596" y="5643578"/>
            <a:ext cx="3214710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4" descr="Иркутская область образовательное учреждение - участник Акции:Муниципальное казенное общеобразовательное учреждение средняя общ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285860"/>
            <a:ext cx="5357850" cy="4014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4838366"/>
              </p:ext>
            </p:extLst>
          </p:nvPr>
        </p:nvGraphicFramePr>
        <p:xfrm>
          <a:off x="357158" y="4643446"/>
          <a:ext cx="4429156" cy="1857364"/>
        </p:xfrm>
        <a:graphic>
          <a:graphicData uri="http://schemas.openxmlformats.org/drawingml/2006/table">
            <a:tbl>
              <a:tblPr/>
              <a:tblGrid>
                <a:gridCol w="3143272"/>
                <a:gridCol w="1285884"/>
              </a:tblGrid>
              <a:tr h="4643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русского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языка и литературы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lang="ru-RU" sz="12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Calibri"/>
                        </a:rPr>
                        <a:t>Учитель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Calibri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Calibri"/>
                        </a:rPr>
                        <a:t>английского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Calibri"/>
                        </a:rPr>
                        <a:t> языка</a:t>
                      </a:r>
                      <a:endParaRPr lang="ru-RU" sz="12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Calibri"/>
                        </a:rPr>
                        <a:t> математики</a:t>
                      </a:r>
                      <a:endParaRPr lang="ru-RU" sz="12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43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4857752" y="1142984"/>
            <a:ext cx="4038600" cy="5286412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just"/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Расстояние до села Голуметь из города Черемхово по трассе составляет 65 км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2019 году</a:t>
            </a:r>
            <a:r>
              <a:rPr kumimoji="0" lang="ru-RU" sz="6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оведен капитальный ремонт школы</a:t>
            </a: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2476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Имеется фельдшерский пункт, дом</a:t>
            </a:r>
            <a:r>
              <a:rPr kumimoji="0" lang="ru-RU" sz="64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культуры и отдыха</a:t>
            </a:r>
            <a:r>
              <a:rPr kumimoji="0" lang="ru-RU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работают магазины, два детских сада, игровые детские площадки, налажены бесперебойные пассажирские перевозки до г.Черемхово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6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Свято-Никольский храм. В 2000 году получил статус выявленного объекта культурного наследия и находится на государственной охране</a:t>
            </a:r>
            <a:endParaRPr kumimoji="0" lang="ru-RU" sz="6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В каждом кабинете имеются проекторы, экраны и необходимое оборудование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Коллектив школы дружный. Педагоги с радостью будут ждать выпускников ВУЗов для успешного начала их педагогической деятельности!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229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Голуметь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3857628"/>
            <a:ext cx="3214710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2772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 l="9674" t="20845" r="18528" b="23570"/>
          <a:stretch>
            <a:fillRect/>
          </a:stretch>
        </p:blipFill>
        <p:spPr bwMode="auto">
          <a:xfrm flipH="1">
            <a:off x="214282" y="1000108"/>
            <a:ext cx="4500594" cy="3089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2592061"/>
              </p:ext>
            </p:extLst>
          </p:nvPr>
        </p:nvGraphicFramePr>
        <p:xfrm>
          <a:off x="285720" y="5214950"/>
          <a:ext cx="4429156" cy="785819"/>
        </p:xfrm>
        <a:graphic>
          <a:graphicData uri="http://schemas.openxmlformats.org/drawingml/2006/table">
            <a:tbl>
              <a:tblPr/>
              <a:tblGrid>
                <a:gridCol w="3143272"/>
                <a:gridCol w="1285884"/>
              </a:tblGrid>
              <a:tr h="3571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Педагог-дефектолог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0,75 ставки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Учитель-логопед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1,75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4357686" y="857232"/>
            <a:ext cx="4538666" cy="4000528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Расстояние до села Зернового из города Черемхово по трассе составляет 21 км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Имеется фельдшерский пункт, дом культуры и отдыха, работают магазины, детский сад, игровые детские площадки, налажены бесперебойные пассажирские перевозки до г.Черемхово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2024 году закончился капитальный ремонт школы.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встречает педагогов и учеников уютными кабинетами с современной мебелью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кабинете имеются проекторы, экраны и необходимое оборудование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 2 кабинета Точки роста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099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зерновое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28662" y="4357694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3" y="1000108"/>
            <a:ext cx="4214841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4857760"/>
            <a:ext cx="3071834" cy="18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857884" y="2000240"/>
          <a:ext cx="3000396" cy="1714512"/>
        </p:xfrm>
        <a:graphic>
          <a:graphicData uri="http://schemas.openxmlformats.org/drawingml/2006/table">
            <a:tbl>
              <a:tblPr/>
              <a:tblGrid>
                <a:gridCol w="2129313"/>
                <a:gridCol w="871083"/>
              </a:tblGrid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математики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химии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русского языка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истории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500034" y="3857628"/>
            <a:ext cx="8001056" cy="2714644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Расстояние до села Лохово из города Черемхово по трассе составляет 26 км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Имеется фельдшерский пункт, дом культуры и отдыха, работают магазины, детский сад, игровые детские площадки, налажены бесперебойные пассажирские перевозки до г.Черемхово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каждом кабинете имеются проекторы, экраны и необходимое оборудование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2024 году по национальному проекту «Образования» школа получила перечень средств обучения и воспитания для обновления материально – технической базы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15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781684" y="285728"/>
            <a:ext cx="5576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ЛОХОВО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86446" y="1142984"/>
            <a:ext cx="307180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753" y="1071546"/>
            <a:ext cx="5504693" cy="2714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857884" y="2000240"/>
          <a:ext cx="3000396" cy="1285884"/>
        </p:xfrm>
        <a:graphic>
          <a:graphicData uri="http://schemas.openxmlformats.org/drawingml/2006/table">
            <a:tbl>
              <a:tblPr/>
              <a:tblGrid>
                <a:gridCol w="2129313"/>
                <a:gridCol w="871083"/>
              </a:tblGrid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химии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0,22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физики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0,38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русского языка и литературы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571472" y="4000504"/>
            <a:ext cx="8001056" cy="2286016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Наша школа является современным образовательным учреждением, где предлагаются качественные образовательные услуги, соответствующие государственным стандартам общего среднего образования. Коллектив школы состоит из профессионалов, способных успешно решать разнообразные образовательные и воспитательные задачи. Мы прикладываем все усилия, чтобы создать учебную среду, в которой дети чувствуют себя комфортно, атмосфера доброжелательности и спокойствия позволяет каждому ребенку раскрыть его потенциал и достичь успеха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689960" y="285728"/>
            <a:ext cx="76682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деревни малиновка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86446" y="1142984"/>
            <a:ext cx="307180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4034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11037"/>
            <a:ext cx="5572164" cy="285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214290"/>
            <a:ext cx="7044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№1 п. Михайловка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285720" y="857232"/>
            <a:ext cx="4143404" cy="30003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Расстояние до поселка Михайловка из города Черемхово по трассе составляет 35 км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образовательной организации обучается 655 детей, трудится 46 педагогов</a:t>
            </a:r>
          </a:p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Профессионализм, новаторство и эрудиция всегда отличают наших педагогов. Профессиональные конкурсы  помогают увидеть в наших коллегах психологов и методистов, артистов и рукодельниц, профессионалов, увлеченных своим делом.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Ученики не отстают от наставников. Школа гордится отличниками учебы, победителями и призерами олимпиад, конкурсов, соревнований!</a:t>
            </a:r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 l="37335" t="35156" r="36859" b="34570"/>
          <a:stretch>
            <a:fillRect/>
          </a:stretch>
        </p:blipFill>
        <p:spPr bwMode="auto">
          <a:xfrm>
            <a:off x="4714876" y="3857628"/>
            <a:ext cx="4224059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421539"/>
              </p:ext>
            </p:extLst>
          </p:nvPr>
        </p:nvGraphicFramePr>
        <p:xfrm>
          <a:off x="214282" y="4404174"/>
          <a:ext cx="4429156" cy="2165833"/>
        </p:xfrm>
        <a:graphic>
          <a:graphicData uri="http://schemas.openxmlformats.org/drawingml/2006/table">
            <a:tbl>
              <a:tblPr/>
              <a:tblGrid>
                <a:gridCol w="2357454"/>
                <a:gridCol w="2071702"/>
              </a:tblGrid>
              <a:tr h="382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математики</a:t>
                      </a: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русского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языка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 английского языка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Учитель-логопед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Учитель-дефектолог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-88240" y="3455381"/>
            <a:ext cx="4786314" cy="12144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90" name="Picture 6" descr="Главная фото школы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00108"/>
            <a:ext cx="43843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71538" y="353777"/>
            <a:ext cx="7044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№3 п. Михайловка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285720" y="1428736"/>
            <a:ext cx="3500462" cy="364333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Это школа больших возможностей, в которой детям интересно учиться. Здесь каждый ученик может добиться успеха!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Сильный и слаженный педагогический коллектив прилагает немало усилий, чтобы обеспечить качественное образование, сплотить вокруг себя детей и их родителей. В нашей школе каждый ребенок может полностью реализовать себя как в учебе, так и в общественной жизни. Мы делаем акцент на развитии всесторонне развитой личности, подготовленной к жизни в современном мире, способной к получению профессионального образования и осознанному выбору будущей профессии.</a:t>
            </a:r>
          </a:p>
          <a:p>
            <a:pPr algn="just"/>
            <a:endParaRPr lang="ru-RU" sz="1600" dirty="0" smtClean="0"/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421539"/>
              </p:ext>
            </p:extLst>
          </p:nvPr>
        </p:nvGraphicFramePr>
        <p:xfrm>
          <a:off x="4429124" y="4714884"/>
          <a:ext cx="4429156" cy="1792232"/>
        </p:xfrm>
        <a:graphic>
          <a:graphicData uri="http://schemas.openxmlformats.org/drawingml/2006/table">
            <a:tbl>
              <a:tblPr/>
              <a:tblGrid>
                <a:gridCol w="2357454"/>
                <a:gridCol w="2071702"/>
              </a:tblGrid>
              <a:tr h="382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химии</a:t>
                      </a: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Учитель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истории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 начальных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классов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Calibri"/>
                        </a:rPr>
                        <a:t>1 ставка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коррекционных классов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-214314" y="5072074"/>
            <a:ext cx="4786314" cy="12144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0064" y="1142984"/>
            <a:ext cx="531592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Черемховский район.jpg"/>
          <p:cNvPicPr/>
          <p:nvPr/>
        </p:nvPicPr>
        <p:blipFill>
          <a:blip r:embed="rId3"/>
          <a:srcRect l="545" r="62400" b="2439"/>
          <a:stretch>
            <a:fillRect/>
          </a:stretch>
        </p:blipFill>
        <p:spPr bwMode="auto">
          <a:xfrm>
            <a:off x="285720" y="428604"/>
            <a:ext cx="5072098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86380" y="2000240"/>
            <a:ext cx="364333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Черемховский район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расположен в юго-западной части Иркутской области. 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Граничит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Заларинским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Аларским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Боханским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Усольским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районами области и городами Черемхово и Свирск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Площадь территории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9,9 тыс. км²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(1,3 % территории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Иркутской области)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" descr="C:\Users\Администратор\Desktop\Документы\ФОТО\Картинки\Разное\Герб Черемховского района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214291"/>
            <a:ext cx="900585" cy="1126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285728"/>
            <a:ext cx="7565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 села Нижняя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иреть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357158" y="1285860"/>
            <a:ext cx="3571900" cy="335758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Расстояние до села Нижняя Иреть из города Черемхово по трассе составляет 54 км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Имеется фельдшерский пункт, дом культуры и отдыха, работают магазины, детский сад, игровые детские площадки, налажены бесперебойные пассажирские перевозки до г. Черемхово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Коллектив школы дружный. Педагоги с радостью будут ждать выпускников ВУЗов для успешного начала их педагогической деятельности!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428596" y="5572140"/>
          <a:ext cx="4429156" cy="428628"/>
        </p:xfrm>
        <a:graphic>
          <a:graphicData uri="http://schemas.openxmlformats.org/drawingml/2006/table">
            <a:tbl>
              <a:tblPr/>
              <a:tblGrid>
                <a:gridCol w="2357454"/>
                <a:gridCol w="2071702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 английского языка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4786322"/>
            <a:ext cx="3143272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89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6" name="Picture 8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786190"/>
            <a:ext cx="3727919" cy="2796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8" name="Picture 10" descr="Главное изображение школы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0157" y="1071546"/>
            <a:ext cx="448740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496653"/>
            <a:ext cx="7467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новогромово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357158" y="1643050"/>
            <a:ext cx="3571900" cy="33575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Расстояние до села Новогромово из города Черемхово по трассе составляет 10 км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Имеется фельдшерский пункт, дом культуры и отдыха, работают магазины, детский сад, игровые детские площадки, налажены бесперебойные пассажирские перевозки до г. Черемхово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Коллектив школы дружный. Педагоги с радостью будут ждать выпускников ВУЗов для успешного начала их педагогической деятельности!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/>
          </a:p>
          <a:p>
            <a:pPr algn="just"/>
            <a:endParaRPr lang="ru-RU" sz="1600" dirty="0" smtClean="0"/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3857620" y="5572140"/>
          <a:ext cx="4786346" cy="857256"/>
        </p:xfrm>
        <a:graphic>
          <a:graphicData uri="http://schemas.openxmlformats.org/drawingml/2006/table">
            <a:tbl>
              <a:tblPr/>
              <a:tblGrid>
                <a:gridCol w="3214710"/>
                <a:gridCol w="1571636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Учитель русского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языка и литературы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математики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357158" y="5500702"/>
            <a:ext cx="3143272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89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4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357299"/>
            <a:ext cx="4786346" cy="380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425215"/>
            <a:ext cx="8445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 поселка новостройка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Содержимое 5"/>
          <p:cNvSpPr txBox="1">
            <a:spLocks/>
          </p:cNvSpPr>
          <p:nvPr/>
        </p:nvSpPr>
        <p:spPr>
          <a:xfrm>
            <a:off x="357158" y="1285860"/>
            <a:ext cx="3571900" cy="39290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173038" indent="-77788"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Наша школа - это современное образовательное учреждение, предоставляющее качественные образовательные услуги в соответствии с государственными стандартами общего среднего образования.</a:t>
            </a:r>
          </a:p>
          <a:p>
            <a:pPr marL="173038" indent="-77788"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школе работает высокопрофессиональный коллектив, способный решать образовательные и воспитательные задачи любой сложности.</a:t>
            </a:r>
          </a:p>
          <a:p>
            <a:pPr marL="173038" indent="-77788" algn="just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Мы делаем всё возможное, чтобы создать комфортные условия пребывания в школе, спокойную, доброжелательную атмосферу, позволяющую раскрыть и реализовать потенциал каждого ребенка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4214810" y="5143512"/>
          <a:ext cx="4429156" cy="1285884"/>
        </p:xfrm>
        <a:graphic>
          <a:graphicData uri="http://schemas.openxmlformats.org/drawingml/2006/table">
            <a:tbl>
              <a:tblPr/>
              <a:tblGrid>
                <a:gridCol w="2357454"/>
                <a:gridCol w="2071702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математики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информатики 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 часов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физики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 часов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71472" y="5429264"/>
            <a:ext cx="3143272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89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1285860"/>
            <a:ext cx="4955573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1558" y="353777"/>
            <a:ext cx="4957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онот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1466995"/>
            <a:ext cx="4071966" cy="1461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3038" indent="-173038" algn="just">
              <a:buFont typeface="Arial" pitchFamily="34" charset="0"/>
              <a:buChar char="•"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Онот находится в 107 км от г. Черемхово, в тайге. Село очень красивое, жители дружные и инициативные. </a:t>
            </a:r>
          </a:p>
          <a:p>
            <a:pPr marL="173038" indent="-173038" algn="just"/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3038" indent="-173038"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Мы рады принять Вас в нашу команду! </a:t>
            </a:r>
          </a:p>
          <a:p>
            <a:pPr algn="ctr"/>
            <a:endParaRPr lang="ru-RU" sz="1400" dirty="0"/>
          </a:p>
        </p:txBody>
      </p:sp>
      <p:pic>
        <p:nvPicPr>
          <p:cNvPr id="5" name="Picture 8" descr="DSC01345"/>
          <p:cNvPicPr>
            <a:picLocks noChangeAspect="1" noChangeArrowheads="1"/>
          </p:cNvPicPr>
          <p:nvPr/>
        </p:nvPicPr>
        <p:blipFill>
          <a:blip r:embed="rId3" cstate="print"/>
          <a:srcRect l="11427" t="6561" b="24770"/>
          <a:stretch>
            <a:fillRect/>
          </a:stretch>
        </p:blipFill>
        <p:spPr>
          <a:xfrm>
            <a:off x="74111" y="1285859"/>
            <a:ext cx="4549579" cy="321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Содержимое 5"/>
          <p:cNvGraphicFramePr>
            <a:graphicFrameLocks/>
          </p:cNvGraphicFramePr>
          <p:nvPr/>
        </p:nvGraphicFramePr>
        <p:xfrm>
          <a:off x="4714844" y="3428104"/>
          <a:ext cx="4143436" cy="3144168"/>
        </p:xfrm>
        <a:graphic>
          <a:graphicData uri="http://schemas.openxmlformats.org/drawingml/2006/table">
            <a:tbl>
              <a:tblPr/>
              <a:tblGrid>
                <a:gridCol w="3007333"/>
                <a:gridCol w="1136103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русского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языка и литературы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математики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Социальный педагог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Педагог-психолог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 ставки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 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Инструктор по труду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9873" marR="298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 ставки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1080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7224" y="4929198"/>
            <a:ext cx="3143272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6069550"/>
              </p:ext>
            </p:extLst>
          </p:nvPr>
        </p:nvGraphicFramePr>
        <p:xfrm>
          <a:off x="4500562" y="4786322"/>
          <a:ext cx="4429156" cy="1714512"/>
        </p:xfrm>
        <a:graphic>
          <a:graphicData uri="http://schemas.openxmlformats.org/drawingml/2006/table">
            <a:tbl>
              <a:tblPr/>
              <a:tblGrid>
                <a:gridCol w="3143272"/>
                <a:gridCol w="1285884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Учитель-дефектолог</a:t>
                      </a:r>
                      <a:endParaRPr lang="ru-RU" sz="14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Учитель-логопед</a:t>
                      </a:r>
                      <a:endParaRPr lang="ru-RU" sz="14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Calibri"/>
                        </a:rPr>
                        <a:t>0,5 ставки</a:t>
                      </a:r>
                      <a:endParaRPr lang="ru-RU" sz="14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химии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 английского языка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285720" y="1142984"/>
            <a:ext cx="4110070" cy="5072098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Расстояние до села Парфеново из города Черемхово по трассе составляет 35 км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нашей школе теплая, комфортная атмосфера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Светлые, уютные кабинеты с техническими средствами обучения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2024 году по национальному проекту «Образования» получили перечень средств обучения и воспитания для обновления материально – технической базы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сегодня на пути развития, в постоянном движении, а  значит, ее история продолжается, она живёт полной, насыщенной, интересной и творческой жизнью.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628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Парфеново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72066" y="4000504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59783"/>
            <a:ext cx="4286280" cy="3040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7159827"/>
              </p:ext>
            </p:extLst>
          </p:nvPr>
        </p:nvGraphicFramePr>
        <p:xfrm>
          <a:off x="5537932" y="4358265"/>
          <a:ext cx="3248910" cy="1283976"/>
        </p:xfrm>
        <a:graphic>
          <a:graphicData uri="http://schemas.openxmlformats.org/drawingml/2006/table">
            <a:tbl>
              <a:tblPr/>
              <a:tblGrid>
                <a:gridCol w="2524834"/>
                <a:gridCol w="724076"/>
              </a:tblGrid>
              <a:tr h="3566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русского языка 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литературы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физики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Учитель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математики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250001" y="868745"/>
            <a:ext cx="8643998" cy="2214578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Расстояние до села Рысево из города Черемхово по трассе составляет 8 км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нашей школе теплая, комфортная атмосфера. Школа после капитального ремонта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Светлые, уютные кабинеты с техническими средствами обучения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сегодня на пути развития, в постоянном движении, а  значит, ее история продолжается, она живёт полной, насыщенной, интересной и творческой жизнью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Коллектив школы дружный. Педагоги с радостью будут ждать выпускников ВУЗов для успешного начала их педагогической деятельности!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643042" y="214290"/>
            <a:ext cx="5616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рысево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15008" y="3357562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9938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/>
          <a:srcRect b="16981"/>
          <a:stretch>
            <a:fillRect/>
          </a:stretch>
        </p:blipFill>
        <p:spPr bwMode="auto">
          <a:xfrm>
            <a:off x="395535" y="3143248"/>
            <a:ext cx="483576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322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500034" y="5572140"/>
          <a:ext cx="4071966" cy="857256"/>
        </p:xfrm>
        <a:graphic>
          <a:graphicData uri="http://schemas.openxmlformats.org/drawingml/2006/table">
            <a:tbl>
              <a:tblPr/>
              <a:tblGrid>
                <a:gridCol w="2889782"/>
                <a:gridCol w="1182184"/>
              </a:tblGrid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- логопед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Calibri"/>
                        </a:rPr>
                        <a:t> ставка</a:t>
                      </a:r>
                      <a:endParaRPr lang="ru-RU" sz="12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Учитель- дефектолог (олигофренопедагог)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4786314" y="1214422"/>
            <a:ext cx="4110070" cy="5072098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endParaRPr lang="ru-RU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Расстояние до села Саянское из города Черемхово по трассе составляет 74 км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нашей школе теплая, комфортная атмосфера</a:t>
            </a:r>
          </a:p>
          <a:p>
            <a:pPr marL="34290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Светлые, уютные кабинеты с техническими средствами обучения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сегодня на пути развития, в постоянном движении, а  значит, ее история продолжается, она живёт полной, насыщенной, интересной и творческой жизнью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Имеется фельдшерский пункт, дом культуры и отдыха, работают магазины, детский сад, игровые детские площадки, налажены бесперебойные пассажирские перевозки до г. Черемхово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Коллектив школы дружный. Педагоги с радостью будут ждать выпускников ВУЗов для успешного начала их педагогической деятельности!</a:t>
            </a: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lvl="0" indent="-247650" algn="just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285852" y="353777"/>
            <a:ext cx="6233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</a:t>
            </a:r>
            <a:r>
              <a:rPr lang="ru-RU" sz="3600" b="1" cap="all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саянское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0100" y="4714884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1986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457203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3"/>
          <p:cNvSpPr>
            <a:spLocks noGrp="1"/>
          </p:cNvSpPr>
          <p:nvPr>
            <p:ph sz="half" idx="4294967295"/>
          </p:nvPr>
        </p:nvSpPr>
        <p:spPr>
          <a:xfrm>
            <a:off x="4286248" y="1000108"/>
            <a:ext cx="4567270" cy="578647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Село таежное, находится в 75 км от районного центра. Налажены пассажирские перевозки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Экологическая обстановка (чистый воздух, прекрасная живописная природа, отсутствие городской суеты)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Гордостью школы являются ветераны педагогического труда, их выпуски одни из лучших.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Педагоги-стажисты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готовы быть наставниками для молодых учителей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настоящее время в школе работают 16 педагогов, учится 101 школьник. Коллектив  творческий, сплоченный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в селе Тальники всегда была и продолжает оставаться образовательным, культурным центром.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Результаты педагогов и детей школы становятся гордостью и достоянием общественности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Имеется возможность получения    жилья, субсидий и дополнительных выплат для педагогов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357158" y="274638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тальники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Users\Администратор\Desktop\тальники.jpg"/>
          <p:cNvPicPr>
            <a:picLocks noChangeAspect="1" noChangeArrowheads="1"/>
          </p:cNvPicPr>
          <p:nvPr/>
        </p:nvPicPr>
        <p:blipFill>
          <a:blip r:embed="rId3" cstate="print"/>
          <a:srcRect t="4883" b="12099"/>
          <a:stretch>
            <a:fillRect/>
          </a:stretch>
        </p:blipFill>
        <p:spPr bwMode="auto">
          <a:xfrm>
            <a:off x="214282" y="1000108"/>
            <a:ext cx="413160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7" y="3643314"/>
            <a:ext cx="413999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3878382"/>
          <a:ext cx="5286412" cy="2122386"/>
        </p:xfrm>
        <a:graphic>
          <a:graphicData uri="http://schemas.openxmlformats.org/drawingml/2006/table">
            <a:tbl>
              <a:tblPr/>
              <a:tblGrid>
                <a:gridCol w="3739169"/>
                <a:gridCol w="1547243"/>
              </a:tblGrid>
              <a:tr h="1482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Учитель русского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языка и литературы</a:t>
                      </a: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 часов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дополнительного образования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0,75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начальных классов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 часов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Советник директора по воспитанию и взаимодействию с детскими общественными объединениями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0,25 ставки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18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Эксперт в РДЦ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0,25 ставки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379" marR="443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714480" y="3000372"/>
            <a:ext cx="3000396" cy="7143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3" descr="C:\Users\Администратор\Desktop\0-02-05-96aeb46bee15221791647855079b30f7e48e41d1228f24cf9fc73d65332e599c_52948567.jpg"/>
          <p:cNvPicPr>
            <a:picLocks noChangeAspect="1" noChangeArrowheads="1"/>
          </p:cNvPicPr>
          <p:nvPr/>
        </p:nvPicPr>
        <p:blipFill>
          <a:blip r:embed="rId3"/>
          <a:srcRect l="6780" t="18079" b="7344"/>
          <a:stretch>
            <a:fillRect/>
          </a:stretch>
        </p:blipFill>
        <p:spPr bwMode="auto">
          <a:xfrm>
            <a:off x="285720" y="214289"/>
            <a:ext cx="4587048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2857496"/>
            <a:ext cx="2952205" cy="3928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214290"/>
            <a:ext cx="3929090" cy="2640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Содержимое 4"/>
          <p:cNvGraphicFramePr>
            <a:graphicFrameLocks noGrp="1"/>
          </p:cNvGraphicFramePr>
          <p:nvPr>
            <p:ph sz="half" idx="1"/>
          </p:nvPr>
        </p:nvGraphicFramePr>
        <p:xfrm>
          <a:off x="4714876" y="2214554"/>
          <a:ext cx="4071966" cy="4286280"/>
        </p:xfrm>
        <a:graphic>
          <a:graphicData uri="http://schemas.openxmlformats.org/drawingml/2006/table">
            <a:tbl>
              <a:tblPr/>
              <a:tblGrid>
                <a:gridCol w="2889782"/>
                <a:gridCol w="1182184"/>
              </a:tblGrid>
              <a:tr h="4286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английского языка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информатики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- дефектолог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0,5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- логопед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0,5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 - психолог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0,5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физики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Социальный педагог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0,25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Заместитель директора по УВР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0,5</a:t>
                      </a:r>
                      <a:r>
                        <a:rPr lang="ru-RU" sz="1400" b="1" baseline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Советник по воспитанию 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0,25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Учитель биологии и географии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ставка</a:t>
                      </a:r>
                      <a:endParaRPr lang="ru-RU" sz="1400" b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Содержимое 3"/>
          <p:cNvSpPr txBox="1">
            <a:spLocks/>
          </p:cNvSpPr>
          <p:nvPr/>
        </p:nvSpPr>
        <p:spPr>
          <a:xfrm>
            <a:off x="319054" y="3857628"/>
            <a:ext cx="4110070" cy="2500330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Средняя общеобразовательная школа села Тунгуска расположена в самом сердце Черемховского района Иркутской области. Она стоит в центре села, являясь не просто географической точкой на карте, а настоящим центром притяжения для всех его жителей. Сюда сходны дороги учеников не только из Тунгуски, но и из ближайших деревень, ведь школа дает путевку в жизнь подрастающему поколению.</a:t>
            </a:r>
          </a:p>
        </p:txBody>
      </p:sp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1285852" y="353777"/>
            <a:ext cx="6211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Тунгуска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43504" y="1357298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6082" name="Picture 2" descr="Главное изображение школы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320" y="1132596"/>
            <a:ext cx="4414680" cy="2510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" descr="C:\Users\Администратор\Desktop\Документы\ФОТО\Картинки\Разное\Герб Черемховского района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214291"/>
            <a:ext cx="900585" cy="11266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4000504"/>
            <a:ext cx="37147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Черемховский район стоит того, чтобы его посетить.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 Иркутска это всего-то 144 километра, по большей части по прекрасной трассе — это снова к слову о доступности направления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57818" y="1428736"/>
            <a:ext cx="29289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Живописность  местности  создает  предпосылки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 местного туризма и формирования рекреационных зон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дминистратор\Desktop\Документы\ФОТО\Черемховский район\Черемховский район_фото с Ok\Гора Бадара, п. Мото-Бодары.jpg"/>
          <p:cNvPicPr>
            <a:picLocks noChangeAspect="1" noChangeArrowheads="1"/>
          </p:cNvPicPr>
          <p:nvPr/>
        </p:nvPicPr>
        <p:blipFill>
          <a:blip r:embed="rId4" cstate="print"/>
          <a:srcRect r="11109"/>
          <a:stretch>
            <a:fillRect/>
          </a:stretch>
        </p:blipFill>
        <p:spPr bwMode="auto">
          <a:xfrm>
            <a:off x="4500562" y="3571876"/>
            <a:ext cx="4429156" cy="3100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Администратор\Desktop\Чер. район\image (2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399"/>
            <a:ext cx="4633914" cy="3475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5"/>
          <p:cNvSpPr>
            <a:spLocks noGrp="1"/>
          </p:cNvSpPr>
          <p:nvPr>
            <p:ph sz="half" idx="1"/>
          </p:nvPr>
        </p:nvSpPr>
        <p:spPr>
          <a:xfrm>
            <a:off x="357158" y="1571612"/>
            <a:ext cx="3929090" cy="464347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82563" indent="-18256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Школа находится в центре села, которое расположено в живописном месте.   Располагается в деревянном здании.</a:t>
            </a:r>
          </a:p>
          <a:p>
            <a:pPr marL="182563" indent="-18256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Общее количество обучающихся – 88</a:t>
            </a:r>
          </a:p>
          <a:p>
            <a:pPr marL="182563" indent="-18256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настоящее время в образовательной организации работает 16 педагогов. Из них – 6 педагогов – выпускники родной школы</a:t>
            </a:r>
          </a:p>
          <a:p>
            <a:pPr marL="182563" indent="-18256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школе активно работают патриотический отряд «Штурм», кружки: вокально-инструментальный, моделирование</a:t>
            </a:r>
          </a:p>
          <a:p>
            <a:pPr marL="182563" indent="-18256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Гордостью школы являются ученики – победители и призёры олимпиад и спортивных соревнований,  конкурсов различного уровня</a:t>
            </a:r>
          </a:p>
        </p:txBody>
      </p:sp>
      <p:pic>
        <p:nvPicPr>
          <p:cNvPr id="5" name="Picture 2" descr="C:\Users\Администратор\Desktop\12-7_6.jpg"/>
          <p:cNvPicPr>
            <a:picLocks noChangeAspect="1" noChangeArrowheads="1"/>
          </p:cNvPicPr>
          <p:nvPr/>
        </p:nvPicPr>
        <p:blipFill>
          <a:blip r:embed="rId3"/>
          <a:srcRect l="5249" t="6737"/>
          <a:stretch>
            <a:fillRect/>
          </a:stretch>
        </p:blipFill>
        <p:spPr bwMode="auto">
          <a:xfrm>
            <a:off x="4357686" y="1357298"/>
            <a:ext cx="4572032" cy="3467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00166" y="571480"/>
            <a:ext cx="6293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 села узкий луг</a:t>
            </a:r>
            <a:endParaRPr lang="ru-RU" sz="3600" cap="all" dirty="0">
              <a:effectLst>
                <a:glow rad="101600">
                  <a:schemeClr val="bg2">
                    <a:alpha val="6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4714876" y="5572140"/>
          <a:ext cx="4071966" cy="428628"/>
        </p:xfrm>
        <a:graphic>
          <a:graphicData uri="http://schemas.openxmlformats.org/drawingml/2006/table">
            <a:tbl>
              <a:tblPr/>
              <a:tblGrid>
                <a:gridCol w="2889782"/>
                <a:gridCol w="1182184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Учитель- логопед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Calibri"/>
                          <a:cs typeface="Calibri"/>
                        </a:rPr>
                        <a:t>1</a:t>
                      </a:r>
                      <a:r>
                        <a:rPr lang="ru-RU" sz="1400" b="1" baseline="0" dirty="0" smtClean="0">
                          <a:latin typeface="Times New Roman"/>
                          <a:ea typeface="Calibri"/>
                          <a:cs typeface="Calibri"/>
                        </a:rPr>
                        <a:t> ставка</a:t>
                      </a:r>
                      <a:endParaRPr lang="ru-RU" sz="1200" b="1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5000628" y="4714884"/>
            <a:ext cx="3143272" cy="64294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normalizeH="0" baseline="0" noProof="0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ВАКАНСИИ</a:t>
            </a:r>
            <a:r>
              <a:rPr kumimoji="0" lang="ru-RU" sz="3200" b="1" i="0" u="none" strike="noStrike" kern="120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200" b="1" i="0" u="none" strike="noStrike" kern="120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s-ge.com/sites/default/files/styles/sge_teaser_xl/public/event/images/adobestock_172004787.jpg?itok=l9ZrSH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www.s-ge.com/sites/default/files/styles/sge_teaser_xl/public/event/images/adobestock_172004787.jpg?itok=l9ZrSHq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5" name="Picture 11" descr="C:\Users\Администратор\Desktop\Вакансии 2024\adobestock_1720047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4786346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0" y="5786454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СПАСИБО</a:t>
            </a:r>
            <a:r>
              <a:rPr kumimoji="0" lang="ru-RU" sz="4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ЗА ВНИМАНИЕ!!!</a:t>
            </a:r>
            <a:endParaRPr kumimoji="0" lang="ru-RU" sz="4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6"/>
            <a:ext cx="8358246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285728"/>
            <a:ext cx="778674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Наибольшей популярностью  у  жителей  района  и  соседних  муниципальных  образований пользуется отдых на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Федяевском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заливе реки Ангара, на береговой линии рек Белая и Иреть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C:\Users\Администратор\Desktop\Документы\ФОТО\Картинки\Разное\Герб Черемховского района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285728"/>
            <a:ext cx="900585" cy="1126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7286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хотите увидеть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Мальдивы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не выезжая за пределы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Иркутской области? Вам снова в Черемховский район.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Здесь есть фантастическое место с очень красивой бирюзовой водой и белыми берегами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Купаются здесь от мала до велика. За здоровье не боятся. Фото: Семен Сухано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Купаются здесь от мала до велика. За здоровье не боятся. Фото: Семен Сухано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2" name="AutoShape 6" descr="Купаются здесь от мала до велика. За здоровье не боятся. Фото: Семен Сухано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5" name="AutoShape 9" descr="Купаются здесь от мала до велика. За здоровье не боятся. Фото: Семен Суханов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/>
          <a:srcRect l="14824" t="19531" r="36310" b="22851"/>
          <a:stretch>
            <a:fillRect/>
          </a:stretch>
        </p:blipFill>
        <p:spPr bwMode="auto">
          <a:xfrm>
            <a:off x="357158" y="1643050"/>
            <a:ext cx="8358246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" descr="C:\Users\Администратор\Desktop\Документы\ФОТО\Картинки\Разное\Герб Черемховского района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01024" y="285728"/>
            <a:ext cx="900585" cy="11266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2071670" y="1928802"/>
            <a:ext cx="4857784" cy="71438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средних школ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43108" y="2786058"/>
            <a:ext cx="4857784" cy="78581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начальная школа-детский сад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42861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Система образования Черемховского района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3108" y="3714752"/>
            <a:ext cx="4857784" cy="71438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детских садов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08" y="4572008"/>
            <a:ext cx="4857784" cy="71438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учреждения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142853"/>
            <a:ext cx="7643866" cy="1500197"/>
          </a:xfrm>
          <a:solidFill>
            <a:schemeClr val="bg1">
              <a:alpha val="43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Кадровый вопрос на сегодняшний день остается открытым.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Одной из главных задач отдела образования, руководителей школ является привлечение молодых специалистов,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ориентация школьников на получение педагогических профессий</a:t>
            </a:r>
          </a:p>
          <a:p>
            <a:endParaRPr lang="ru-RU" dirty="0"/>
          </a:p>
        </p:txBody>
      </p:sp>
      <p:pic>
        <p:nvPicPr>
          <p:cNvPr id="4" name="Picture 3" descr="Z:\SoasSV6fOfo-700x2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013" y="4489556"/>
            <a:ext cx="8471829" cy="2368443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7" y="1651978"/>
            <a:ext cx="4721255" cy="2655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7126" y="0"/>
            <a:ext cx="8786874" cy="899146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молодых педагогов</a:t>
            </a:r>
            <a:endParaRPr lang="ru-RU" sz="32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3910" b="17949"/>
          <a:stretch>
            <a:fillRect/>
          </a:stretch>
        </p:blipFill>
        <p:spPr bwMode="auto">
          <a:xfrm>
            <a:off x="4850604" y="4221088"/>
            <a:ext cx="4196292" cy="255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07191" y="766661"/>
            <a:ext cx="792961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С целью методического сопровождения молодых педагогов функционирует Школа молодого педагога «Школьный университет».</a:t>
            </a:r>
          </a:p>
          <a:p>
            <a:pPr algn="just"/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Поддержка молодых педагогов осуществляется также в ходе проведения методических дней и мероприятий: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Неделя молодого педагога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молодых педагогов «Новая волна»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 наставничества «Лучшая наставническая пара»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Слет молодых педагогов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БезФормата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площадка «Школа лучших»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Выплачивается единовременное  денежное пособие в размере 92 тыс. рублей  (</a:t>
            </a:r>
            <a:r>
              <a:rPr lang="en-US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https://irkobl.ru/sites/minobr/merisocpodergk/molodspecialist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4209603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течение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 молодым педагогам выплачивается % надбавка к должностному окладу: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 3 лет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 – 50 %;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3 до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 лет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30 %;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5 до 7 лет работы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20 %.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7126" y="0"/>
            <a:ext cx="8786874" cy="1143000"/>
          </a:xfrm>
        </p:spPr>
        <p:txBody>
          <a:bodyPr>
            <a:noAutofit/>
          </a:bodyPr>
          <a:lstStyle/>
          <a:p>
            <a:r>
              <a:rPr lang="ru-RU" sz="3200" b="1" cap="all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молодых педагогов</a:t>
            </a:r>
            <a:endParaRPr lang="ru-RU" sz="3200" dirty="0"/>
          </a:p>
        </p:txBody>
      </p:sp>
      <p:pic>
        <p:nvPicPr>
          <p:cNvPr id="5" name="Picture 2" descr="C:\Users\Администратор\Desktop\Документы\ФОТО\Молодые специалисты 2019\S1250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4466927" cy="28575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1052736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Каждый молодой педагог, имеющий регистрацию в сельской местности, имеет льготы по оплате за коммунальные услуги и электроэнергию, на приобретение твердого топлива. 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Обеспечение жильем молодых специалистов предусмотрено только в рамках аренды жилья.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596" y="3078539"/>
            <a:ext cx="41434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Молодым специалистам выплачивается сельская надбавка в размере 25 %.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Возможность участия в программе «Земский учитель» (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https://irkobl.ru/sites/minobr/zemski_ychitel/zemski_ychitel_2024/2024.php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1373</Words>
  <Application>Microsoft Office PowerPoint</Application>
  <PresentationFormat>Экран (4:3)</PresentationFormat>
  <Paragraphs>296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Corbel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образования Черемховского района</vt:lpstr>
      <vt:lpstr>Презентация PowerPoint</vt:lpstr>
      <vt:lpstr>поддержка молодых педагогов</vt:lpstr>
      <vt:lpstr>поддержка молодых педагогов</vt:lpstr>
      <vt:lpstr>Презентация PowerPoint</vt:lpstr>
      <vt:lpstr>Презентация PowerPoint</vt:lpstr>
      <vt:lpstr>Презентация PowerPoint</vt:lpstr>
      <vt:lpstr>Школа села бельск</vt:lpstr>
      <vt:lpstr>Школа села Голуметь</vt:lpstr>
      <vt:lpstr>Школа села зерновое</vt:lpstr>
      <vt:lpstr>Школа села ЛОХОВО</vt:lpstr>
      <vt:lpstr>Школа деревни малиновка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села Парфеново</vt:lpstr>
      <vt:lpstr>Школа села рысево</vt:lpstr>
      <vt:lpstr>Школа села саянское</vt:lpstr>
      <vt:lpstr>Школа села тальники</vt:lpstr>
      <vt:lpstr>Презентация PowerPoint</vt:lpstr>
      <vt:lpstr>Школа села Тунгуска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Melody</cp:lastModifiedBy>
  <cp:revision>72</cp:revision>
  <dcterms:created xsi:type="dcterms:W3CDTF">2024-11-18T07:49:10Z</dcterms:created>
  <dcterms:modified xsi:type="dcterms:W3CDTF">2026-03-12T04:30:10Z</dcterms:modified>
</cp:coreProperties>
</file>