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70" r:id="rId3"/>
    <p:sldId id="272" r:id="rId4"/>
    <p:sldId id="276" r:id="rId5"/>
    <p:sldId id="26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.abramova\Desktop\Z&#1040;&#1073;&#1088;&#1072;&#1084;&#1086;&#1074;&#1072;\&#1073;&#1091;&#1082;&#1083;&#1077;&#1090;\&#1082;&#1072;&#1088;&#1090;&#1080;&#1085;&#1082;&#1080;%202017\&#1076;&#1080;&#1072;&#1075;&#1088;&#1072;&#1084;&#1084;&#1099;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t.abramova\Desktop\Z&#1040;&#1073;&#1088;&#1072;&#1084;&#1086;&#1074;&#1072;\&#1073;&#1091;&#1082;&#1083;&#1077;&#1090;\&#1082;&#1072;&#1088;&#1090;&#1080;&#1085;&#1082;&#1080;%202017\&#1076;&#1080;&#1072;&#1075;&#1088;&#1072;&#1084;&#1084;&#1099;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ОРГАНИЗАЦИИ, ПРЕДОСТАВЛЯЮЩИЕ УСЛУГИ ДОШКОЛЬНОГО ОБРАЗОВАНИЯ</a:t>
            </a:r>
          </a:p>
        </c:rich>
      </c:tx>
      <c:layout>
        <c:manualLayout>
          <c:xMode val="edge"/>
          <c:yMode val="edge"/>
          <c:x val="0.11887269233982116"/>
          <c:y val="5.53955200145395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6455469097042111"/>
          <c:y val="0.3434119073868796"/>
          <c:w val="0.44096916010498738"/>
          <c:h val="0.63563122177295406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>
          <a:solidFill>
            <a:schemeClr val="accent5">
              <a:lumMod val="75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ОРГАНИЗАЦИИ, ПРЕДОСТАВЛЯЮЩИЕ УСЛУГИ ДОШКОЛЬНОГО ОБРАЗОВАНИЯ</a:t>
            </a:r>
          </a:p>
        </c:rich>
      </c:tx>
      <c:layout>
        <c:manualLayout>
          <c:xMode val="edge"/>
          <c:yMode val="edge"/>
          <c:x val="0.11887269233982116"/>
          <c:y val="5.53955200145395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6455469097042111"/>
          <c:y val="0.3434119073868796"/>
          <c:w val="0.44096916010498738"/>
          <c:h val="0.63563122177295406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>
          <a:solidFill>
            <a:schemeClr val="accent5">
              <a:lumMod val="75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ОРГАНИЗАЦИИ, ПРЕДОСТАВЛЯЮЩИЕ УСЛУГИ ДОШКОЛЬНОГО ОБРАЗОВАНИЯ</a:t>
            </a:r>
          </a:p>
        </c:rich>
      </c:tx>
      <c:layout>
        <c:manualLayout>
          <c:xMode val="edge"/>
          <c:yMode val="edge"/>
          <c:x val="0.11887269233982116"/>
          <c:y val="5.53955200145395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6455469097042111"/>
          <c:y val="0.3434119073868796"/>
          <c:w val="0.44096916010498738"/>
          <c:h val="0.63563122177295406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>
          <a:solidFill>
            <a:schemeClr val="accent5">
              <a:lumMod val="75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</cdr:x>
      <cdr:y>0</cdr:y>
    </cdr:to>
    <cdr:grpSp>
      <cdr:nvGrpSpPr>
        <cdr:cNvPr id="2" name="Группа 1"/>
        <cdr:cNvGrpSpPr/>
      </cdr:nvGrpSpPr>
      <cdr:grpSpPr>
        <a:xfrm xmlns:a="http://schemas.openxmlformats.org/drawingml/2006/main">
          <a:off x="0" y="0"/>
          <a:ext cx="0" cy="0"/>
          <a:chOff x="0" y="0"/>
          <a:chExt cx="0" cy="0"/>
        </a:xfrm>
      </cdr:grpSpPr>
    </cdr:grpSp>
  </cdr:relSizeAnchor>
  <cdr:relSizeAnchor xmlns:cdr="http://schemas.openxmlformats.org/drawingml/2006/chartDrawing">
    <cdr:from>
      <cdr:x>0</cdr:x>
      <cdr:y>0</cdr:y>
    </cdr:from>
    <cdr:to>
      <cdr:x>0.99022</cdr:x>
      <cdr:y>0.92581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0" y="0"/>
          <a:ext cx="11576957" cy="46863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endParaRPr lang="ru-RU" sz="2400" dirty="0" smtClean="0">
            <a:latin typeface="Calibri"/>
          </a:endParaRPr>
        </a:p>
        <a:p xmlns:a="http://schemas.openxmlformats.org/drawingml/2006/main">
          <a:r>
            <a:rPr lang="ru-RU" sz="2400" dirty="0" smtClean="0">
              <a:latin typeface="Calibri"/>
            </a:rPr>
            <a:t>  </a:t>
          </a:r>
          <a:endParaRPr lang="ru-RU" sz="2400" dirty="0">
            <a:latin typeface="Calibri"/>
          </a:endParaRPr>
        </a:p>
        <a:p xmlns:a="http://schemas.openxmlformats.org/drawingml/2006/main">
          <a:endParaRPr lang="ru-RU" sz="2400" dirty="0"/>
        </a:p>
      </cdr:txBody>
    </cdr:sp>
  </cdr:relSizeAnchor>
  <cdr:relSizeAnchor xmlns:cdr="http://schemas.openxmlformats.org/drawingml/2006/chartDrawing">
    <cdr:from>
      <cdr:x>0.43296</cdr:x>
      <cdr:y>0.05484</cdr:y>
    </cdr:from>
    <cdr:to>
      <cdr:x>1</cdr:x>
      <cdr:y>0.98065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5061858" y="277586"/>
          <a:ext cx="6629399" cy="46863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endParaRPr lang="ru-RU" sz="2400" b="1" dirty="0" smtClean="0">
            <a:solidFill>
              <a:srgbClr val="5B9BD5">
                <a:lumMod val="75000"/>
              </a:srgbClr>
            </a:solidFill>
          </a:endParaRPr>
        </a:p>
        <a:p xmlns:a="http://schemas.openxmlformats.org/drawingml/2006/main">
          <a:pPr lvl="0"/>
          <a:endParaRPr lang="ru-RU" sz="2400" b="1" dirty="0" smtClean="0">
            <a:solidFill>
              <a:srgbClr val="C00000"/>
            </a:solidFill>
            <a:latin typeface="Calibri"/>
          </a:endParaRPr>
        </a:p>
        <a:p xmlns:a="http://schemas.openxmlformats.org/drawingml/2006/main">
          <a:pPr lvl="0"/>
          <a:endParaRPr lang="ru-RU" sz="2400" dirty="0" smtClean="0">
            <a:solidFill>
              <a:sysClr val="windowText" lastClr="000000"/>
            </a:solidFill>
            <a:latin typeface="Calibri"/>
          </a:endParaRPr>
        </a:p>
        <a:p xmlns:a="http://schemas.openxmlformats.org/drawingml/2006/main">
          <a:pPr lvl="0"/>
          <a:endParaRPr lang="ru-RU" sz="2400" dirty="0" smtClean="0">
            <a:solidFill>
              <a:srgbClr val="C00000"/>
            </a:solidFill>
            <a:latin typeface="Calibri"/>
          </a:endParaRPr>
        </a:p>
        <a:p xmlns:a="http://schemas.openxmlformats.org/drawingml/2006/main">
          <a:pPr lvl="0"/>
          <a:endParaRPr lang="ru-RU" sz="2400" dirty="0">
            <a:solidFill>
              <a:sysClr val="windowText" lastClr="000000"/>
            </a:solidFill>
            <a:latin typeface="Calibri"/>
          </a:endParaRPr>
        </a:p>
        <a:p xmlns:a="http://schemas.openxmlformats.org/drawingml/2006/main">
          <a:endParaRPr lang="ru-RU" sz="2400" dirty="0" smtClean="0">
            <a:latin typeface="Calibri"/>
          </a:endParaRPr>
        </a:p>
        <a:p xmlns:a="http://schemas.openxmlformats.org/drawingml/2006/main">
          <a:endParaRPr lang="ru-RU" sz="2400" dirty="0" smtClean="0">
            <a:latin typeface="Calibri"/>
          </a:endParaRPr>
        </a:p>
        <a:p xmlns:a="http://schemas.openxmlformats.org/drawingml/2006/main">
          <a:r>
            <a:rPr lang="ru-RU" sz="2400" dirty="0" smtClean="0">
              <a:latin typeface="Calibri"/>
            </a:rPr>
            <a:t>  </a:t>
          </a:r>
          <a:endParaRPr lang="ru-RU" sz="2400" dirty="0">
            <a:latin typeface="Calibri"/>
          </a:endParaRPr>
        </a:p>
        <a:p xmlns:a="http://schemas.openxmlformats.org/drawingml/2006/main">
          <a:endParaRPr lang="ru-RU" sz="24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</cdr:x>
      <cdr:y>0</cdr:y>
    </cdr:to>
    <cdr:grpSp>
      <cdr:nvGrpSpPr>
        <cdr:cNvPr id="2" name="Группа 1"/>
        <cdr:cNvGrpSpPr/>
      </cdr:nvGrpSpPr>
      <cdr:grpSpPr>
        <a:xfrm xmlns:a="http://schemas.openxmlformats.org/drawingml/2006/main">
          <a:off x="0" y="0"/>
          <a:ext cx="0" cy="0"/>
          <a:chOff x="0" y="0"/>
          <a:chExt cx="0" cy="0"/>
        </a:xfrm>
      </cdr:grpSpPr>
    </cdr:grpSp>
  </cdr:relSizeAnchor>
  <cdr:relSizeAnchor xmlns:cdr="http://schemas.openxmlformats.org/drawingml/2006/chartDrawing">
    <cdr:from>
      <cdr:x>0</cdr:x>
      <cdr:y>0</cdr:y>
    </cdr:from>
    <cdr:to>
      <cdr:x>0.99022</cdr:x>
      <cdr:y>0.92581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0" y="0"/>
          <a:ext cx="11576957" cy="46863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endParaRPr lang="ru-RU" sz="2400" dirty="0" smtClean="0">
            <a:latin typeface="Calibri"/>
          </a:endParaRPr>
        </a:p>
        <a:p xmlns:a="http://schemas.openxmlformats.org/drawingml/2006/main">
          <a:r>
            <a:rPr lang="ru-RU" sz="2400" dirty="0" smtClean="0">
              <a:latin typeface="Calibri"/>
            </a:rPr>
            <a:t>  </a:t>
          </a:r>
          <a:endParaRPr lang="ru-RU" sz="2400" dirty="0">
            <a:latin typeface="Calibri"/>
          </a:endParaRPr>
        </a:p>
        <a:p xmlns:a="http://schemas.openxmlformats.org/drawingml/2006/main">
          <a:endParaRPr lang="ru-RU" sz="2400" dirty="0"/>
        </a:p>
      </cdr:txBody>
    </cdr:sp>
  </cdr:relSizeAnchor>
  <cdr:relSizeAnchor xmlns:cdr="http://schemas.openxmlformats.org/drawingml/2006/chartDrawing">
    <cdr:from>
      <cdr:x>0.43296</cdr:x>
      <cdr:y>0.05484</cdr:y>
    </cdr:from>
    <cdr:to>
      <cdr:x>1</cdr:x>
      <cdr:y>0.98065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5061858" y="277586"/>
          <a:ext cx="6629399" cy="46863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endParaRPr lang="ru-RU" sz="2400" b="1" dirty="0" smtClean="0">
            <a:solidFill>
              <a:srgbClr val="5B9BD5">
                <a:lumMod val="75000"/>
              </a:srgbClr>
            </a:solidFill>
          </a:endParaRPr>
        </a:p>
        <a:p xmlns:a="http://schemas.openxmlformats.org/drawingml/2006/main">
          <a:pPr lvl="0"/>
          <a:endParaRPr lang="ru-RU" sz="2400" b="1" dirty="0" smtClean="0">
            <a:solidFill>
              <a:srgbClr val="C00000"/>
            </a:solidFill>
            <a:latin typeface="Calibri"/>
          </a:endParaRPr>
        </a:p>
        <a:p xmlns:a="http://schemas.openxmlformats.org/drawingml/2006/main">
          <a:pPr lvl="0"/>
          <a:endParaRPr lang="ru-RU" sz="2400" dirty="0" smtClean="0">
            <a:solidFill>
              <a:sysClr val="windowText" lastClr="000000"/>
            </a:solidFill>
            <a:latin typeface="Calibri"/>
          </a:endParaRPr>
        </a:p>
        <a:p xmlns:a="http://schemas.openxmlformats.org/drawingml/2006/main">
          <a:pPr lvl="0"/>
          <a:endParaRPr lang="ru-RU" sz="2400" dirty="0" smtClean="0">
            <a:solidFill>
              <a:srgbClr val="C00000"/>
            </a:solidFill>
            <a:latin typeface="Calibri"/>
          </a:endParaRPr>
        </a:p>
        <a:p xmlns:a="http://schemas.openxmlformats.org/drawingml/2006/main">
          <a:pPr lvl="0"/>
          <a:endParaRPr lang="ru-RU" sz="2400" dirty="0">
            <a:solidFill>
              <a:sysClr val="windowText" lastClr="000000"/>
            </a:solidFill>
            <a:latin typeface="Calibri"/>
          </a:endParaRPr>
        </a:p>
        <a:p xmlns:a="http://schemas.openxmlformats.org/drawingml/2006/main">
          <a:endParaRPr lang="ru-RU" sz="2400" dirty="0" smtClean="0">
            <a:latin typeface="Calibri"/>
          </a:endParaRPr>
        </a:p>
        <a:p xmlns:a="http://schemas.openxmlformats.org/drawingml/2006/main">
          <a:endParaRPr lang="ru-RU" sz="2400" dirty="0" smtClean="0">
            <a:latin typeface="Calibri"/>
          </a:endParaRPr>
        </a:p>
        <a:p xmlns:a="http://schemas.openxmlformats.org/drawingml/2006/main">
          <a:r>
            <a:rPr lang="ru-RU" sz="2400" dirty="0" smtClean="0">
              <a:latin typeface="Calibri"/>
            </a:rPr>
            <a:t>  </a:t>
          </a:r>
          <a:endParaRPr lang="ru-RU" sz="2400" dirty="0">
            <a:latin typeface="Calibri"/>
          </a:endParaRPr>
        </a:p>
        <a:p xmlns:a="http://schemas.openxmlformats.org/drawingml/2006/main">
          <a:endParaRPr lang="ru-RU" sz="24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</cdr:x>
      <cdr:y>0</cdr:y>
    </cdr:to>
    <cdr:grpSp>
      <cdr:nvGrpSpPr>
        <cdr:cNvPr id="2" name="Группа 1"/>
        <cdr:cNvGrpSpPr/>
      </cdr:nvGrpSpPr>
      <cdr:grpSpPr>
        <a:xfrm xmlns:a="http://schemas.openxmlformats.org/drawingml/2006/main">
          <a:off x="0" y="0"/>
          <a:ext cx="0" cy="0"/>
          <a:chOff x="0" y="0"/>
          <a:chExt cx="0" cy="0"/>
        </a:xfrm>
      </cdr:grpSpPr>
    </cdr:grpSp>
  </cdr:relSizeAnchor>
  <cdr:relSizeAnchor xmlns:cdr="http://schemas.openxmlformats.org/drawingml/2006/chartDrawing">
    <cdr:from>
      <cdr:x>0</cdr:x>
      <cdr:y>0</cdr:y>
    </cdr:from>
    <cdr:to>
      <cdr:x>0.99022</cdr:x>
      <cdr:y>0.92581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0" y="0"/>
          <a:ext cx="11576957" cy="46863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endParaRPr lang="ru-RU" sz="2400" dirty="0" smtClean="0">
            <a:latin typeface="Calibri"/>
          </a:endParaRPr>
        </a:p>
        <a:p xmlns:a="http://schemas.openxmlformats.org/drawingml/2006/main">
          <a:r>
            <a:rPr lang="ru-RU" sz="2400" dirty="0" smtClean="0">
              <a:latin typeface="Calibri"/>
            </a:rPr>
            <a:t>  </a:t>
          </a:r>
          <a:endParaRPr lang="ru-RU" sz="2400" dirty="0">
            <a:latin typeface="Calibri"/>
          </a:endParaRPr>
        </a:p>
        <a:p xmlns:a="http://schemas.openxmlformats.org/drawingml/2006/main">
          <a:endParaRPr lang="ru-RU" sz="2400" dirty="0"/>
        </a:p>
      </cdr:txBody>
    </cdr:sp>
  </cdr:relSizeAnchor>
  <cdr:relSizeAnchor xmlns:cdr="http://schemas.openxmlformats.org/drawingml/2006/chartDrawing">
    <cdr:from>
      <cdr:x>0.43296</cdr:x>
      <cdr:y>0.05484</cdr:y>
    </cdr:from>
    <cdr:to>
      <cdr:x>1</cdr:x>
      <cdr:y>0.98065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5061858" y="277586"/>
          <a:ext cx="6629399" cy="46863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endParaRPr lang="ru-RU" sz="2400" b="1" dirty="0" smtClean="0">
            <a:solidFill>
              <a:srgbClr val="5B9BD5">
                <a:lumMod val="75000"/>
              </a:srgbClr>
            </a:solidFill>
          </a:endParaRPr>
        </a:p>
        <a:p xmlns:a="http://schemas.openxmlformats.org/drawingml/2006/main">
          <a:pPr lvl="0"/>
          <a:endParaRPr lang="ru-RU" sz="2400" b="1" dirty="0" smtClean="0">
            <a:solidFill>
              <a:srgbClr val="C00000"/>
            </a:solidFill>
            <a:latin typeface="Calibri"/>
          </a:endParaRPr>
        </a:p>
        <a:p xmlns:a="http://schemas.openxmlformats.org/drawingml/2006/main">
          <a:pPr lvl="0"/>
          <a:endParaRPr lang="ru-RU" sz="2400" dirty="0" smtClean="0">
            <a:solidFill>
              <a:sysClr val="windowText" lastClr="000000"/>
            </a:solidFill>
            <a:latin typeface="Calibri"/>
          </a:endParaRPr>
        </a:p>
        <a:p xmlns:a="http://schemas.openxmlformats.org/drawingml/2006/main">
          <a:pPr lvl="0"/>
          <a:endParaRPr lang="ru-RU" sz="2400" dirty="0" smtClean="0">
            <a:solidFill>
              <a:srgbClr val="C00000"/>
            </a:solidFill>
            <a:latin typeface="Calibri"/>
          </a:endParaRPr>
        </a:p>
        <a:p xmlns:a="http://schemas.openxmlformats.org/drawingml/2006/main">
          <a:pPr lvl="0"/>
          <a:endParaRPr lang="ru-RU" sz="2400" dirty="0">
            <a:solidFill>
              <a:sysClr val="windowText" lastClr="000000"/>
            </a:solidFill>
            <a:latin typeface="Calibri"/>
          </a:endParaRPr>
        </a:p>
        <a:p xmlns:a="http://schemas.openxmlformats.org/drawingml/2006/main">
          <a:endParaRPr lang="ru-RU" sz="2400" dirty="0" smtClean="0">
            <a:latin typeface="Calibri"/>
          </a:endParaRPr>
        </a:p>
        <a:p xmlns:a="http://schemas.openxmlformats.org/drawingml/2006/main">
          <a:endParaRPr lang="ru-RU" sz="2400" dirty="0" smtClean="0">
            <a:latin typeface="Calibri"/>
          </a:endParaRPr>
        </a:p>
        <a:p xmlns:a="http://schemas.openxmlformats.org/drawingml/2006/main">
          <a:r>
            <a:rPr lang="ru-RU" sz="2400" dirty="0" smtClean="0">
              <a:latin typeface="Calibri"/>
            </a:rPr>
            <a:t>  </a:t>
          </a:r>
          <a:endParaRPr lang="ru-RU" sz="2400" dirty="0">
            <a:latin typeface="Calibri"/>
          </a:endParaRPr>
        </a:p>
        <a:p xmlns:a="http://schemas.openxmlformats.org/drawingml/2006/main">
          <a:endParaRPr lang="ru-RU" sz="24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1D541-052B-4104-87E1-91DD51DB659F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7E50E-26B9-45AA-8C55-C0BD64433F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746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7E50E-26B9-45AA-8C55-C0BD64433FB0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858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4AA-81E1-445D-92CC-DB0BABFC640D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5C33-EFC3-494D-8244-059552A65E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809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4AA-81E1-445D-92CC-DB0BABFC640D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5C33-EFC3-494D-8244-059552A65E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93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4AA-81E1-445D-92CC-DB0BABFC640D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5C33-EFC3-494D-8244-059552A65E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311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4AA-81E1-445D-92CC-DB0BABFC640D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5C33-EFC3-494D-8244-059552A65E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443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4AA-81E1-445D-92CC-DB0BABFC640D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5C33-EFC3-494D-8244-059552A65E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31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4AA-81E1-445D-92CC-DB0BABFC640D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5C33-EFC3-494D-8244-059552A65E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571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4AA-81E1-445D-92CC-DB0BABFC640D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5C33-EFC3-494D-8244-059552A65E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875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4AA-81E1-445D-92CC-DB0BABFC640D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5C33-EFC3-494D-8244-059552A65E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864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4AA-81E1-445D-92CC-DB0BABFC640D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5C33-EFC3-494D-8244-059552A65E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388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4AA-81E1-445D-92CC-DB0BABFC640D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5C33-EFC3-494D-8244-059552A65E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248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9B4AA-81E1-445D-92CC-DB0BABFC640D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25C33-EFC3-494D-8244-059552A65E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758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3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9B4AA-81E1-445D-92CC-DB0BABFC640D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25C33-EFC3-494D-8244-059552A65E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07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353380"/>
            <a:ext cx="12192000" cy="95548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2" descr="http://www.irkobl.ru/irk/symbol/irkobl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32" y="130084"/>
            <a:ext cx="868270" cy="1081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015251" y="600288"/>
            <a:ext cx="91095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 Управление образования МО «Эхирит-Булагатский район»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96542" y="609553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УПРАВЛЕНИЯ ОБРАЗОВАНИЯ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ШОРОНОВ БОРИС КИРИЛЛОВИЧ</a:t>
            </a:r>
            <a:endParaRPr lang="ru-RU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319319" y="6023110"/>
            <a:ext cx="569462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4"/>
          <a:srcRect l="37222" t="15625" r="28917" b="23391"/>
          <a:stretch/>
        </p:blipFill>
        <p:spPr>
          <a:xfrm>
            <a:off x="138546" y="1435376"/>
            <a:ext cx="5167745" cy="52327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52599" y="5181601"/>
            <a:ext cx="99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Иркутск</a:t>
            </a:r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089563" y="1884219"/>
            <a:ext cx="2008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Усть-Ордынский</a:t>
            </a:r>
            <a:endParaRPr lang="ru-RU" b="1" dirty="0"/>
          </a:p>
        </p:txBody>
      </p:sp>
      <p:cxnSp>
        <p:nvCxnSpPr>
          <p:cNvPr id="12" name="Прямая со стрелкой 11"/>
          <p:cNvCxnSpPr>
            <a:stCxn id="7" idx="0"/>
          </p:cNvCxnSpPr>
          <p:nvPr/>
        </p:nvCxnSpPr>
        <p:spPr>
          <a:xfrm flipV="1">
            <a:off x="2247900" y="2355273"/>
            <a:ext cx="1589809" cy="2826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964830" y="3682418"/>
            <a:ext cx="864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60 км</a:t>
            </a:r>
            <a:endParaRPr lang="ru-RU" b="1" dirty="0"/>
          </a:p>
        </p:txBody>
      </p:sp>
      <p:sp>
        <p:nvSpPr>
          <p:cNvPr id="14" name="TextBox 1"/>
          <p:cNvSpPr txBox="1"/>
          <p:nvPr/>
        </p:nvSpPr>
        <p:spPr>
          <a:xfrm>
            <a:off x="6288724" y="1435376"/>
            <a:ext cx="5902091" cy="466016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Образовательная сеть района</a:t>
            </a:r>
            <a:endParaRPr lang="ru-RU" sz="2400" dirty="0" smtClean="0">
              <a:latin typeface="+mn-lt"/>
              <a:ea typeface="+mn-ea"/>
              <a:cs typeface="+mn-cs"/>
            </a:endParaRPr>
          </a:p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- 28 </a:t>
            </a:r>
            <a:r>
              <a:rPr lang="ru-RU" sz="2400" dirty="0" smtClean="0">
                <a:latin typeface="+mn-lt"/>
                <a:ea typeface="+mn-ea"/>
                <a:cs typeface="+mn-cs"/>
              </a:rPr>
              <a:t>общеобразовательных школ</a:t>
            </a:r>
          </a:p>
          <a:p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- 16 </a:t>
            </a:r>
            <a:r>
              <a:rPr lang="ru-RU" sz="2400" dirty="0" smtClean="0"/>
              <a:t>дошкольных учреждений</a:t>
            </a:r>
            <a:endParaRPr lang="ru-RU" sz="2400" dirty="0" smtClean="0">
              <a:latin typeface="+mn-lt"/>
              <a:ea typeface="+mn-ea"/>
              <a:cs typeface="+mn-cs"/>
            </a:endParaRPr>
          </a:p>
          <a:p>
            <a:pPr marL="342900" indent="-342900">
              <a:buFontTx/>
              <a:buChar char="-"/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2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dirty="0" smtClean="0"/>
              <a:t>учреждения доп. Образования</a:t>
            </a:r>
          </a:p>
          <a:p>
            <a:pPr marL="342900" indent="-342900">
              <a:buFontTx/>
              <a:buChar char="-"/>
            </a:pPr>
            <a:endParaRPr lang="ru-RU" sz="1000" dirty="0" smtClean="0"/>
          </a:p>
          <a:p>
            <a:pPr marL="342900" indent="-342900">
              <a:buFontTx/>
              <a:buChar char="-"/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Аграрный техникум</a:t>
            </a:r>
            <a:r>
              <a:rPr lang="ru-RU" sz="2400" dirty="0" smtClean="0">
                <a:latin typeface="+mn-lt"/>
                <a:ea typeface="+mn-ea"/>
                <a:cs typeface="+mn-cs"/>
              </a:rPr>
              <a:t>;</a:t>
            </a:r>
          </a:p>
          <a:p>
            <a:pPr marL="342900" indent="-342900">
              <a:buFontTx/>
              <a:buChar char="-"/>
            </a:pP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Медицинский колледж</a:t>
            </a:r>
            <a:r>
              <a:rPr lang="ru-RU" sz="2400" dirty="0" smtClean="0"/>
              <a:t>;</a:t>
            </a:r>
            <a:endParaRPr lang="ru-RU" sz="2400" dirty="0"/>
          </a:p>
          <a:p>
            <a:pPr marL="342900" indent="-342900">
              <a:buFontTx/>
              <a:buChar char="-"/>
            </a:pPr>
            <a:endParaRPr lang="ru-RU" sz="800" dirty="0" smtClean="0">
              <a:latin typeface="+mn-lt"/>
              <a:ea typeface="+mn-ea"/>
              <a:cs typeface="+mn-cs"/>
            </a:endParaRPr>
          </a:p>
          <a:p>
            <a:pPr marL="342900" indent="-342900">
              <a:buFontTx/>
              <a:buChar char="-"/>
            </a:pPr>
            <a:endParaRPr lang="ru-RU" sz="800" dirty="0" smtClean="0">
              <a:latin typeface="+mn-lt"/>
              <a:ea typeface="+mn-ea"/>
              <a:cs typeface="+mn-cs"/>
            </a:endParaRPr>
          </a:p>
          <a:p>
            <a:pPr marL="342900" indent="-342900">
              <a:buFontTx/>
              <a:buChar char="-"/>
            </a:pPr>
            <a:endParaRPr lang="ru-RU" sz="800" dirty="0" smtClean="0">
              <a:latin typeface="+mn-lt"/>
              <a:ea typeface="+mn-ea"/>
              <a:cs typeface="+mn-cs"/>
            </a:endParaRPr>
          </a:p>
          <a:p>
            <a:pPr marL="342900" indent="-342900">
              <a:buFontTx/>
              <a:buChar char="-"/>
            </a:pPr>
            <a:r>
              <a:rPr lang="ru-RU" sz="2400" b="1" dirty="0" smtClean="0">
                <a:solidFill>
                  <a:srgbClr val="FF0000"/>
                </a:solidFill>
              </a:rPr>
              <a:t>39 </a:t>
            </a:r>
            <a:r>
              <a:rPr lang="ru-RU" sz="2400" dirty="0" smtClean="0"/>
              <a:t>молодых специалистов </a:t>
            </a:r>
            <a:endParaRPr lang="ru-RU" sz="2400" dirty="0" smtClean="0">
              <a:latin typeface="+mn-lt"/>
              <a:ea typeface="+mn-ea"/>
              <a:cs typeface="+mn-cs"/>
            </a:endParaRPr>
          </a:p>
          <a:p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63 803 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</a:rPr>
              <a:t>руб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ru-RU" sz="2400" dirty="0" smtClean="0"/>
              <a:t>– ср. заработная плата  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                    учителя  в нашем районе</a:t>
            </a:r>
          </a:p>
          <a:p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53 348 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руб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2400" dirty="0" smtClean="0">
                <a:latin typeface="+mn-lt"/>
                <a:ea typeface="+mn-ea"/>
                <a:cs typeface="+mn-cs"/>
              </a:rPr>
              <a:t>– ср. заработная плата молодого</a:t>
            </a:r>
            <a:r>
              <a:rPr lang="ru-RU" sz="2400" dirty="0" smtClean="0"/>
              <a:t> </a:t>
            </a:r>
            <a:r>
              <a:rPr lang="ru-RU" sz="2400" dirty="0" smtClean="0">
                <a:latin typeface="+mn-lt"/>
                <a:ea typeface="+mn-ea"/>
                <a:cs typeface="+mn-cs"/>
              </a:rPr>
              <a:t>педагога в нашем районе</a:t>
            </a:r>
          </a:p>
          <a:p>
            <a:endParaRPr lang="ru-RU" sz="2400" dirty="0" smtClean="0">
              <a:latin typeface="+mn-lt"/>
              <a:ea typeface="+mn-ea"/>
              <a:cs typeface="+mn-cs"/>
            </a:endParaRPr>
          </a:p>
          <a:p>
            <a:r>
              <a:rPr lang="ru-RU" sz="2400" dirty="0" smtClean="0">
                <a:latin typeface="+mn-lt"/>
                <a:ea typeface="+mn-ea"/>
                <a:cs typeface="+mn-cs"/>
              </a:rPr>
              <a:t>  </a:t>
            </a:r>
            <a:endParaRPr lang="ru-RU" sz="2400" dirty="0">
              <a:latin typeface="+mn-lt"/>
              <a:ea typeface="+mn-ea"/>
              <a:cs typeface="+mn-cs"/>
            </a:endParaRPr>
          </a:p>
          <a:p>
            <a:endParaRPr lang="ru-RU" sz="2400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6319319" y="4051750"/>
            <a:ext cx="5263081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824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353380"/>
            <a:ext cx="12192000" cy="95548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http://www.irkobl.ru/irk/symbol/irkobl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80" y="97098"/>
            <a:ext cx="868270" cy="1081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080360" y="494561"/>
            <a:ext cx="22763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ВАКАНСИИ</a:t>
            </a:r>
            <a:endParaRPr lang="ru-RU" sz="2800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408295"/>
              </p:ext>
            </p:extLst>
          </p:nvPr>
        </p:nvGraphicFramePr>
        <p:xfrm>
          <a:off x="374073" y="1565144"/>
          <a:ext cx="11443854" cy="52929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21315">
                  <a:extLst>
                    <a:ext uri="{9D8B030D-6E8A-4147-A177-3AD203B41FA5}">
                      <a16:colId xmlns:a16="http://schemas.microsoft.com/office/drawing/2014/main" val="3886225718"/>
                    </a:ext>
                  </a:extLst>
                </a:gridCol>
                <a:gridCol w="5722539">
                  <a:extLst>
                    <a:ext uri="{9D8B030D-6E8A-4147-A177-3AD203B41FA5}">
                      <a16:colId xmlns:a16="http://schemas.microsoft.com/office/drawing/2014/main" val="690686862"/>
                    </a:ext>
                  </a:extLst>
                </a:gridCol>
              </a:tblGrid>
              <a:tr h="4153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C000"/>
                          </a:solidFill>
                          <a:effectLst/>
                        </a:rPr>
                        <a:t>Образовательная организация</a:t>
                      </a:r>
                      <a:endParaRPr lang="ru-RU" sz="2400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C000"/>
                          </a:solidFill>
                          <a:effectLst/>
                        </a:rPr>
                        <a:t>Наименование вакансии</a:t>
                      </a:r>
                      <a:endParaRPr lang="ru-RU" sz="2400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5053079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МОУ Усть-Ордынская </a:t>
                      </a:r>
                      <a:r>
                        <a:rPr lang="ru-RU" sz="2400" dirty="0">
                          <a:effectLst/>
                        </a:rPr>
                        <a:t>СОШ </a:t>
                      </a:r>
                      <a:r>
                        <a:rPr lang="ru-RU" sz="2400" dirty="0" smtClean="0">
                          <a:effectLst/>
                        </a:rPr>
                        <a:t>№2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Учитель математики </a:t>
                      </a:r>
                    </a:p>
                    <a:p>
                      <a:pPr lvl="0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Учитель физики</a:t>
                      </a:r>
                    </a:p>
                    <a:p>
                      <a:pPr lvl="0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Учитель химии</a:t>
                      </a:r>
                    </a:p>
                    <a:p>
                      <a:pPr lvl="0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Учитель трудового обучения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2874214"/>
                  </a:ext>
                </a:extLst>
              </a:tr>
              <a:tr h="5189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МОУ Усть-Ордынская СОШ №1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Учитель физики</a:t>
                      </a:r>
                    </a:p>
                    <a:p>
                      <a:r>
                        <a:rPr lang="ru-RU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Учитель биологии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4909884"/>
                  </a:ext>
                </a:extLst>
              </a:tr>
              <a:tr h="4668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МОУ Усть-Ордынская СОШ №4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</a:rPr>
                        <a:t>Учитель математики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</a:rPr>
                        <a:t>Учитель дефектолог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Учитель логопед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Учитель иностранного языка (английский)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 психолог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696066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МОУ Захальская СОШ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Учитель русского языка и литературы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Учитель </a:t>
                      </a:r>
                      <a:r>
                        <a:rPr lang="ru-RU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иностранного языка (английский)</a:t>
                      </a:r>
                      <a:endParaRPr lang="ru-RU" b="1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119278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МОУ </a:t>
                      </a:r>
                      <a:r>
                        <a:rPr lang="ru-RU" sz="2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Олойская</a:t>
                      </a:r>
                      <a:r>
                        <a:rPr lang="ru-RU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Учитель математики  </a:t>
                      </a:r>
                      <a:endParaRPr lang="ru-RU" b="1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9783337"/>
                  </a:ext>
                </a:extLst>
              </a:tr>
              <a:tr h="8498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МОУ </a:t>
                      </a:r>
                      <a:r>
                        <a:rPr lang="ru-RU" sz="2400" dirty="0" err="1" smtClean="0">
                          <a:effectLst/>
                        </a:rPr>
                        <a:t>Гаханская</a:t>
                      </a:r>
                      <a:r>
                        <a:rPr lang="ru-RU" sz="2400" dirty="0" smtClean="0">
                          <a:effectLst/>
                        </a:rPr>
                        <a:t> </a:t>
                      </a:r>
                      <a:r>
                        <a:rPr lang="ru-RU" sz="2400" dirty="0">
                          <a:effectLst/>
                        </a:rPr>
                        <a:t>СОШ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b="1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</a:rPr>
                        <a:t>Учитель истории и</a:t>
                      </a:r>
                      <a:r>
                        <a:rPr lang="ru-RU" sz="1800" b="1" baseline="0" dirty="0" smtClean="0">
                          <a:effectLst/>
                        </a:rPr>
                        <a:t> обществознания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25871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1556592"/>
              </p:ext>
            </p:extLst>
          </p:nvPr>
        </p:nvGraphicFramePr>
        <p:xfrm>
          <a:off x="344806" y="1702433"/>
          <a:ext cx="11691257" cy="5061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68961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353380"/>
            <a:ext cx="12192000" cy="95548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МЕРЫ ПОДДЕРЖКИ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http://www.irkobl.ru/irk/symbol/irkobl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80" y="97098"/>
            <a:ext cx="868270" cy="1081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1949" y="1911927"/>
            <a:ext cx="10522527" cy="46358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Для привлечения и закрепления молодых специалистов в районе функционирует система муниципального методического сопровождения молодых педагогов, которая включает в себя ряд направлений: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rgbClr val="C00000"/>
                </a:solidFill>
              </a:rPr>
              <a:t>Совет молодых специалистов,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rgbClr val="C00000"/>
                </a:solidFill>
              </a:rPr>
              <a:t>Школа молодого педагога, 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rgbClr val="C00000"/>
                </a:solidFill>
              </a:rPr>
              <a:t>Предметные </a:t>
            </a:r>
            <a:r>
              <a:rPr lang="ru-RU" sz="2400" dirty="0">
                <a:solidFill>
                  <a:srgbClr val="C00000"/>
                </a:solidFill>
              </a:rPr>
              <a:t>Ш</a:t>
            </a:r>
            <a:r>
              <a:rPr lang="ru-RU" sz="2400" dirty="0" smtClean="0">
                <a:solidFill>
                  <a:srgbClr val="C00000"/>
                </a:solidFill>
              </a:rPr>
              <a:t>колы молодых учителей, 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rgbClr val="C00000"/>
                </a:solidFill>
              </a:rPr>
              <a:t>Конкурсы, выездные командные мероприятия, предметные районные методические объединения (РМО) и др.</a:t>
            </a:r>
          </a:p>
          <a:p>
            <a:pPr marL="0" indent="0" algn="just"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Ведется работа по с</a:t>
            </a:r>
            <a:r>
              <a:rPr lang="ru-RU" sz="2400" dirty="0">
                <a:solidFill>
                  <a:srgbClr val="0070C0"/>
                </a:solidFill>
              </a:rPr>
              <a:t>тимулированию роста проф. мастерства педагогов.</a:t>
            </a:r>
          </a:p>
          <a:p>
            <a:pPr marL="0" indent="0" algn="just"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Достаточно эффективно осуществляется деятельность по организации наставничества молодых специалистов.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3"/>
          <p:cNvGraphicFramePr>
            <a:graphicFrameLocks/>
          </p:cNvGraphicFramePr>
          <p:nvPr>
            <p:extLst/>
          </p:nvPr>
        </p:nvGraphicFramePr>
        <p:xfrm>
          <a:off x="344806" y="1702433"/>
          <a:ext cx="11691257" cy="5061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68961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353380"/>
            <a:ext cx="12192000" cy="95548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МЕРЫ ПОДДЕРЖКИ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http://www.irkobl.ru/irk/symbol/irkobl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80" y="97098"/>
            <a:ext cx="868270" cy="1081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1949" y="1911927"/>
            <a:ext cx="10968101" cy="46793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Единовременное пособие молодым специалистам – 50 000 рублей</a:t>
            </a:r>
          </a:p>
          <a:p>
            <a:pPr marL="0" indent="0">
              <a:buNone/>
            </a:pP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Ежемесячные стимулирующие 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выплаты к заработной плате – 10 000 рублей</a:t>
            </a:r>
          </a:p>
          <a:p>
            <a:pPr marL="0" indent="0">
              <a:buNone/>
            </a:pP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Денежная компенсация 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</a:rPr>
              <a:t>расходов на оплату жилых помещений, отопления и 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освещения при найме 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</a:rPr>
              <a:t>или 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поднайме </a:t>
            </a:r>
            <a:r>
              <a:rPr lang="ru-RU" sz="2600" dirty="0">
                <a:solidFill>
                  <a:schemeClr val="accent1">
                    <a:lumMod val="75000"/>
                  </a:schemeClr>
                </a:solidFill>
              </a:rPr>
              <a:t>жилого помещения частного жилищного </a:t>
            </a:r>
            <a:r>
              <a:rPr lang="ru-RU" sz="2600" dirty="0" smtClean="0">
                <a:solidFill>
                  <a:schemeClr val="accent1">
                    <a:lumMod val="75000"/>
                  </a:schemeClr>
                </a:solidFill>
              </a:rPr>
              <a:t>фонда</a:t>
            </a:r>
          </a:p>
        </p:txBody>
      </p:sp>
    </p:spTree>
    <p:extLst>
      <p:ext uri="{BB962C8B-B14F-4D97-AF65-F5344CB8AC3E}">
        <p14:creationId xmlns:p14="http://schemas.microsoft.com/office/powerpoint/2010/main" val="71415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1762917"/>
              </p:ext>
            </p:extLst>
          </p:nvPr>
        </p:nvGraphicFramePr>
        <p:xfrm>
          <a:off x="344807" y="1435376"/>
          <a:ext cx="11500830" cy="5328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0" y="353380"/>
            <a:ext cx="12192000" cy="95548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353380"/>
            <a:ext cx="12192000" cy="95548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НАШИ КОНТАКТЫ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www.irkobl.ru/irk/symbol/irkobl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80" y="97098"/>
            <a:ext cx="868270" cy="1081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1"/>
          <p:cNvSpPr txBox="1"/>
          <p:nvPr/>
        </p:nvSpPr>
        <p:spPr>
          <a:xfrm>
            <a:off x="594506" y="1565144"/>
            <a:ext cx="10849349" cy="499829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  Наименование: </a:t>
            </a:r>
            <a:r>
              <a:rPr lang="ru-RU" sz="2400" b="1" dirty="0" smtClean="0">
                <a:solidFill>
                  <a:srgbClr val="C00000"/>
                </a:solidFill>
              </a:rPr>
              <a:t>Муниципальное учреждение Управление образования </a:t>
            </a:r>
          </a:p>
          <a:p>
            <a:r>
              <a:rPr lang="ru-RU" sz="2400" b="1" dirty="0">
                <a:solidFill>
                  <a:srgbClr val="C00000"/>
                </a:solidFill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                                 МО «</a:t>
            </a:r>
            <a:r>
              <a:rPr lang="ru-RU" sz="2400" b="1" dirty="0" err="1" smtClean="0">
                <a:solidFill>
                  <a:srgbClr val="C00000"/>
                </a:solidFill>
              </a:rPr>
              <a:t>Эхирит-Булагатский</a:t>
            </a:r>
            <a:r>
              <a:rPr lang="ru-RU" sz="2400" b="1" dirty="0" smtClean="0">
                <a:solidFill>
                  <a:srgbClr val="C00000"/>
                </a:solidFill>
              </a:rPr>
              <a:t> район»</a:t>
            </a:r>
            <a:endParaRPr lang="ru-RU" sz="2400" dirty="0" smtClean="0">
              <a:solidFill>
                <a:srgbClr val="C00000"/>
              </a:solidFill>
            </a:endParaRPr>
          </a:p>
          <a:p>
            <a:endParaRPr lang="ru-RU" sz="2400" dirty="0" smtClean="0">
              <a:latin typeface="+mn-lt"/>
              <a:ea typeface="+mn-ea"/>
              <a:cs typeface="+mn-cs"/>
            </a:endParaRPr>
          </a:p>
          <a:p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                    Адрес: </a:t>
            </a:r>
            <a:r>
              <a:rPr lang="ru-RU" sz="2400" b="1" dirty="0" smtClean="0">
                <a:solidFill>
                  <a:srgbClr val="C00000"/>
                </a:solidFill>
              </a:rPr>
              <a:t>669001, Иркутская область, </a:t>
            </a:r>
            <a:r>
              <a:rPr lang="ru-RU" sz="2400" b="1" dirty="0" err="1" smtClean="0">
                <a:solidFill>
                  <a:srgbClr val="C00000"/>
                </a:solidFill>
              </a:rPr>
              <a:t>Эхирит-Булагатский</a:t>
            </a:r>
            <a:r>
              <a:rPr lang="ru-RU" sz="2400" b="1" dirty="0" smtClean="0">
                <a:solidFill>
                  <a:srgbClr val="C00000"/>
                </a:solidFill>
              </a:rPr>
              <a:t> район, </a:t>
            </a:r>
          </a:p>
          <a:p>
            <a:r>
              <a:rPr lang="ru-RU" sz="2400" b="1" dirty="0">
                <a:solidFill>
                  <a:srgbClr val="C00000"/>
                </a:solidFill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                                 пос. Усть-Ордынский, ул. Первомайская, 1</a:t>
            </a:r>
          </a:p>
          <a:p>
            <a:endParaRPr lang="ru-RU" sz="2400" dirty="0">
              <a:solidFill>
                <a:srgbClr val="C00000"/>
              </a:solidFill>
            </a:endParaRPr>
          </a:p>
          <a:p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                Телефон: </a:t>
            </a:r>
            <a:r>
              <a:rPr lang="ru-RU" sz="2400" b="1" dirty="0" smtClean="0">
                <a:solidFill>
                  <a:srgbClr val="C00000"/>
                </a:solidFill>
              </a:rPr>
              <a:t>8(39541)3-11-91</a:t>
            </a:r>
          </a:p>
          <a:p>
            <a:r>
              <a:rPr lang="ru-RU" sz="2400" b="1" dirty="0">
                <a:solidFill>
                  <a:srgbClr val="C00000"/>
                </a:solidFill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      </a:t>
            </a:r>
          </a:p>
          <a:p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</a:rPr>
              <a:t>ФИО начальника: </a:t>
            </a:r>
            <a:r>
              <a:rPr lang="ru-RU" sz="2400" b="1" dirty="0" err="1" smtClean="0">
                <a:solidFill>
                  <a:srgbClr val="C00000"/>
                </a:solidFill>
              </a:rPr>
              <a:t>Шоронов</a:t>
            </a:r>
            <a:r>
              <a:rPr lang="ru-RU" sz="2400" b="1" dirty="0" smtClean="0">
                <a:solidFill>
                  <a:srgbClr val="C00000"/>
                </a:solidFill>
              </a:rPr>
              <a:t> Борис Кириллович</a:t>
            </a:r>
          </a:p>
          <a:p>
            <a:endParaRPr lang="ru-RU" sz="2400" b="1" dirty="0">
              <a:solidFill>
                <a:srgbClr val="C00000"/>
              </a:solidFill>
            </a:endParaRPr>
          </a:p>
          <a:p>
            <a:endParaRPr lang="ru-RU" sz="2400" dirty="0">
              <a:solidFill>
                <a:srgbClr val="C00000"/>
              </a:solidFill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1646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1580</TotalTime>
  <Words>334</Words>
  <Application>Microsoft Office PowerPoint</Application>
  <PresentationFormat>Широкоэкранный</PresentationFormat>
  <Paragraphs>108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Бутакова Ю.А.</dc:creator>
  <cp:lastModifiedBy>Kadry</cp:lastModifiedBy>
  <cp:revision>159</cp:revision>
  <dcterms:created xsi:type="dcterms:W3CDTF">2018-08-22T03:12:58Z</dcterms:created>
  <dcterms:modified xsi:type="dcterms:W3CDTF">2026-03-13T08:59:53Z</dcterms:modified>
</cp:coreProperties>
</file>