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4" r:id="rId3"/>
    <p:sldId id="265" r:id="rId4"/>
    <p:sldId id="266" r:id="rId5"/>
    <p:sldId id="267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1" d="100"/>
          <a:sy n="151" d="100"/>
        </p:scale>
        <p:origin x="201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9D7852-2DD0-4BBD-8517-DB03E51A94C3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AC5243-9C17-4AC5-BA9D-1FE1C0723E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123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54393-C98F-47E5-AD89-995D495147B7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8150-E4F7-4D1A-ACD1-CAA30A3760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666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54393-C98F-47E5-AD89-995D495147B7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8150-E4F7-4D1A-ACD1-CAA30A3760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761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54393-C98F-47E5-AD89-995D495147B7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8150-E4F7-4D1A-ACD1-CAA30A3760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165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54393-C98F-47E5-AD89-995D495147B7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8150-E4F7-4D1A-ACD1-CAA30A3760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23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54393-C98F-47E5-AD89-995D495147B7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8150-E4F7-4D1A-ACD1-CAA30A3760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92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54393-C98F-47E5-AD89-995D495147B7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8150-E4F7-4D1A-ACD1-CAA30A3760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988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54393-C98F-47E5-AD89-995D495147B7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8150-E4F7-4D1A-ACD1-CAA30A3760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306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54393-C98F-47E5-AD89-995D495147B7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8150-E4F7-4D1A-ACD1-CAA30A3760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568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54393-C98F-47E5-AD89-995D495147B7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8150-E4F7-4D1A-ACD1-CAA30A3760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47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54393-C98F-47E5-AD89-995D495147B7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8150-E4F7-4D1A-ACD1-CAA30A3760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136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54393-C98F-47E5-AD89-995D495147B7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8150-E4F7-4D1A-ACD1-CAA30A3760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334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54393-C98F-47E5-AD89-995D495147B7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38150-E4F7-4D1A-ACD1-CAA30A3760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324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1152"/>
            <a:ext cx="9144000" cy="284745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00809"/>
            <a:ext cx="9144000" cy="130910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39" b="35783"/>
          <a:stretch/>
        </p:blipFill>
        <p:spPr>
          <a:xfrm>
            <a:off x="0" y="0"/>
            <a:ext cx="9144000" cy="19889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0481" y="2717673"/>
            <a:ext cx="892379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Меры поддержки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молодых специалистов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реализуемые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городе Иркутске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87508" y="5790692"/>
            <a:ext cx="362195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r>
              <a:rPr lang="ru-RU" sz="3200" b="1" cap="none" spc="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cap="none" spc="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марта </a:t>
            </a:r>
            <a:r>
              <a:rPr lang="ru-RU" sz="3200" b="1" cap="none" spc="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3200" b="1" cap="none" spc="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3200" b="1" cap="none" spc="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cap="none" spc="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sz="3200" b="1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4174" y="473518"/>
            <a:ext cx="5982159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комитета </a:t>
            </a:r>
            <a:endParaRPr lang="ru-RU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политике и культуре администрации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Иркутска </a:t>
            </a:r>
          </a:p>
          <a:p>
            <a:pPr algn="ctr"/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749" y="382724"/>
            <a:ext cx="2062830" cy="112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39" b="35783"/>
          <a:stretch/>
        </p:blipFill>
        <p:spPr>
          <a:xfrm flipH="1">
            <a:off x="0" y="0"/>
            <a:ext cx="9144000" cy="10284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16" y="1325297"/>
            <a:ext cx="9144000" cy="19190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28446"/>
            <a:ext cx="9144000" cy="10716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5422" y="192428"/>
            <a:ext cx="8538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Информация о сети подведомственных организаций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375939" y="1696596"/>
            <a:ext cx="8437554" cy="4902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настоящее время сеть подведомственных департаменту образования состоит из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222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муниципальных организаций: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73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общеобразовательные организации;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дошкольных организаций;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организаций дополнительного образования;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МКУ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развития образования города Иркутска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(с отдельным структурным подразделением «Дом учителя»);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централизованных бухгалтерии в каждом их округов города Иркутска;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АО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«Комбинат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питания г. Иркутска».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04" y="110199"/>
            <a:ext cx="1501128" cy="81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3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39" b="35783"/>
          <a:stretch/>
        </p:blipFill>
        <p:spPr>
          <a:xfrm flipH="1">
            <a:off x="0" y="0"/>
            <a:ext cx="9144000" cy="10284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16" y="1325297"/>
            <a:ext cx="9144000" cy="19190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28446"/>
            <a:ext cx="9144000" cy="10716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78368" y="377448"/>
            <a:ext cx="8538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Информация о сети подведомственных организаций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375939" y="1696596"/>
            <a:ext cx="8437554" cy="490250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По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состоянию на 1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января 2026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в муниципальных образовательных организациях имеется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827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вакансий, из них: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301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 общеобразовательных организациях,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505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 дошкольных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организациях.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При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этом, наиболее востребованные вакансии в муниципальных образовательных организациях: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(учитель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математики, учитель русского языка и литературы, учитель начальных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классов, иностранных языков);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руководитель;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физической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культуре.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04" y="110199"/>
            <a:ext cx="1501128" cy="81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54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 descr="F:\_ФОНЫ\Candy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" y="857249"/>
            <a:ext cx="9142809" cy="39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7104"/>
            <a:ext cx="9144000" cy="11667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50413"/>
            <a:ext cx="9144000" cy="8599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00634" y="1643577"/>
            <a:ext cx="8520274" cy="4079818"/>
          </a:xfrm>
          <a:prstGeom prst="rect">
            <a:avLst/>
          </a:prstGeom>
          <a:noFill/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" name="Стрелка вправо 4"/>
          <p:cNvSpPr/>
          <p:nvPr/>
        </p:nvSpPr>
        <p:spPr>
          <a:xfrm>
            <a:off x="774372" y="3264339"/>
            <a:ext cx="396688" cy="174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0" name="Стрелка вправо 9"/>
          <p:cNvSpPr/>
          <p:nvPr/>
        </p:nvSpPr>
        <p:spPr>
          <a:xfrm>
            <a:off x="1309297" y="3961506"/>
            <a:ext cx="396688" cy="174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" name="Прямоугольник 7"/>
          <p:cNvSpPr/>
          <p:nvPr/>
        </p:nvSpPr>
        <p:spPr>
          <a:xfrm>
            <a:off x="794935" y="1919249"/>
            <a:ext cx="81541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kern="7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Департамент образования комитета по социальной политике и культуре администрации города Иркутска реализует 3 меры поддержки:</a:t>
            </a:r>
            <a:endParaRPr lang="ru-RU" kern="7200" spc="3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3090442" y="4730560"/>
            <a:ext cx="396688" cy="174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" name="Прямоугольник 8"/>
          <p:cNvSpPr/>
          <p:nvPr/>
        </p:nvSpPr>
        <p:spPr>
          <a:xfrm>
            <a:off x="1607058" y="3123297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kern="7200" dirty="0">
                <a:latin typeface="Times New Roman" panose="02020603050405020304" pitchFamily="18" charset="0"/>
                <a:ea typeface="Calibri" panose="020F0502020204030204" pitchFamily="34" charset="0"/>
              </a:rPr>
              <a:t>повышающие</a:t>
            </a:r>
            <a:r>
              <a:rPr lang="ru-RU" sz="1600" b="1" kern="7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kern="7200" dirty="0">
                <a:latin typeface="Times New Roman" panose="02020603050405020304" pitchFamily="18" charset="0"/>
                <a:ea typeface="Calibri" panose="020F0502020204030204" pitchFamily="34" charset="0"/>
              </a:rPr>
              <a:t>коэффициенты к заработной плате для молодых </a:t>
            </a:r>
            <a:r>
              <a:rPr lang="ru-RU" sz="1600" kern="7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педагогов (в первые 3 года работы)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829077" y="3806539"/>
            <a:ext cx="50688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предоставление единовременной денежной выплаты в размере 100 тыс. рублей молодым педагогам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610222" y="4543570"/>
            <a:ext cx="47839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предоставление </a:t>
            </a:r>
            <a:r>
              <a:rPr lang="ru-RU" sz="1600" kern="7200" dirty="0">
                <a:latin typeface="Times New Roman" panose="02020603050405020304" pitchFamily="18" charset="0"/>
                <a:ea typeface="Calibri" panose="020F0502020204030204" pitchFamily="34" charset="0"/>
              </a:rPr>
              <a:t>ежемесячной компенсации расходов на оплату найма (поднайма) жилого </a:t>
            </a:r>
            <a:r>
              <a:rPr lang="ru-RU" sz="1600" kern="7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помещения в размере до 15 тыс. рублей ежемесячно</a:t>
            </a:r>
            <a:endParaRPr lang="ru-RU" sz="1600" dirty="0"/>
          </a:p>
        </p:txBody>
      </p:sp>
      <p:pic>
        <p:nvPicPr>
          <p:cNvPr id="29754" name="Picture 58" descr="https://tramway39.ru/uploads/thumbs/aktualno2-2e0b5c1192-5402bb01112c08d9aa5bc49d8ce5bd6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893" y="2979233"/>
            <a:ext cx="2025000" cy="1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219" y="4420817"/>
            <a:ext cx="2142906" cy="1215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39" b="35783"/>
          <a:stretch/>
        </p:blipFill>
        <p:spPr>
          <a:xfrm flipH="1">
            <a:off x="0" y="0"/>
            <a:ext cx="9144000" cy="102844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171060" y="354384"/>
            <a:ext cx="6464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37661" algn="ctr"/>
            <a:r>
              <a:rPr lang="ru-RU" b="1" kern="7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настоящее в городе Иркутске реализуются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 поддержки педагогических работников</a:t>
            </a:r>
            <a:r>
              <a:rPr lang="ru-RU" b="1" kern="7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kern="7200" spc="3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94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 descr="F:\_ФОНЫ\Candy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" y="857249"/>
            <a:ext cx="9142809" cy="39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7104"/>
            <a:ext cx="9144000" cy="11667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50413"/>
            <a:ext cx="9144000" cy="8599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00634" y="1643577"/>
            <a:ext cx="8520274" cy="4079818"/>
          </a:xfrm>
          <a:prstGeom prst="rect">
            <a:avLst/>
          </a:prstGeom>
          <a:noFill/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" name="Стрелка вправо 4"/>
          <p:cNvSpPr/>
          <p:nvPr/>
        </p:nvSpPr>
        <p:spPr>
          <a:xfrm>
            <a:off x="774372" y="3264339"/>
            <a:ext cx="396688" cy="174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0" name="Стрелка вправо 9"/>
          <p:cNvSpPr/>
          <p:nvPr/>
        </p:nvSpPr>
        <p:spPr>
          <a:xfrm>
            <a:off x="1309297" y="3961506"/>
            <a:ext cx="396688" cy="174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" name="Прямоугольник 7"/>
          <p:cNvSpPr/>
          <p:nvPr/>
        </p:nvSpPr>
        <p:spPr>
          <a:xfrm>
            <a:off x="866746" y="1886987"/>
            <a:ext cx="81541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предоставления муниципальных услуг департамента жилищной политики комитета по градостроительной политике администрации города Иркутска </a:t>
            </a:r>
            <a:r>
              <a:rPr lang="ru-RU" kern="7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реализует 3 </a:t>
            </a:r>
            <a:r>
              <a:rPr lang="ru-RU" kern="7200">
                <a:latin typeface="Times New Roman" panose="02020603050405020304" pitchFamily="18" charset="0"/>
                <a:ea typeface="Times New Roman" panose="02020603050405020304" pitchFamily="18" charset="0"/>
              </a:rPr>
              <a:t>меры </a:t>
            </a:r>
            <a:r>
              <a:rPr lang="ru-RU" kern="72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поддержки</a:t>
            </a:r>
            <a:r>
              <a:rPr lang="ru-RU" kern="72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kern="7200" spc="3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3150054" y="4699575"/>
            <a:ext cx="396688" cy="174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" name="Прямоугольник 8"/>
          <p:cNvSpPr/>
          <p:nvPr/>
        </p:nvSpPr>
        <p:spPr>
          <a:xfrm>
            <a:off x="1607058" y="3123298"/>
            <a:ext cx="69608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жилых помещений в муниципальных общежитиях города Иркутска и служебных жилых помещений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325944" y="3806539"/>
            <a:ext cx="63334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социальной выплаты из бюджета города Иркутска на частичную оплату строительства жилого помещения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805052" y="4522591"/>
            <a:ext cx="48543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молодым семьям социальной выплаты на приобретение жилья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760" y="4675883"/>
            <a:ext cx="2222985" cy="1080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39" b="35783"/>
          <a:stretch/>
        </p:blipFill>
        <p:spPr>
          <a:xfrm flipH="1">
            <a:off x="0" y="0"/>
            <a:ext cx="9144000" cy="102844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607058" y="325862"/>
            <a:ext cx="5815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37661" algn="ctr"/>
            <a:r>
              <a:rPr lang="ru-RU" b="1" kern="7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настоящее в городе Иркутске реализуются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 поддержки педагогических работников</a:t>
            </a:r>
            <a:r>
              <a:rPr lang="ru-RU" b="1" kern="7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kern="7200" spc="3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79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307</Words>
  <Application>Microsoft Office PowerPoint</Application>
  <PresentationFormat>Экран (4:3)</PresentationFormat>
  <Paragraphs>31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Воропаева Е.А.</dc:creator>
  <cp:lastModifiedBy>Трофименко Андрей Александрович</cp:lastModifiedBy>
  <cp:revision>55</cp:revision>
  <dcterms:created xsi:type="dcterms:W3CDTF">2020-11-09T01:35:10Z</dcterms:created>
  <dcterms:modified xsi:type="dcterms:W3CDTF">2026-03-10T03:11:25Z</dcterms:modified>
</cp:coreProperties>
</file>