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44" r:id="rId1"/>
  </p:sldMasterIdLst>
  <p:notesMasterIdLst>
    <p:notesMasterId r:id="rId9"/>
  </p:notesMasterIdLst>
  <p:sldIdLst>
    <p:sldId id="461" r:id="rId2"/>
    <p:sldId id="274" r:id="rId3"/>
    <p:sldId id="500" r:id="rId4"/>
    <p:sldId id="501" r:id="rId5"/>
    <p:sldId id="502" r:id="rId6"/>
    <p:sldId id="503" r:id="rId7"/>
    <p:sldId id="504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00"/>
    <a:srgbClr val="3366FF"/>
    <a:srgbClr val="FFFF99"/>
    <a:srgbClr val="99CCFF"/>
    <a:srgbClr val="6666FF"/>
    <a:srgbClr val="0033CC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125E5076-3810-47DD-B79F-674D7AD40C01}" styleName="Темный стиль 1 - акцент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Светлый стиль 1 -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9568" autoAdjust="0"/>
  </p:normalViewPr>
  <p:slideViewPr>
    <p:cSldViewPr>
      <p:cViewPr>
        <p:scale>
          <a:sx n="120" d="100"/>
          <a:sy n="120" d="100"/>
        </p:scale>
        <p:origin x="-1290" y="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0194D-21C2-4028-8520-452C3EC06C3B}" type="datetimeFigureOut">
              <a:rPr lang="ru-RU" smtClean="0"/>
              <a:pPr/>
              <a:t>13.03.2026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7F6A0A-C247-4826-9692-DF794066595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35938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39" r="4266"/>
          <a:stretch/>
        </p:blipFill>
        <p:spPr>
          <a:xfrm>
            <a:off x="-108519" y="-99391"/>
            <a:ext cx="9382844" cy="6984776"/>
          </a:xfrm>
          <a:prstGeom prst="rect">
            <a:avLst/>
          </a:prstGeom>
        </p:spPr>
      </p:pic>
      <p:sp>
        <p:nvSpPr>
          <p:cNvPr id="4" name="Заголовок 1"/>
          <p:cNvSpPr txBox="1">
            <a:spLocks/>
          </p:cNvSpPr>
          <p:nvPr/>
        </p:nvSpPr>
        <p:spPr>
          <a:xfrm>
            <a:off x="899592" y="4365104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j-ea"/>
              <a:cs typeface="Consolas" pitchFamily="49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-2124744" y="1916832"/>
            <a:ext cx="13483400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ru-RU" b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-108519" y="2060848"/>
            <a:ext cx="938284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rgbClr val="204D8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Потребность в педагогических кадрах на 2026-2027 </a:t>
            </a:r>
            <a:r>
              <a:rPr lang="ru-RU" sz="4000" b="1" dirty="0" smtClean="0">
                <a:solidFill>
                  <a:srgbClr val="204D8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учебный </a:t>
            </a:r>
            <a:r>
              <a:rPr lang="ru-RU" sz="4000" b="1" dirty="0">
                <a:solidFill>
                  <a:srgbClr val="204D8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год</a:t>
            </a:r>
          </a:p>
          <a:p>
            <a:pPr algn="ctr"/>
            <a:r>
              <a:rPr lang="ru-RU" sz="4000" b="1" dirty="0">
                <a:solidFill>
                  <a:srgbClr val="204D8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Иркутский муниципальный округ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376082" y="6433591"/>
            <a:ext cx="60786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204D8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2026</a:t>
            </a:r>
            <a:endParaRPr lang="ru-RU" sz="1400" dirty="0"/>
          </a:p>
        </p:txBody>
      </p:sp>
      <p:pic>
        <p:nvPicPr>
          <p:cNvPr id="15" name="Рисунок 1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5792" y="163490"/>
            <a:ext cx="1097104" cy="1357322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6104" y="163490"/>
            <a:ext cx="1546799" cy="1219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8137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7413056" y="5181089"/>
            <a:ext cx="10299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Franklin Gothic Medium" pitchFamily="34" charset="0"/>
              </a:rPr>
              <a:t>   </a:t>
            </a: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7306" y="59986"/>
            <a:ext cx="1036694" cy="817238"/>
          </a:xfrm>
          <a:prstGeom prst="rect">
            <a:avLst/>
          </a:prstGeom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4531773"/>
              </p:ext>
            </p:extLst>
          </p:nvPr>
        </p:nvGraphicFramePr>
        <p:xfrm>
          <a:off x="179512" y="891944"/>
          <a:ext cx="8810372" cy="52246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20280"/>
                <a:gridCol w="3312368"/>
                <a:gridCol w="2977724"/>
              </a:tblGrid>
              <a:tr h="325727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>
                          <a:effectLst/>
                        </a:rPr>
                        <a:t>Наименование муниципального образования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>
                          <a:effectLst/>
                        </a:rPr>
                        <a:t>Обеспеченность кадрами в образовательных организациях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>
                          <a:effectLst/>
                        </a:rPr>
                        <a:t>Потребность в кадрах (вакансии)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3376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>
                          <a:effectLst/>
                        </a:rPr>
                        <a:t>Наименование образовательной организации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3376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 err="1">
                          <a:effectLst/>
                        </a:rPr>
                        <a:t>Голоустненское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smtClean="0">
                          <a:effectLst/>
                        </a:rPr>
                        <a:t>муниципальное </a:t>
                      </a:r>
                      <a:r>
                        <a:rPr lang="ru-RU" sz="1200" dirty="0">
                          <a:effectLst/>
                        </a:rPr>
                        <a:t>образование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>
                          <a:effectLst/>
                        </a:rPr>
                        <a:t>МКОУ «Большеголоустненская школа»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>
                          <a:effectLst/>
                        </a:rPr>
                        <a:t>воспитатель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3376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 err="1" smtClean="0">
                          <a:effectLst/>
                        </a:rPr>
                        <a:t>Большереченское</a:t>
                      </a:r>
                      <a:r>
                        <a:rPr lang="ru-RU" sz="1200" dirty="0" smtClean="0">
                          <a:effectLst/>
                        </a:rPr>
                        <a:t> муниципальное </a:t>
                      </a:r>
                      <a:r>
                        <a:rPr lang="ru-RU" sz="1200" dirty="0">
                          <a:effectLst/>
                        </a:rPr>
                        <a:t>образование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>
                          <a:effectLst/>
                        </a:rPr>
                        <a:t>МКОУ «Большереченская школа»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>
                          <a:effectLst/>
                        </a:rPr>
                        <a:t>учитель дефектолог;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>
                          <a:effectLst/>
                        </a:rPr>
                        <a:t>учитель-логопед; педагог-организатор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05627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 err="1">
                          <a:effectLst/>
                        </a:rPr>
                        <a:t>Гороховское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smtClean="0">
                          <a:effectLst/>
                        </a:rPr>
                        <a:t>муниципальное </a:t>
                      </a:r>
                      <a:r>
                        <a:rPr lang="ru-RU" sz="1200" dirty="0">
                          <a:effectLst/>
                        </a:rPr>
                        <a:t>образование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>
                          <a:effectLst/>
                        </a:rPr>
                        <a:t>МКОУ «Гороховская школа»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>
                          <a:effectLst/>
                        </a:rPr>
                        <a:t>педагог-психолог; учитель-дефектолог; педагог-организатор; социальный педагог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33763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>
                          <a:effectLst/>
                        </a:rPr>
                        <a:t>Дзержинское муниципальное образование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>
                          <a:effectLst/>
                        </a:rPr>
                        <a:t>МКДОУ «Дзержинский детский сад»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>
                          <a:effectLst/>
                        </a:rPr>
                        <a:t>музыкальный руководитель;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>
                          <a:effectLst/>
                        </a:rPr>
                        <a:t>педагог-психолог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2675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>
                          <a:effectLst/>
                        </a:rPr>
                        <a:t>МКОУ «Дзержинская школа»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>
                          <a:effectLst/>
                        </a:rPr>
                        <a:t>учитель-логопед, учитель-дефектолог;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>
                          <a:effectLst/>
                        </a:rPr>
                        <a:t>педагог доп. образования; </a:t>
                      </a:r>
                      <a:r>
                        <a:rPr lang="ru-RU" sz="1200" dirty="0" err="1">
                          <a:effectLst/>
                        </a:rPr>
                        <a:t>тьютор</a:t>
                      </a:r>
                      <a:r>
                        <a:rPr lang="ru-RU" sz="1200" dirty="0">
                          <a:effectLst/>
                        </a:rPr>
                        <a:t>; педагог-организатор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539552" y="323364"/>
            <a:ext cx="753251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204D8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Потребность в педагогических кадрах на 2026-2027 учебный год</a:t>
            </a:r>
          </a:p>
        </p:txBody>
      </p:sp>
    </p:spTree>
    <p:extLst>
      <p:ext uri="{BB962C8B-B14F-4D97-AF65-F5344CB8AC3E}">
        <p14:creationId xmlns:p14="http://schemas.microsoft.com/office/powerpoint/2010/main" val="1725620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7413056" y="5181089"/>
            <a:ext cx="10299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Franklin Gothic Medium" pitchFamily="34" charset="0"/>
              </a:rPr>
              <a:t>   </a:t>
            </a: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7306" y="59986"/>
            <a:ext cx="1036694" cy="817238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539552" y="323364"/>
            <a:ext cx="753251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204D8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Потребность в педагогических кадрах на 2026-2027 учебный год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13832"/>
              </p:ext>
            </p:extLst>
          </p:nvPr>
        </p:nvGraphicFramePr>
        <p:xfrm>
          <a:off x="179512" y="936534"/>
          <a:ext cx="8856984" cy="572586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76264"/>
                <a:gridCol w="3426060"/>
                <a:gridCol w="3054660"/>
              </a:tblGrid>
              <a:tr h="32832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100" dirty="0">
                          <a:effectLst/>
                        </a:rPr>
                        <a:t>Наименование муниципального образования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646" marR="6364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100" dirty="0">
                          <a:effectLst/>
                        </a:rPr>
                        <a:t>Обеспеченность кадрами в образовательных организациях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646" marR="63646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100" dirty="0">
                          <a:effectLst/>
                        </a:rPr>
                        <a:t>Потребность в кадрах (вакансии)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646" marR="63646" marT="0" marB="0" anchor="ctr"/>
                </a:tc>
              </a:tr>
              <a:tr h="60843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100" dirty="0">
                          <a:effectLst/>
                        </a:rPr>
                        <a:t>Наименование образовательной организации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646" marR="63646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45723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100" dirty="0" err="1">
                          <a:effectLst/>
                        </a:rPr>
                        <a:t>Карлукское</a:t>
                      </a:r>
                      <a:r>
                        <a:rPr lang="ru-RU" sz="1100" dirty="0">
                          <a:effectLst/>
                        </a:rPr>
                        <a:t> муниципальное образование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646" marR="6364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100" dirty="0">
                          <a:effectLst/>
                        </a:rPr>
                        <a:t>МКОУ «Карлукская школа»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646" marR="6364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100">
                          <a:effectLst/>
                        </a:rPr>
                        <a:t>учитель английского языка; учитель русского языка</a:t>
                      </a:r>
                      <a:endParaRPr lang="ru-RU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646" marR="63646" marT="0" marB="0" anchor="ctr"/>
                </a:tc>
              </a:tr>
              <a:tr h="32832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100" dirty="0">
                          <a:effectLst/>
                        </a:rPr>
                        <a:t>МКДОУ «Карлукский детский </a:t>
                      </a:r>
                      <a:r>
                        <a:rPr lang="ru-RU" sz="1100" dirty="0" smtClean="0">
                          <a:effectLst/>
                        </a:rPr>
                        <a:t>сад № </a:t>
                      </a:r>
                      <a:r>
                        <a:rPr lang="ru-RU" sz="1100" dirty="0">
                          <a:effectLst/>
                        </a:rPr>
                        <a:t>1»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646" marR="6364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100" dirty="0">
                          <a:effectLst/>
                        </a:rPr>
                        <a:t>учитель-логопед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646" marR="63646" marT="0" marB="0" anchor="ctr"/>
                </a:tc>
              </a:tr>
              <a:tr h="51852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100">
                          <a:effectLst/>
                        </a:rPr>
                        <a:t>Листвянское муниципальное образование</a:t>
                      </a:r>
                      <a:endParaRPr lang="ru-RU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646" marR="6364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100" dirty="0">
                          <a:effectLst/>
                        </a:rPr>
                        <a:t>МКОУ «Листвянская школа»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646" marR="6364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100" dirty="0">
                          <a:effectLst/>
                        </a:rPr>
                        <a:t>педагог доп. образования; психолог-дефектолог; педагог -организатор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646" marR="63646" marT="0" marB="0" anchor="ctr"/>
                </a:tc>
              </a:tr>
              <a:tr h="353321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100">
                          <a:effectLst/>
                        </a:rPr>
                        <a:t>Максимовское муниципальное образование</a:t>
                      </a:r>
                      <a:endParaRPr lang="ru-RU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646" marR="6364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100" dirty="0">
                          <a:effectLst/>
                        </a:rPr>
                        <a:t>МКОУ «</a:t>
                      </a:r>
                      <a:r>
                        <a:rPr lang="ru-RU" sz="1100" dirty="0" err="1">
                          <a:effectLst/>
                        </a:rPr>
                        <a:t>Максимовская</a:t>
                      </a:r>
                      <a:r>
                        <a:rPr lang="ru-RU" sz="1100" dirty="0">
                          <a:effectLst/>
                        </a:rPr>
                        <a:t> школа»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646" marR="6364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100">
                          <a:effectLst/>
                        </a:rPr>
                        <a:t>учитель английского языка; учитель технологии</a:t>
                      </a:r>
                      <a:endParaRPr lang="ru-RU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646" marR="63646" marT="0" marB="0" anchor="ctr"/>
                </a:tc>
              </a:tr>
              <a:tr h="19601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100" dirty="0">
                          <a:effectLst/>
                        </a:rPr>
                        <a:t>МКДОУ «</a:t>
                      </a:r>
                      <a:r>
                        <a:rPr lang="ru-RU" sz="1100" dirty="0" err="1">
                          <a:effectLst/>
                        </a:rPr>
                        <a:t>Максимовский</a:t>
                      </a:r>
                      <a:r>
                        <a:rPr lang="ru-RU" sz="1100" dirty="0">
                          <a:effectLst/>
                        </a:rPr>
                        <a:t> детский сад»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646" marR="6364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100">
                          <a:effectLst/>
                        </a:rPr>
                        <a:t>музыкальный руководитель</a:t>
                      </a:r>
                      <a:endParaRPr lang="ru-RU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646" marR="63646" marT="0" marB="0" anchor="ctr"/>
                </a:tc>
              </a:tr>
              <a:tr h="522698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100">
                          <a:effectLst/>
                        </a:rPr>
                        <a:t>Мамонское муниципальное образование</a:t>
                      </a:r>
                      <a:endParaRPr lang="ru-RU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646" marR="6364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100" dirty="0">
                          <a:effectLst/>
                        </a:rPr>
                        <a:t>МКОУ «</a:t>
                      </a:r>
                      <a:r>
                        <a:rPr lang="ru-RU" sz="1100" dirty="0" err="1">
                          <a:effectLst/>
                        </a:rPr>
                        <a:t>Мамонская</a:t>
                      </a:r>
                      <a:r>
                        <a:rPr lang="ru-RU" sz="1100" dirty="0">
                          <a:effectLst/>
                        </a:rPr>
                        <a:t> школа»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646" marR="6364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100">
                          <a:effectLst/>
                        </a:rPr>
                        <a:t>учитель - дефектолог;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100">
                          <a:effectLst/>
                        </a:rPr>
                        <a:t>учитель-логопед; педагог доп. образования; тьютор</a:t>
                      </a:r>
                      <a:endParaRPr lang="ru-RU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646" marR="63646" marT="0" marB="0" anchor="ctr"/>
                </a:tc>
              </a:tr>
              <a:tr h="4376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100" dirty="0">
                          <a:effectLst/>
                        </a:rPr>
                        <a:t>МКОУ «</a:t>
                      </a:r>
                      <a:r>
                        <a:rPr lang="ru-RU" sz="1100" dirty="0" err="1">
                          <a:effectLst/>
                        </a:rPr>
                        <a:t>Малоеланская</a:t>
                      </a:r>
                      <a:r>
                        <a:rPr lang="ru-RU" sz="1100" dirty="0">
                          <a:effectLst/>
                        </a:rPr>
                        <a:t> школа»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646" marR="6364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100" dirty="0">
                          <a:effectLst/>
                        </a:rPr>
                        <a:t>педагог-психолог; учитель-логопед; учитель музыки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646" marR="63646" marT="0" marB="0" anchor="ctr"/>
                </a:tc>
              </a:tr>
              <a:tr h="58359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100" dirty="0">
                          <a:effectLst/>
                        </a:rPr>
                        <a:t> </a:t>
                      </a:r>
                      <a:r>
                        <a:rPr lang="ru-RU" sz="1100" dirty="0" err="1">
                          <a:effectLst/>
                        </a:rPr>
                        <a:t>Марковское</a:t>
                      </a:r>
                      <a:r>
                        <a:rPr lang="ru-RU" sz="1100" dirty="0">
                          <a:effectLst/>
                        </a:rPr>
                        <a:t> 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100" dirty="0">
                          <a:effectLst/>
                        </a:rPr>
                        <a:t> муниципальное     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100" dirty="0">
                          <a:effectLst/>
                        </a:rPr>
                        <a:t> образование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646" marR="6364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100" dirty="0">
                          <a:effectLst/>
                        </a:rPr>
                        <a:t>МКОУ «Марковская школа № 1»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646" marR="6364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100" dirty="0" smtClean="0">
                          <a:effectLst/>
                        </a:rPr>
                        <a:t>психолог; учитель-дефектолог; учитель-логопед; педагог-организатор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646" marR="63646" marT="0" marB="0" anchor="ctr"/>
                </a:tc>
              </a:tr>
              <a:tr h="9126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endParaRPr lang="ru-RU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646" marR="6364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100" dirty="0" smtClean="0">
                          <a:effectLst/>
                        </a:rPr>
                        <a:t>МКОУ «</a:t>
                      </a: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Марковская </a:t>
                      </a: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школа № </a:t>
                      </a: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2»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646" marR="6364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учитель русского языка и литературы учитель математики учитель английского языка учитель географии учитель биологии учитель физкультуры Учитель труда (технологии) Учитель начальных классов</a:t>
                      </a:r>
                    </a:p>
                  </a:txBody>
                  <a:tcPr marL="63646" marR="63646" marT="0" marB="0" anchor="ctr"/>
                </a:tc>
              </a:tr>
              <a:tr h="58359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endParaRPr lang="ru-RU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646" marR="6364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100" dirty="0" smtClean="0">
                          <a:effectLst/>
                        </a:rPr>
                        <a:t>МКОУ «</a:t>
                      </a: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Марковский </a:t>
                      </a: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детский сад № </a:t>
                      </a: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3»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646" marR="6364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Воспитатель, Педагог-психолог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Инструктор по физической культуре</a:t>
                      </a:r>
                    </a:p>
                  </a:txBody>
                  <a:tcPr marL="63646" marR="63646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2456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7413056" y="5181089"/>
            <a:ext cx="10299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Franklin Gothic Medium" pitchFamily="34" charset="0"/>
              </a:rPr>
              <a:t>   </a:t>
            </a: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7306" y="59986"/>
            <a:ext cx="1036694" cy="817238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539552" y="323364"/>
            <a:ext cx="753251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204D8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Потребность в педагогических кадрах на 2026-2027 учебный год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3864552"/>
              </p:ext>
            </p:extLst>
          </p:nvPr>
        </p:nvGraphicFramePr>
        <p:xfrm>
          <a:off x="179512" y="1052736"/>
          <a:ext cx="8784976" cy="538322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76264"/>
                <a:gridCol w="3456384"/>
                <a:gridCol w="2952328"/>
              </a:tblGrid>
              <a:tr h="294864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>
                          <a:effectLst/>
                        </a:rPr>
                        <a:t>Наименование муниципального </a:t>
                      </a:r>
                      <a:r>
                        <a:rPr lang="ru-RU" sz="1200" dirty="0" smtClean="0">
                          <a:effectLst/>
                        </a:rPr>
                        <a:t>образования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646" marR="6364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>
                          <a:effectLst/>
                        </a:rPr>
                        <a:t>Обеспеченность кадрами в образовательных организациях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646" marR="63646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>
                          <a:effectLst/>
                        </a:rPr>
                        <a:t>Потребность в кадрах (вакансии)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646" marR="63646" marT="0" marB="0" anchor="ctr"/>
                </a:tc>
              </a:tr>
              <a:tr h="44229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>
                          <a:effectLst/>
                        </a:rPr>
                        <a:t>Наименование образовательной организации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646" marR="63646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62528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>
                          <a:effectLst/>
                        </a:rPr>
                        <a:t>Молодежное муниципальное образование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646" marR="6364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>
                          <a:effectLst/>
                        </a:rPr>
                        <a:t>МКОУ «Школа поселка  Молодежный»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646" marR="6364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>
                          <a:effectLst/>
                        </a:rPr>
                        <a:t>психолог; социальный педагог;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>
                          <a:effectLst/>
                        </a:rPr>
                        <a:t>учитель-дефектолог;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>
                          <a:effectLst/>
                        </a:rPr>
                        <a:t> логопед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646" marR="63646" marT="0" marB="0" anchor="ctr"/>
                </a:tc>
              </a:tr>
              <a:tr h="5718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>
                          <a:effectLst/>
                        </a:rPr>
                        <a:t>МКДОУ «Детский сад поселка Молодежный»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646" marR="6364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>
                          <a:effectLst/>
                        </a:rPr>
                        <a:t>воспитатель;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>
                          <a:effectLst/>
                        </a:rPr>
                        <a:t>педагог-психолог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646" marR="63646" marT="0" marB="0" anchor="ctr"/>
                </a:tc>
              </a:tr>
              <a:tr h="762528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>
                          <a:effectLst/>
                        </a:rPr>
                        <a:t>Никольское муниципальное образование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646" marR="6364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>
                          <a:effectLst/>
                        </a:rPr>
                        <a:t>МКОУ «Никольская  школа»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646" marR="6364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>
                          <a:effectLst/>
                        </a:rPr>
                        <a:t>учитель-дефектолог; педагог доп. образования; социальный педагог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646" marR="63646" marT="0" marB="0" anchor="ctr"/>
                </a:tc>
              </a:tr>
              <a:tr h="5718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>
                          <a:effectLst/>
                        </a:rPr>
                        <a:t>МКОУ «</a:t>
                      </a:r>
                      <a:r>
                        <a:rPr lang="ru-RU" sz="1200" dirty="0" err="1">
                          <a:effectLst/>
                        </a:rPr>
                        <a:t>Кыцигировская</a:t>
                      </a:r>
                      <a:r>
                        <a:rPr lang="ru-RU" sz="1200" dirty="0">
                          <a:effectLst/>
                        </a:rPr>
                        <a:t> школа»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646" marR="6364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>
                          <a:effectLst/>
                        </a:rPr>
                        <a:t>музыкальный руководитель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646" marR="63646" marT="0" marB="0" anchor="ctr"/>
                </a:tc>
              </a:tr>
              <a:tr h="1143792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 err="1">
                          <a:effectLst/>
                        </a:rPr>
                        <a:t>Оекское</a:t>
                      </a:r>
                      <a:r>
                        <a:rPr lang="ru-RU" sz="1200" dirty="0">
                          <a:effectLst/>
                        </a:rPr>
                        <a:t> муниципальное образование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646" marR="6364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>
                          <a:effectLst/>
                        </a:rPr>
                        <a:t>МБОУ «Оекская школа»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646" marR="6364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>
                          <a:effectLst/>
                        </a:rPr>
                        <a:t>педагог доп. образования;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>
                          <a:effectLst/>
                        </a:rPr>
                        <a:t>педагог-организатор;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>
                          <a:effectLst/>
                        </a:rPr>
                        <a:t>психолог; 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>
                          <a:effectLst/>
                        </a:rPr>
                        <a:t>учитель-дефектолог; логопед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646" marR="63646" marT="0" marB="0" anchor="ctr"/>
                </a:tc>
              </a:tr>
              <a:tr h="76252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>
                          <a:effectLst/>
                        </a:rPr>
                        <a:t>МКОУ «Бутырская школа»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646" marR="6364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>
                          <a:effectLst/>
                        </a:rPr>
                        <a:t>учитель дефектолог; учитель логопед; педагог-психолог; педагог доп. образования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646" marR="63646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3227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7413056" y="5181089"/>
            <a:ext cx="10299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Franklin Gothic Medium" pitchFamily="34" charset="0"/>
              </a:rPr>
              <a:t>   </a:t>
            </a: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7306" y="59986"/>
            <a:ext cx="1036694" cy="817238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539552" y="323364"/>
            <a:ext cx="753251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204D8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Потребность в педагогических кадрах на 2026-2027 учебный год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2979939"/>
              </p:ext>
            </p:extLst>
          </p:nvPr>
        </p:nvGraphicFramePr>
        <p:xfrm>
          <a:off x="179512" y="908720"/>
          <a:ext cx="8784975" cy="57712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76264"/>
                <a:gridCol w="3672408"/>
                <a:gridCol w="2736303"/>
              </a:tblGrid>
              <a:tr h="266233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>
                          <a:effectLst/>
                        </a:rPr>
                        <a:t>Наименование муниципального образования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902" marR="5990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>
                          <a:effectLst/>
                        </a:rPr>
                        <a:t>Обеспеченность кадрами в образовательных организациях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902" marR="59902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>
                          <a:effectLst/>
                        </a:rPr>
                        <a:t>Потребность в кадрах (вакансии)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902" marR="59902" marT="0" marB="0" anchor="ctr"/>
                </a:tc>
              </a:tr>
              <a:tr h="39935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>
                          <a:effectLst/>
                        </a:rPr>
                        <a:t>Наименование образовательной организации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902" marR="59902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324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 err="1">
                          <a:effectLst/>
                        </a:rPr>
                        <a:t>Ревякинское</a:t>
                      </a:r>
                      <a:r>
                        <a:rPr lang="ru-RU" sz="1200" dirty="0">
                          <a:effectLst/>
                        </a:rPr>
                        <a:t> муниципальное образование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902" marR="59902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>
                          <a:effectLst/>
                        </a:rPr>
                        <a:t>МКОУ </a:t>
                      </a:r>
                      <a:r>
                        <a:rPr lang="ru-RU" sz="1200" dirty="0" smtClean="0">
                          <a:effectLst/>
                        </a:rPr>
                        <a:t>«Ревякинская школа»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902" marR="59902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>
                          <a:effectLst/>
                        </a:rPr>
                        <a:t>тьютор; 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>
                          <a:effectLst/>
                        </a:rPr>
                        <a:t>педагог доп. образования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902" marR="59902" marT="0" marB="0" anchor="ctr"/>
                </a:tc>
              </a:tr>
              <a:tr h="6655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>
                          <a:effectLst/>
                        </a:rPr>
                        <a:t>Смоленское муниципальное образование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902" marR="59902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>
                          <a:effectLst/>
                        </a:rPr>
                        <a:t>МБОУ «Смоленская школа»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902" marR="59902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>
                          <a:effectLst/>
                        </a:rPr>
                        <a:t>логопед;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>
                          <a:effectLst/>
                        </a:rPr>
                        <a:t>педагог доп. образования; 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>
                          <a:effectLst/>
                        </a:rPr>
                        <a:t>тьютор; педагог-организатор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902" marR="59902" marT="0" marB="0" anchor="ctr"/>
                </a:tc>
              </a:tr>
              <a:tr h="1064932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 err="1">
                          <a:effectLst/>
                        </a:rPr>
                        <a:t>Уриковское</a:t>
                      </a:r>
                      <a:r>
                        <a:rPr lang="ru-RU" sz="1200" dirty="0">
                          <a:effectLst/>
                        </a:rPr>
                        <a:t> муниципальное образование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902" marR="59902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>
                          <a:effectLst/>
                        </a:rPr>
                        <a:t>МКОУ «Уриковская школа»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902" marR="59902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>
                          <a:effectLst/>
                        </a:rPr>
                        <a:t>педагог-психолог;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 err="1">
                          <a:effectLst/>
                        </a:rPr>
                        <a:t>тьютор</a:t>
                      </a:r>
                      <a:r>
                        <a:rPr lang="ru-RU" sz="1200" dirty="0">
                          <a:effectLst/>
                        </a:rPr>
                        <a:t>;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>
                          <a:effectLst/>
                        </a:rPr>
                        <a:t>учитель дефектолог;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>
                          <a:effectLst/>
                        </a:rPr>
                        <a:t>учитель-логопед; педагог-организатор;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>
                          <a:effectLst/>
                        </a:rPr>
                        <a:t>педагог доп. образования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902" marR="59902" marT="0" marB="0" anchor="ctr"/>
                </a:tc>
              </a:tr>
              <a:tr h="5324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>
                          <a:effectLst/>
                        </a:rPr>
                        <a:t>МКОУ «Грановская школа»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902" marR="59902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>
                          <a:effectLst/>
                        </a:rPr>
                        <a:t>учитель-дефектолог;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>
                          <a:effectLst/>
                        </a:rPr>
                        <a:t>тьютор;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>
                          <a:effectLst/>
                        </a:rPr>
                        <a:t>психолог;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>
                          <a:effectLst/>
                        </a:rPr>
                        <a:t>социальный педагог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902" marR="59902" marT="0" marB="0" anchor="ctr"/>
                </a:tc>
              </a:tr>
              <a:tr h="5324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>
                          <a:effectLst/>
                        </a:rPr>
                        <a:t>Сосновоборское муниципальное образование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902" marR="59902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>
                          <a:effectLst/>
                        </a:rPr>
                        <a:t>МКОУ «Сосновоборская школа»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902" marR="59902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>
                          <a:effectLst/>
                        </a:rPr>
                        <a:t>социальный педагог; учитель физической культуры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902" marR="59902" marT="0" marB="0" anchor="ctr"/>
                </a:tc>
              </a:tr>
              <a:tr h="2662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l"/>
                          <a:tab pos="5941060" algn="l"/>
                        </a:tabLst>
                      </a:pPr>
                      <a:r>
                        <a:rPr lang="ru-RU" sz="1200">
                          <a:effectLst/>
                        </a:rPr>
                        <a:t>Усть-Балейское муниципальное образование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902" marR="59902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>
                          <a:effectLst/>
                        </a:rPr>
                        <a:t>МКОУ «Быковская школа»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902" marR="59902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>
                          <a:effectLst/>
                        </a:rPr>
                        <a:t>педагог доп. образования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902" marR="59902" marT="0" marB="0" anchor="ctr"/>
                </a:tc>
              </a:tr>
              <a:tr h="2662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 err="1">
                          <a:effectLst/>
                        </a:rPr>
                        <a:t>Усть-Кудинское</a:t>
                      </a:r>
                      <a:r>
                        <a:rPr lang="ru-RU" sz="1200" dirty="0">
                          <a:effectLst/>
                        </a:rPr>
                        <a:t> муниципальное образование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902" marR="59902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>
                          <a:effectLst/>
                        </a:rPr>
                        <a:t>МКОУ «</a:t>
                      </a:r>
                      <a:r>
                        <a:rPr lang="ru-RU" sz="1200" dirty="0" err="1">
                          <a:effectLst/>
                        </a:rPr>
                        <a:t>Усть</a:t>
                      </a:r>
                      <a:r>
                        <a:rPr lang="ru-RU" sz="1200" dirty="0">
                          <a:effectLst/>
                        </a:rPr>
                        <a:t>-Кудинская школа»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902" marR="59902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>
                          <a:effectLst/>
                        </a:rPr>
                        <a:t>учитель русского языка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902" marR="59902" marT="0" marB="0" anchor="ctr"/>
                </a:tc>
              </a:tr>
              <a:tr h="2662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969895" algn="ctr"/>
                          <a:tab pos="5940425" algn="r"/>
                        </a:tabLst>
                        <a:defRPr/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Ушаковское </a:t>
                      </a:r>
                      <a:r>
                        <a:rPr lang="ru-RU" sz="1200" dirty="0" smtClean="0">
                          <a:effectLst/>
                        </a:rPr>
                        <a:t>муниципальное образование</a:t>
                      </a:r>
                      <a:endParaRPr lang="ru-RU" sz="1200" dirty="0" smtClean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902" marR="59902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 smtClean="0">
                          <a:effectLst/>
                        </a:rPr>
                        <a:t>МКОУ «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Школа поселка Молодежный»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902" marR="59902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педагог-психолог	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учитель математики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учитель информатики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учитель-логопед</a:t>
                      </a:r>
                    </a:p>
                  </a:txBody>
                  <a:tcPr marL="59902" marR="59902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712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7413056" y="5181089"/>
            <a:ext cx="10299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Franklin Gothic Medium" pitchFamily="34" charset="0"/>
              </a:rPr>
              <a:t>   </a:t>
            </a: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7306" y="59986"/>
            <a:ext cx="1036694" cy="817238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539552" y="323364"/>
            <a:ext cx="753251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204D8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Потребность в педагогических кадрах на 2026-2027 учебный год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6012300"/>
              </p:ext>
            </p:extLst>
          </p:nvPr>
        </p:nvGraphicFramePr>
        <p:xfrm>
          <a:off x="251520" y="898270"/>
          <a:ext cx="8784975" cy="56270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04256"/>
                <a:gridCol w="3524728"/>
                <a:gridCol w="2955991"/>
              </a:tblGrid>
              <a:tr h="389441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>
                          <a:effectLst/>
                        </a:rPr>
                        <a:t>Наименование муниципального образования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246" marR="4724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>
                          <a:effectLst/>
                        </a:rPr>
                        <a:t>Обеспеченность кадрами в образовательных организациях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246" marR="47246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>
                          <a:effectLst/>
                        </a:rPr>
                        <a:t>Потребность в кадрах (вакансии)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246" marR="47246" marT="0" marB="0" anchor="ctr"/>
                </a:tc>
              </a:tr>
              <a:tr h="33536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>
                          <a:effectLst/>
                        </a:rPr>
                        <a:t>Наименование образовательной организации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246" marR="47246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84161">
                <a:tc row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>
                          <a:effectLst/>
                        </a:rPr>
                        <a:t>Ушаковское муниципальное образование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246" marR="4724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>
                          <a:effectLst/>
                        </a:rPr>
                        <a:t>МКОУ «Пивоваровская школа»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246" marR="4724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>
                          <a:effectLst/>
                        </a:rPr>
                        <a:t>педагог-организатор; учитель-дефектолог; методист;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>
                          <a:effectLst/>
                        </a:rPr>
                        <a:t>педагог доп. образования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246" marR="47246" marT="0" marB="0" anchor="ctr"/>
                </a:tc>
              </a:tr>
              <a:tr h="4114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>
                          <a:effectLst/>
                        </a:rPr>
                        <a:t>МКОУ «</a:t>
                      </a:r>
                      <a:r>
                        <a:rPr lang="ru-RU" sz="1200" dirty="0" err="1">
                          <a:effectLst/>
                        </a:rPr>
                        <a:t>Горячеключевская</a:t>
                      </a:r>
                      <a:r>
                        <a:rPr lang="ru-RU" sz="1200" dirty="0">
                          <a:effectLst/>
                        </a:rPr>
                        <a:t>  школа»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246" marR="4724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>
                          <a:effectLst/>
                        </a:rPr>
                        <a:t>педагог-организатор; педагог доп. </a:t>
                      </a:r>
                      <a:r>
                        <a:rPr lang="ru-RU" sz="1200" dirty="0" smtClean="0">
                          <a:effectLst/>
                        </a:rPr>
                        <a:t>образования</a:t>
                      </a:r>
                      <a:endParaRPr lang="ru-RU" sz="1200" dirty="0">
                        <a:effectLst/>
                      </a:endParaRPr>
                    </a:p>
                  </a:txBody>
                  <a:tcPr marL="47246" marR="47246" marT="0" marB="0" anchor="ctr"/>
                </a:tc>
              </a:tr>
              <a:tr h="22357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>
                          <a:effectLst/>
                        </a:rPr>
                        <a:t>МКОУ «Бурдаковская школа»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246" marR="4724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>
                          <a:effectLst/>
                        </a:rPr>
                        <a:t>музыкальный </a:t>
                      </a:r>
                      <a:r>
                        <a:rPr lang="ru-RU" sz="1200" dirty="0" smtClean="0">
                          <a:effectLst/>
                        </a:rPr>
                        <a:t>руководитель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246" marR="47246" marT="0" marB="0" anchor="ctr"/>
                </a:tc>
              </a:tr>
              <a:tr h="4471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>
                          <a:effectLst/>
                        </a:rPr>
                        <a:t>МКДОУ «Новолисихинский детский сад»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246" marR="4724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>
                          <a:effectLst/>
                        </a:rPr>
                        <a:t>учитель- дефектолог</a:t>
                      </a:r>
                      <a:r>
                        <a:rPr lang="ru-RU" sz="1200" dirty="0" smtClean="0">
                          <a:effectLst/>
                        </a:rPr>
                        <a:t>; учитель-логопед; зав</a:t>
                      </a:r>
                      <a:r>
                        <a:rPr lang="ru-RU" sz="1200" dirty="0">
                          <a:effectLst/>
                        </a:rPr>
                        <a:t>. по УВР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246" marR="47246" marT="0" marB="0" anchor="ctr"/>
                </a:tc>
              </a:tr>
              <a:tr h="572324"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 err="1">
                          <a:effectLst/>
                        </a:rPr>
                        <a:t>Хомутовское</a:t>
                      </a:r>
                      <a:r>
                        <a:rPr lang="ru-RU" sz="1200" dirty="0">
                          <a:effectLst/>
                        </a:rPr>
                        <a:t> муниципальное образование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246" marR="4724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>
                          <a:effectLst/>
                        </a:rPr>
                        <a:t>МКОУ «Хомутовская школа №1»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246" marR="4724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>
                          <a:effectLst/>
                        </a:rPr>
                        <a:t>учитель-дефектолог;  </a:t>
                      </a:r>
                      <a:r>
                        <a:rPr lang="ru-RU" sz="1200" dirty="0" smtClean="0">
                          <a:effectLst/>
                        </a:rPr>
                        <a:t>психолог; педагог </a:t>
                      </a:r>
                      <a:r>
                        <a:rPr lang="ru-RU" sz="1200" dirty="0">
                          <a:effectLst/>
                        </a:rPr>
                        <a:t>организатор; педагог доп. образования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246" marR="47246" marT="0" marB="0" anchor="ctr"/>
                </a:tc>
              </a:tr>
              <a:tr h="44818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>
                          <a:effectLst/>
                        </a:rPr>
                        <a:t>МКДОУ «Хомутовский детский сад №1</a:t>
                      </a:r>
                      <a:r>
                        <a:rPr lang="ru-RU" sz="1200" dirty="0" smtClean="0">
                          <a:effectLst/>
                        </a:rPr>
                        <a:t>»</a:t>
                      </a:r>
                      <a:endParaRPr lang="ru-RU" sz="1200" dirty="0">
                        <a:effectLst/>
                      </a:endParaRPr>
                    </a:p>
                  </a:txBody>
                  <a:tcPr marL="47246" marR="4724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 err="1" smtClean="0">
                          <a:effectLst/>
                        </a:rPr>
                        <a:t>тьютор</a:t>
                      </a:r>
                      <a:r>
                        <a:rPr lang="ru-RU" sz="1200" dirty="0" smtClean="0">
                          <a:effectLst/>
                        </a:rPr>
                        <a:t>; логопед;  учитель-дефектолог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246" marR="47246" marT="0" marB="0" anchor="ctr"/>
                </a:tc>
              </a:tr>
              <a:tr h="4471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>
                          <a:effectLst/>
                        </a:rPr>
                        <a:t>МКДОУ «Хомутовский детский сад №4»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246" marR="4724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 smtClean="0">
                          <a:effectLst/>
                        </a:rPr>
                        <a:t>воспитатель; учитель-логопед</a:t>
                      </a:r>
                      <a:r>
                        <a:rPr lang="ru-RU" sz="1200" dirty="0">
                          <a:effectLst/>
                        </a:rPr>
                        <a:t>;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>
                          <a:effectLst/>
                        </a:rPr>
                        <a:t>музыкальный руководитель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246" marR="47246" marT="0" marB="0" anchor="ctr"/>
                </a:tc>
              </a:tr>
              <a:tr h="9736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246" marR="4724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smtClean="0">
                          <a:effectLst/>
                        </a:rPr>
                        <a:t>МКОУ </a:t>
                      </a:r>
                      <a:r>
                        <a:rPr lang="ru-RU" sz="1200" smtClean="0">
                          <a:effectLst/>
                        </a:rPr>
                        <a:t>«</a:t>
                      </a:r>
                      <a:r>
                        <a:rPr lang="ru-RU" sz="120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Плишкинская школа»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246" marR="4724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учитель 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математики,  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учитель 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русского языка и литературы,  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учитель 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музыки,</a:t>
                      </a:r>
                      <a:r>
                        <a:rPr lang="ru-RU" sz="12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читель 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обществознания 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учитель 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труда (технологии) 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учитель 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начальных классов 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учитель 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физкультуры</a:t>
                      </a:r>
                    </a:p>
                  </a:txBody>
                  <a:tcPr marL="47246" marR="47246" marT="0" marB="0" anchor="ctr"/>
                </a:tc>
              </a:tr>
              <a:tr h="447152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 err="1">
                          <a:effectLst/>
                        </a:rPr>
                        <a:t>Ширяевское</a:t>
                      </a:r>
                      <a:r>
                        <a:rPr lang="ru-RU" sz="1200" dirty="0">
                          <a:effectLst/>
                        </a:rPr>
                        <a:t> муниципальное образование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246" marR="4724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>
                          <a:effectLst/>
                        </a:rPr>
                        <a:t>МКОУ «Ширяевская школа»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246" marR="4724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 smtClean="0">
                          <a:effectLst/>
                        </a:rPr>
                        <a:t>педагог-организатор; педагог </a:t>
                      </a:r>
                      <a:r>
                        <a:rPr lang="ru-RU" sz="1200" dirty="0">
                          <a:effectLst/>
                        </a:rPr>
                        <a:t>доп. образования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246" marR="47246" marT="0" marB="0" anchor="ctr"/>
                </a:tc>
              </a:tr>
              <a:tr h="34747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>
                          <a:effectLst/>
                        </a:rPr>
                        <a:t>МКДОУ «Ширяевский детский сад»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246" marR="4724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>
                          <a:effectLst/>
                        </a:rPr>
                        <a:t>з</a:t>
                      </a:r>
                      <a:r>
                        <a:rPr lang="ru-RU" sz="1200" dirty="0" smtClean="0">
                          <a:effectLst/>
                        </a:rPr>
                        <a:t>аместитель </a:t>
                      </a:r>
                      <a:r>
                        <a:rPr lang="ru-RU" sz="1200" dirty="0">
                          <a:effectLst/>
                        </a:rPr>
                        <a:t>по УВР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246" marR="47246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1586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39" r="4266"/>
          <a:stretch/>
        </p:blipFill>
        <p:spPr>
          <a:xfrm>
            <a:off x="-108519" y="-99391"/>
            <a:ext cx="9382844" cy="6984776"/>
          </a:xfrm>
          <a:prstGeom prst="rect">
            <a:avLst/>
          </a:prstGeom>
        </p:spPr>
      </p:pic>
      <p:sp>
        <p:nvSpPr>
          <p:cNvPr id="4" name="Заголовок 1"/>
          <p:cNvSpPr txBox="1">
            <a:spLocks/>
          </p:cNvSpPr>
          <p:nvPr/>
        </p:nvSpPr>
        <p:spPr>
          <a:xfrm>
            <a:off x="899592" y="4365104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j-ea"/>
              <a:cs typeface="Consolas" pitchFamily="49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-2124744" y="1916832"/>
            <a:ext cx="13483400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ru-RU" b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-108519" y="2060848"/>
            <a:ext cx="938284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rgbClr val="204D8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Потребность в педагогических кадрах на 2026-2027 </a:t>
            </a:r>
            <a:r>
              <a:rPr lang="ru-RU" sz="4000" b="1" dirty="0" smtClean="0">
                <a:solidFill>
                  <a:srgbClr val="204D8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учебный </a:t>
            </a:r>
            <a:r>
              <a:rPr lang="ru-RU" sz="4000" b="1" dirty="0">
                <a:solidFill>
                  <a:srgbClr val="204D8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год</a:t>
            </a:r>
          </a:p>
          <a:p>
            <a:pPr algn="ctr"/>
            <a:r>
              <a:rPr lang="ru-RU" sz="4000" b="1" dirty="0">
                <a:solidFill>
                  <a:srgbClr val="204D8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Иркутский муниципальный округ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376082" y="6433591"/>
            <a:ext cx="60786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204D8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2026</a:t>
            </a:r>
            <a:endParaRPr lang="ru-RU" sz="1400" dirty="0"/>
          </a:p>
        </p:txBody>
      </p:sp>
      <p:pic>
        <p:nvPicPr>
          <p:cNvPr id="15" name="Рисунок 1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5792" y="163490"/>
            <a:ext cx="1097104" cy="1357322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6104" y="163490"/>
            <a:ext cx="1546799" cy="1219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2113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4421</TotalTime>
  <Words>737</Words>
  <Application>Microsoft Office PowerPoint</Application>
  <PresentationFormat>Экран (4:3)</PresentationFormat>
  <Paragraphs>167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Августовская конференция работников образования Иркутского района</dc:title>
  <dc:creator>Marishka</dc:creator>
  <cp:lastModifiedBy>Marinka</cp:lastModifiedBy>
  <cp:revision>921</cp:revision>
  <dcterms:created xsi:type="dcterms:W3CDTF">2017-08-23T03:22:56Z</dcterms:created>
  <dcterms:modified xsi:type="dcterms:W3CDTF">2026-03-13T03:07:41Z</dcterms:modified>
</cp:coreProperties>
</file>