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72" r:id="rId3"/>
    <p:sldId id="281" r:id="rId4"/>
    <p:sldId id="284" r:id="rId5"/>
    <p:sldId id="276" r:id="rId6"/>
    <p:sldId id="278" r:id="rId7"/>
    <p:sldId id="279" r:id="rId8"/>
    <p:sldId id="282" r:id="rId9"/>
    <p:sldId id="283" r:id="rId10"/>
    <p:sldId id="280" r:id="rId11"/>
  </p:sldIdLst>
  <p:sldSz cx="9144000" cy="6858000" type="screen4x3"/>
  <p:notesSz cx="679132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D1E1"/>
    <a:srgbClr val="E5E7F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32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2946C-E866-41CE-95FB-744A5AF33036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2425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322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6513" y="9377363"/>
            <a:ext cx="294322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BE004-CD03-47E1-B4FF-700C1E2270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BE004-CD03-47E1-B4FF-700C1E2270B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BE004-CD03-47E1-B4FF-700C1E2270B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BE004-CD03-47E1-B4FF-700C1E2270B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avatars.mds.yandex.net/i?id=a8653d19265c1d78b002ef8786ee668b738d36e6-12597979-images-thumbs&amp;n=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708920"/>
            <a:ext cx="3816424" cy="3194537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КАЧУГСКИЙ </a:t>
            </a:r>
            <a:r>
              <a:rPr lang="ru-RU" sz="4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МУНИЦИПАЛЬНЫЙ ОКРУГ</a:t>
            </a:r>
            <a:endParaRPr lang="ru-RU" sz="4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11663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Управление образования Администрации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Качугского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муниципального округа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Иркутской области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440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8208912" cy="60486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Управление образования Администрации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Качугского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муниципального округа</a:t>
            </a:r>
          </a:p>
          <a:p>
            <a:pPr marL="45720" indent="0"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Качугское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управление образования)</a:t>
            </a:r>
          </a:p>
          <a:p>
            <a:pPr marL="45720" indent="0" algn="ctr">
              <a:buNone/>
            </a:pPr>
            <a:endParaRPr lang="ru-RU" sz="28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Исполняющий обязанности начальника </a:t>
            </a:r>
          </a:p>
          <a:p>
            <a:pPr marL="45720" indent="0" algn="ctr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Окунева Наталья Георгиевна</a:t>
            </a:r>
          </a:p>
          <a:p>
            <a:pPr marL="45720" indent="0" algn="ctr"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Тел: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8(39540)31- 8 -27, 31-4-09</a:t>
            </a:r>
          </a:p>
          <a:p>
            <a:pPr marL="45720" indent="0" algn="ctr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89501047644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313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712968" cy="511256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	Муниципальная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система образования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Качугского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муниципального округа представлена 36 образовательными организациями. </a:t>
            </a:r>
          </a:p>
          <a:p>
            <a:pPr algn="just"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районе функционирует 14 школ, 19 дошкольных образовательных организаций, 2 детско-юношеские спортивные школы, 1 Дом творчества.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291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188913"/>
            <a:ext cx="8713788" cy="56880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Потребность в педагогических работниках  на 2026 год в ОО МО «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Качугский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район»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endParaRPr lang="en-US" sz="9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9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</a:t>
            </a:r>
            <a:endParaRPr lang="ru-RU" sz="20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endParaRPr lang="en-US" sz="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800" dirty="0" smtClean="0"/>
          </a:p>
          <a:p>
            <a:pPr algn="ctr">
              <a:buNone/>
            </a:pPr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340768"/>
          <a:ext cx="8496944" cy="4639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6738"/>
                <a:gridCol w="4470206"/>
              </a:tblGrid>
              <a:tr h="3303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вакансии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ОО</a:t>
                      </a:r>
                      <a:endParaRPr lang="ru-RU" sz="1600" dirty="0"/>
                    </a:p>
                  </a:txBody>
                  <a:tcPr/>
                </a:tc>
              </a:tr>
              <a:tr h="93101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Учитель-логопед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Белоусовская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ООШ (0,5 ст.)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Бирюльская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(1 ст.)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Ангинская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(0,5 ст.)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9618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Учитель-дефектолог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5E7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Ангинская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(1 ст.)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Белоусовская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ООШ (0,5 ст.)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КСОШ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№ 1 (1 ст.)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Бутаковская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(1 ст.)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Большетарельская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ООШ (0,75 ст.)</a:t>
                      </a:r>
                    </a:p>
                  </a:txBody>
                  <a:tcPr>
                    <a:solidFill>
                      <a:srgbClr val="E5E7F3"/>
                    </a:solidFill>
                  </a:tcPr>
                </a:tc>
              </a:tr>
              <a:tr h="330360">
                <a:tc>
                  <a:txBody>
                    <a:bodyPr/>
                    <a:lstStyle/>
                    <a:p>
                      <a:r>
                        <a:rPr lang="ru-RU" sz="1600" smtClean="0">
                          <a:latin typeface="Times New Roman" pitchFamily="18" charset="0"/>
                          <a:cs typeface="Times New Roman" pitchFamily="18" charset="0"/>
                        </a:rPr>
                        <a:t>Учитель физики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Харбатовская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(1 ст.)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03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Учитель математики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5E7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Малоголовская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ООШ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(1,5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ст.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Ангинская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(1 ст.)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Бирюльская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СОШ (1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ст.)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5E7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7291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332657"/>
          <a:ext cx="8496944" cy="4454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9626"/>
                <a:gridCol w="4537318"/>
              </a:tblGrid>
              <a:tr h="741750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английского языка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Верхоленская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(1 ст.)</a:t>
                      </a:r>
                    </a:p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Харбатовская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(1 ст.)</a:t>
                      </a:r>
                    </a:p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Бирюльская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( 1 ст.)</a:t>
                      </a:r>
                    </a:p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Вершина-Тутурская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ООШ 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ст.)</a:t>
                      </a:r>
                    </a:p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КСОШ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1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 ст.)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1106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русского языка и литературы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5E7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КСОШ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1 (1 ст.)</a:t>
                      </a:r>
                    </a:p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Вершина-Тутурская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ООШ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ст.)</a:t>
                      </a:r>
                    </a:p>
                    <a:p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Ангинская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 ст.)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5E7F3"/>
                    </a:solidFill>
                  </a:tcPr>
                </a:tc>
              </a:tr>
              <a:tr h="1174439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химии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МКОУ </a:t>
                      </a:r>
                      <a:r>
                        <a:rPr lang="ru-RU" sz="14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Качугская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СОШ № 2 (1 ст.)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39078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Музыкальный руководитель</a:t>
                      </a:r>
                    </a:p>
                  </a:txBody>
                  <a:tcPr>
                    <a:solidFill>
                      <a:srgbClr val="E5E7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МКДОУ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/с «Золотой ключик» (0,5 ст.)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МКДОУ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Верхоленский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/с «Тополёк» (0,25 ст.)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МКДОУ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/с «Колосок» с.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Анга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(0,5 ст.)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5E7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6199" y="982176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	На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территории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Качугского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муниципального округа разработана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и утверждена </a:t>
            </a:r>
            <a:r>
              <a:rPr lang="ru-RU" sz="3600" i="1" u="sng" dirty="0">
                <a:latin typeface="Times New Roman" pitchFamily="18" charset="0"/>
                <a:cs typeface="Times New Roman" pitchFamily="18" charset="0"/>
              </a:rPr>
              <a:t>ведомственная целевая </a:t>
            </a:r>
            <a:r>
              <a:rPr lang="ru-RU" sz="3600" i="1" u="sng" dirty="0" smtClean="0">
                <a:latin typeface="Times New Roman" pitchFamily="18" charset="0"/>
                <a:cs typeface="Times New Roman" pitchFamily="18" charset="0"/>
              </a:rPr>
              <a:t>программа развития образования в </a:t>
            </a:r>
            <a:r>
              <a:rPr lang="ru-RU" sz="3600" i="1" u="sng" dirty="0" err="1" smtClean="0">
                <a:latin typeface="Times New Roman" pitchFamily="18" charset="0"/>
                <a:cs typeface="Times New Roman" pitchFamily="18" charset="0"/>
              </a:rPr>
              <a:t>Качугском</a:t>
            </a:r>
            <a:r>
              <a:rPr lang="ru-RU" sz="3600" i="1" u="sng" dirty="0" smtClean="0">
                <a:latin typeface="Times New Roman" pitchFamily="18" charset="0"/>
                <a:cs typeface="Times New Roman" pitchFamily="18" charset="0"/>
              </a:rPr>
              <a:t> муниципальном округе на 2026-2028 гг.</a:t>
            </a:r>
            <a:endParaRPr lang="ru-RU" sz="3600" b="1" i="1" dirty="0"/>
          </a:p>
        </p:txBody>
      </p:sp>
    </p:spTree>
    <p:extLst>
      <p:ext uri="{BB962C8B-B14F-4D97-AF65-F5344CB8AC3E}">
        <p14:creationId xmlns="" xmlns:p14="http://schemas.microsoft.com/office/powerpoint/2010/main" val="205261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Меры социальной поддержки в соответствии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программой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Единовременная денежная выплата </a:t>
            </a:r>
            <a:r>
              <a:rPr lang="ru-RU" sz="24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(подъемные)</a:t>
            </a:r>
            <a:r>
              <a:rPr lang="ru-RU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из местного бюджета </a:t>
            </a:r>
            <a:r>
              <a:rPr lang="ru-RU" sz="24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трудоустроившимся молодым специалистам</a:t>
            </a:r>
            <a:r>
              <a:rPr lang="ru-RU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и приглашенным специалистам на открытые вакансии в муниципальной системе образования в размере 100 000 рублей.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Ежегодная (единовременная) денежная выплата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обучающимся по договору о целевом обучении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не имеющим академической задолженности по результатам учебного года, в размере 10 000 рублей.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97247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260648"/>
            <a:ext cx="83529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Дополнительные меры поддержки </a:t>
            </a:r>
          </a:p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молодых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специалистов</a:t>
            </a:r>
          </a:p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 Всем молодым специалистам в возрасте до  35 лет  впервые приступившим к работе по специальности в общеобразовательных организациях производятся выплаты стимулирующего характера  за стаж работы в размере  20% при стаже работы до 3-х лет; 10%  (3-5 лет работы); 5% (5-7 лет работы).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933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260648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Дополнительные меры поддержки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молодых специалистов</a:t>
            </a:r>
          </a:p>
          <a:p>
            <a:pPr algn="ctr"/>
            <a:endParaRPr lang="ru-RU" sz="28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* Для решения проблемы улучшения жилищных условий у молодых специалистов есть возможность стать участниками программы «Социальное развитие села», районной целевой программы «Жилье для молодых семей».</a:t>
            </a:r>
          </a:p>
          <a:p>
            <a:pPr algn="ctr"/>
            <a:endParaRPr lang="ru-RU" sz="28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* По возможности </a:t>
            </a:r>
            <a:r>
              <a:rPr lang="ru-RU" sz="28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Качугском</a:t>
            </a:r>
            <a:r>
              <a:rPr lang="ru-RU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муниципальном округе выделяется служебное жилье.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933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260648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842493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Дополнительные меры поддержки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молодых специалистов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Сопровождение молодого специалиста на входе в профессию;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Забота и внимание руководителя в решении любых вопросов;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Помощь мудрого наставника;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-Работа Совета молодых специалистов;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-Участие в муниципальных методических мероприятиях и конкурсах;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-Стимулирующие выплаты за активность, инициативность, качество работы.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933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878</TotalTime>
  <Words>476</Words>
  <Application>Microsoft Office PowerPoint</Application>
  <PresentationFormat>Экран (4:3)</PresentationFormat>
  <Paragraphs>88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Начальная</vt:lpstr>
      <vt:lpstr> КАЧУГСКИЙ МУНИЦИПАЛЬНЫЙ ОКРУГ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138</cp:revision>
  <cp:lastPrinted>2021-03-30T05:35:23Z</cp:lastPrinted>
  <dcterms:created xsi:type="dcterms:W3CDTF">2021-03-30T03:21:52Z</dcterms:created>
  <dcterms:modified xsi:type="dcterms:W3CDTF">2026-03-16T00:53:32Z</dcterms:modified>
</cp:coreProperties>
</file>