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0" r:id="rId1"/>
  </p:sldMasterIdLst>
  <p:notesMasterIdLst>
    <p:notesMasterId r:id="rId16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9" r:id="rId14"/>
    <p:sldId id="266" r:id="rId15"/>
  </p:sldIdLst>
  <p:sldSz cx="9144000" cy="5143500" type="screen16x9"/>
  <p:notesSz cx="5143500" cy="9144000"/>
  <p:embeddedFontLst>
    <p:embeddedFont>
      <p:font typeface="SB Sans Display Bold" charset="0"/>
      <p:regular r:id="rId17"/>
    </p:embeddedFont>
    <p:embeddedFont>
      <p:font typeface="Franklin Gothic Book" pitchFamily="34" charset="0"/>
      <p:regular r:id="rId18"/>
      <p:italic r:id="rId19"/>
    </p:embeddedFont>
    <p:embeddedFont>
      <p:font typeface="SB Sans Text" charset="-52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Franklin Gothic Medium" pitchFamily="34" charset="0"/>
      <p:regular r:id="rId25"/>
      <p:italic r:id="rId2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43" d="100"/>
          <a:sy n="143" d="100"/>
        </p:scale>
        <p:origin x="-96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11EE5-3A38-49DA-BFE6-833D48D94279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1CD1C-1672-481F-908E-3AB2C3872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0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12,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12,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12,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12,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12,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12,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12,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12,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12,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12,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12,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12,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s-solnyshko-elancy-r138.gosweb.gosuslugi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s-vasilyok-kuret-r138.gosweb.gosuslugi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ds-podsnezhnik-buguldejka-r138.gosweb.gosuslugi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h-elancy-r138.gosweb.gosuslugi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h-xuzhir-r138.gosweb.gosuslugi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h-buguldejka-r138.gosweb.gosuslugi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h-chernorud-r138.gosweb.gosuslugi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h-kuret-r138.gosweb.gosuslugi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h-onguren-r138.gosweb.gosuslugi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ds-romashka-elancy-r138.gosweb.gosuslugi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s-skazka-elancy-r138.gosweb.gosuslugi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33605" y="1181377"/>
            <a:ext cx="8663439" cy="9744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sz="3100" b="1" kern="0" spc="120" dirty="0" err="1" smtClean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Ольхонский</a:t>
            </a:r>
            <a:r>
              <a:rPr lang="ru-RU" sz="3100" b="1" kern="0" spc="120" dirty="0" smtClean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 муниципальный район </a:t>
            </a:r>
            <a:r>
              <a:rPr lang="ru-RU" sz="3100" b="1" kern="0" spc="120" dirty="0" smtClean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Иркутской области</a:t>
            </a:r>
            <a:endParaRPr lang="ru-RU" sz="3100" b="1" kern="0" spc="120" dirty="0">
              <a:solidFill>
                <a:srgbClr val="000000"/>
              </a:solidFill>
              <a:latin typeface="SB Sans Display Bold" pitchFamily="34" charset="0"/>
              <a:ea typeface="SB Sans Display Bold" pitchFamily="34" charset="-122"/>
              <a:cs typeface="SB Sans Display Bold" pitchFamily="34" charset="-12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655" y="2449523"/>
            <a:ext cx="8249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Вакансии педагогических работников в образовательных учреждениях </a:t>
            </a:r>
            <a:r>
              <a:rPr lang="ru-RU" dirty="0" smtClean="0"/>
              <a:t>и</a:t>
            </a:r>
            <a:r>
              <a:rPr lang="ru-RU" dirty="0"/>
              <a:t> меры поддержки молодым специалистам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6813" y="161772"/>
            <a:ext cx="3931920" cy="874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Кадровая потребность дошкольных образовательных учреждений</a:t>
            </a:r>
            <a:endParaRPr lang="en-US" sz="2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5671" y="1429929"/>
            <a:ext cx="810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МБДОУ «Детский сад «Солнышко» (</a:t>
            </a:r>
            <a:r>
              <a:rPr lang="ru-RU" dirty="0" err="1" smtClean="0"/>
              <a:t>с.Еланцы</a:t>
            </a:r>
            <a:r>
              <a:rPr lang="ru-RU" dirty="0" smtClean="0"/>
              <a:t>)</a:t>
            </a:r>
          </a:p>
          <a:p>
            <a:r>
              <a:rPr lang="en-US" dirty="0">
                <a:hlinkClick r:id="rId2"/>
              </a:rPr>
              <a:t>https://ds-solnyshko-elancy-r138.gosweb.gosuslugi.ru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979" y="365703"/>
            <a:ext cx="3166764" cy="1340927"/>
          </a:xfrm>
          <a:prstGeom prst="rect">
            <a:avLst/>
          </a:prstGeom>
        </p:spPr>
      </p:pic>
      <p:pic>
        <p:nvPicPr>
          <p:cNvPr id="9218" name="Picture 2" descr="C:\Users\Администратор\Downloads\qrcode_ds-solnyshko-elancy-r138.gosweb.gosuslugi.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7" y="2076260"/>
            <a:ext cx="1724094" cy="172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1"/>
          <p:cNvSpPr/>
          <p:nvPr/>
        </p:nvSpPr>
        <p:spPr>
          <a:xfrm>
            <a:off x="2162523" y="2282663"/>
            <a:ext cx="6688803" cy="16651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Вакансии: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Воспитатель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: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1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ставка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, 36 часов;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Воспитатель: 0,5 ставки, 18 часов;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Музыкальный руководитель: 0,75 ставки, 18 часов.</a:t>
            </a:r>
          </a:p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dirty="0" smtClean="0"/>
              <a:t>Контингент ОО: 38 воспитанников.</a:t>
            </a:r>
            <a:endParaRPr lang="ru-RU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94248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6813" y="161772"/>
            <a:ext cx="3931920" cy="874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Кадровая потребность дошкольных образовательных учреждений</a:t>
            </a:r>
            <a:endParaRPr lang="en-US" sz="2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5671" y="1429929"/>
            <a:ext cx="810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МБДОУ «Детский сад «Василек» (д.Куреть)</a:t>
            </a:r>
          </a:p>
          <a:p>
            <a:r>
              <a:rPr lang="en-US" dirty="0">
                <a:hlinkClick r:id="rId2"/>
              </a:rPr>
              <a:t>https://ds-vasilyok-kuret-r138.gosweb.gosuslugi.ru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</p:txBody>
      </p:sp>
      <p:pic>
        <p:nvPicPr>
          <p:cNvPr id="10242" name="Picture 2" descr="C:\Users\Администратор\Downloads\qrcode_ds-vasilyok-kuret-r138.gosweb.gosuslugi.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3" y="2017770"/>
            <a:ext cx="1759970" cy="175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:\МКУ ОРМО Управление образования\Загулова В.В\Встреча с выпускниками ПИ ИГУ\василек\NI-vRvu17p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t="27994" r="13885" b="40486"/>
          <a:stretch/>
        </p:blipFill>
        <p:spPr bwMode="auto">
          <a:xfrm>
            <a:off x="5702544" y="965966"/>
            <a:ext cx="3324651" cy="105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1"/>
          <p:cNvSpPr/>
          <p:nvPr/>
        </p:nvSpPr>
        <p:spPr>
          <a:xfrm>
            <a:off x="2162523" y="2282663"/>
            <a:ext cx="6688803" cy="16651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Вакансии: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Учитель-логопед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: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1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ставка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, 20 часов;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Учитель - дефектолог</a:t>
            </a:r>
            <a:r>
              <a:rPr lang="ru-RU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: 1 ставка, 20 часов;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Педагог-психолог: 1 ставка, 20 часов.</a:t>
            </a:r>
          </a:p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dirty="0" smtClean="0"/>
              <a:t>Контингент ОО: 23 воспитанника.</a:t>
            </a:r>
            <a:endParaRPr lang="ru-RU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20779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6813" y="161772"/>
            <a:ext cx="3931920" cy="874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Кадровая потребность дошкольных образовательных учреждений</a:t>
            </a:r>
            <a:endParaRPr lang="en-US" sz="2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5671" y="1429929"/>
            <a:ext cx="810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МБДОУ «Детский сад «Подснежник» (</a:t>
            </a:r>
            <a:r>
              <a:rPr lang="ru-RU" dirty="0" err="1" smtClean="0"/>
              <a:t>п.Бугульдейка</a:t>
            </a:r>
            <a:r>
              <a:rPr lang="ru-RU" dirty="0" smtClean="0"/>
              <a:t>)</a:t>
            </a:r>
          </a:p>
          <a:p>
            <a:r>
              <a:rPr lang="en-US" dirty="0">
                <a:hlinkClick r:id="rId2"/>
              </a:rPr>
              <a:t>https://ds-podsnezhnik-buguldejka-r138.gosweb.gosuslugi.ru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</p:txBody>
      </p:sp>
      <p:pic>
        <p:nvPicPr>
          <p:cNvPr id="11266" name="Picture 2" descr="Y:\МКУ ОРМО Управление образования\Фото образование\Фото учреждений\38ba5688fd3e00f9f454ee33f441cf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36" y="161772"/>
            <a:ext cx="2459813" cy="184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дминистратор\Downloads\qrcode_ds-podsnezhnik-buguldejka-r138.gosweb.gosuslugi.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9" y="2006632"/>
            <a:ext cx="1782079" cy="17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1"/>
          <p:cNvSpPr/>
          <p:nvPr/>
        </p:nvSpPr>
        <p:spPr>
          <a:xfrm>
            <a:off x="2162523" y="2282663"/>
            <a:ext cx="6688803" cy="16651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Вакансии: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Педагог-психолог: 1 ставка, 20 часов.</a:t>
            </a:r>
          </a:p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dirty="0" smtClean="0"/>
              <a:t>Контингент ОО: 29 воспитанников.</a:t>
            </a:r>
            <a:endParaRPr lang="ru-RU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42799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65760" y="308610"/>
            <a:ext cx="393192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Меры поддержки педагогических работников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365760" y="1054565"/>
            <a:ext cx="8321040" cy="26487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Муниципальная единовременная выплата: 57477,60 руб.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Региональная единовременная выплата: 92000,00 руб.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Надбавка за профессиональное развитие: 20% (до 3 лет работы), 10% (от 3 до 5 лет работы), 5% (от 5 до 7 лет работы)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Компенсация расходов на оплату жилого помещения: 100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%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.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dirty="0"/>
              <a:t>Наставничество и методическая поддержка: помощь опытных педагогов в профессиональном развитии.</a:t>
            </a:r>
          </a:p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adc9e-1513-7549-a1b9-5679901784e2/019ce042-24e5-77ba-b888-e5dae2df495b.jpg"/>
          <p:cNvPicPr>
            <a:picLocks noChangeAspect="1"/>
          </p:cNvPicPr>
          <p:nvPr/>
        </p:nvPicPr>
        <p:blipFill>
          <a:blip r:embed="rId3"/>
          <a:srcRect t="17568" b="17568"/>
          <a:stretch/>
        </p:blipFill>
        <p:spPr>
          <a:xfrm>
            <a:off x="4572000" y="0"/>
            <a:ext cx="4531179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308610"/>
            <a:ext cx="3931920" cy="874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100" b="1" kern="0" spc="12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Спасибо за внимание!</a:t>
            </a:r>
            <a:endParaRPr lang="en-US" sz="3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65760" y="308610"/>
            <a:ext cx="393192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Кадровая потребность образовательных учреждений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2234690" y="2329385"/>
            <a:ext cx="6688803" cy="16651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Вакансии: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Учитель </a:t>
            </a:r>
            <a:r>
              <a:rPr lang="ru-RU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м</a:t>
            </a:r>
            <a:r>
              <a:rPr lang="en-US" sz="1300" kern="0" spc="-30" dirty="0" err="1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атематик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и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: </a:t>
            </a: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2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ставки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, каждая по 18 часов, классное руководство;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Учитель географии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: </a:t>
            </a: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1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ставка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, 18 часов, классное руководство.</a:t>
            </a:r>
          </a:p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dirty="0"/>
              <a:t>Предоставляется </a:t>
            </a:r>
            <a:r>
              <a:rPr lang="ru-RU" sz="1300" dirty="0" smtClean="0"/>
              <a:t>благоустроенное жилое помещение. Контингент ОО: 766 учащихся.</a:t>
            </a:r>
            <a:endParaRPr lang="ru-RU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endParaRPr lang="en-US" sz="1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0571" y="1455988"/>
            <a:ext cx="810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МБОУ «</a:t>
            </a:r>
            <a:r>
              <a:rPr lang="ru-RU" dirty="0" err="1"/>
              <a:t>Еланцынская</a:t>
            </a:r>
            <a:r>
              <a:rPr lang="ru-RU" dirty="0"/>
              <a:t> СОШ» (</a:t>
            </a:r>
            <a:r>
              <a:rPr lang="ru-RU" dirty="0" err="1"/>
              <a:t>с.Еланцы</a:t>
            </a:r>
            <a:r>
              <a:rPr lang="ru-RU" dirty="0"/>
              <a:t>)</a:t>
            </a:r>
          </a:p>
          <a:p>
            <a:r>
              <a:rPr lang="ru-RU" dirty="0" smtClean="0"/>
              <a:t>Сайт </a:t>
            </a:r>
            <a:r>
              <a:rPr lang="en-US" dirty="0">
                <a:hlinkClick r:id="rId3"/>
              </a:rPr>
              <a:t>https://sh-elancy-r138.gosweb.gosuslugi.ru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Администратор\Downloads\qrcode_sh-elancy-r138.gosweb.gosuslugi.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1" y="2062275"/>
            <a:ext cx="1732022" cy="173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92" y="308610"/>
            <a:ext cx="3441431" cy="191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308610"/>
            <a:ext cx="393192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Кадровая потребность образовательных учреждений</a:t>
            </a:r>
            <a:endParaRPr lang="en-US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" t="1951" r="812" b="18918"/>
          <a:stretch/>
        </p:blipFill>
        <p:spPr bwMode="auto">
          <a:xfrm>
            <a:off x="5436294" y="760888"/>
            <a:ext cx="3532664" cy="186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760" y="1396494"/>
            <a:ext cx="810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МБОУ </a:t>
            </a:r>
            <a:r>
              <a:rPr lang="ru-RU" dirty="0" smtClean="0"/>
              <a:t>«</a:t>
            </a:r>
            <a:r>
              <a:rPr lang="ru-RU" dirty="0" err="1"/>
              <a:t>Х</a:t>
            </a:r>
            <a:r>
              <a:rPr lang="ru-RU" dirty="0" err="1" smtClean="0"/>
              <a:t>ужирская</a:t>
            </a:r>
            <a:r>
              <a:rPr lang="ru-RU" dirty="0" smtClean="0"/>
              <a:t> </a:t>
            </a:r>
            <a:r>
              <a:rPr lang="ru-RU" dirty="0"/>
              <a:t>СОШ» </a:t>
            </a:r>
            <a:r>
              <a:rPr lang="ru-RU" dirty="0" smtClean="0"/>
              <a:t>(</a:t>
            </a:r>
            <a:r>
              <a:rPr lang="ru-RU" dirty="0" err="1" smtClean="0"/>
              <a:t>п.Хужир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Сайт </a:t>
            </a:r>
            <a:r>
              <a:rPr lang="en-US" dirty="0">
                <a:hlinkClick r:id="rId3"/>
              </a:rPr>
              <a:t>https://sh-xuzhir-r138.gosweb.gosuslugi.ru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 descr="C:\Users\Администратор\Downloads\qrcode_sh-xuzhir-r138.gosweb.gosuslugi.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6" y="1966966"/>
            <a:ext cx="1820164" cy="182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1"/>
          <p:cNvSpPr/>
          <p:nvPr/>
        </p:nvSpPr>
        <p:spPr>
          <a:xfrm>
            <a:off x="2234690" y="2329385"/>
            <a:ext cx="6688803" cy="16651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Вакансии: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Учитель </a:t>
            </a:r>
            <a:r>
              <a:rPr lang="ru-RU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м</a:t>
            </a:r>
            <a:r>
              <a:rPr lang="en-US" sz="1300" kern="0" spc="-30" dirty="0" err="1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атематик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и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: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1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ставка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, 18 часов, классное руководство;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Учитель - логопед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: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0,5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ставки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, 10 часов.</a:t>
            </a:r>
          </a:p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dirty="0" smtClean="0"/>
              <a:t>Контингент ОО: 239 учащихся.</a:t>
            </a:r>
            <a:endParaRPr lang="ru-RU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9132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308610"/>
            <a:ext cx="393192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Кадровая потребность образовательных учреждений</a:t>
            </a:r>
            <a:endParaRPr lang="en-US" sz="2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59" y="1303052"/>
            <a:ext cx="810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МБОУ </a:t>
            </a:r>
            <a:r>
              <a:rPr lang="ru-RU" dirty="0" smtClean="0"/>
              <a:t>«</a:t>
            </a:r>
            <a:r>
              <a:rPr lang="ru-RU" dirty="0" err="1" smtClean="0"/>
              <a:t>Бугульдейская</a:t>
            </a:r>
            <a:r>
              <a:rPr lang="ru-RU" dirty="0" smtClean="0"/>
              <a:t> </a:t>
            </a:r>
            <a:r>
              <a:rPr lang="ru-RU" dirty="0"/>
              <a:t>СОШ» </a:t>
            </a:r>
            <a:r>
              <a:rPr lang="ru-RU" dirty="0" smtClean="0"/>
              <a:t>(</a:t>
            </a:r>
            <a:r>
              <a:rPr lang="ru-RU" dirty="0" err="1" smtClean="0"/>
              <a:t>п.Бугульдейка</a:t>
            </a:r>
            <a:r>
              <a:rPr lang="ru-RU" dirty="0" smtClean="0"/>
              <a:t>)</a:t>
            </a:r>
          </a:p>
          <a:p>
            <a:r>
              <a:rPr lang="en-US" dirty="0">
                <a:hlinkClick r:id="rId2"/>
              </a:rPr>
              <a:t>https://sh-buguldejka-r138.gosweb.gosuslugi.ru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Администратор\Downloads\qrcode_sh-buguldejka-r138.gosweb.gosuslugi.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929361"/>
            <a:ext cx="1870182" cy="18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26" y="292912"/>
            <a:ext cx="3103563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1"/>
          <p:cNvSpPr/>
          <p:nvPr/>
        </p:nvSpPr>
        <p:spPr>
          <a:xfrm>
            <a:off x="2196228" y="2422827"/>
            <a:ext cx="6688803" cy="16651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Вакансии: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Учитель </a:t>
            </a:r>
            <a:r>
              <a:rPr lang="ru-RU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м</a:t>
            </a:r>
            <a:r>
              <a:rPr lang="en-US" sz="1300" kern="0" spc="-30" dirty="0" err="1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атематик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и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: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1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ставка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, 18 часов, классное руководство;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Учитель физики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: </a:t>
            </a: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1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ставка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, 18 часов, классное руководство.</a:t>
            </a:r>
          </a:p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dirty="0" smtClean="0"/>
              <a:t>Контингент ОО: 73 учащихся.</a:t>
            </a:r>
            <a:endParaRPr lang="ru-RU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8272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308610"/>
            <a:ext cx="393192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Кадровая потребность образовательных учреждений</a:t>
            </a:r>
            <a:endParaRPr lang="en-US" sz="2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59" y="1303052"/>
            <a:ext cx="810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МБОУ </a:t>
            </a:r>
            <a:r>
              <a:rPr lang="ru-RU" dirty="0" smtClean="0"/>
              <a:t>«</a:t>
            </a:r>
            <a:r>
              <a:rPr lang="ru-RU" dirty="0" err="1" smtClean="0"/>
              <a:t>Чернорудская</a:t>
            </a:r>
            <a:r>
              <a:rPr lang="ru-RU" dirty="0" smtClean="0"/>
              <a:t> </a:t>
            </a:r>
            <a:r>
              <a:rPr lang="ru-RU" dirty="0"/>
              <a:t>СОШ» </a:t>
            </a:r>
            <a:r>
              <a:rPr lang="ru-RU" dirty="0" smtClean="0"/>
              <a:t>(</a:t>
            </a:r>
            <a:r>
              <a:rPr lang="ru-RU" dirty="0" err="1" smtClean="0"/>
              <a:t>с.Шара-Тогот</a:t>
            </a:r>
            <a:r>
              <a:rPr lang="ru-RU" dirty="0" smtClean="0"/>
              <a:t>)</a:t>
            </a:r>
          </a:p>
          <a:p>
            <a:r>
              <a:rPr lang="en-US" dirty="0">
                <a:hlinkClick r:id="rId2"/>
              </a:rPr>
              <a:t>https://sh-chernorud-r138.gosweb.gosuslugi.ru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</p:txBody>
      </p:sp>
      <p:pic>
        <p:nvPicPr>
          <p:cNvPr id="4098" name="Picture 2" descr="C:\Users\Администратор\Downloads\1000037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283" y="373129"/>
            <a:ext cx="3408140" cy="19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ownloads\qrcode_sh-chernorud-r138.gosweb.gosuslugi.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8" y="1882637"/>
            <a:ext cx="1857765" cy="18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1"/>
          <p:cNvSpPr/>
          <p:nvPr/>
        </p:nvSpPr>
        <p:spPr>
          <a:xfrm>
            <a:off x="2196227" y="2269315"/>
            <a:ext cx="6688803" cy="16651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Вакансии: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Учитель </a:t>
            </a:r>
            <a:r>
              <a:rPr lang="ru-RU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м</a:t>
            </a:r>
            <a:r>
              <a:rPr lang="en-US" sz="1300" kern="0" spc="-30" dirty="0" err="1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атематик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и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: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1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ставка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, 25 часов, классное руководство;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Учитель английского языка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: </a:t>
            </a: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1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ставка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, 27 часов, классное руководство;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Учитель – логопед: 0.5 ставки, 10 часов.</a:t>
            </a:r>
            <a:endParaRPr lang="ru-RU" sz="1300" kern="0" spc="-30" dirty="0" smtClean="0">
              <a:solidFill>
                <a:srgbClr val="000000"/>
              </a:solidFill>
              <a:latin typeface="SB Sans Text" pitchFamily="34" charset="0"/>
              <a:ea typeface="SB Sans Text" pitchFamily="34" charset="-122"/>
              <a:cs typeface="SB Sans Text" pitchFamily="34" charset="-120"/>
            </a:endParaRPr>
          </a:p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dirty="0" smtClean="0"/>
              <a:t>Контингент ОО: 68 учащихся.</a:t>
            </a:r>
            <a:endParaRPr lang="ru-RU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26213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308610"/>
            <a:ext cx="393192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Кадровая потребность образовательных учреждений</a:t>
            </a:r>
            <a:endParaRPr lang="en-US" sz="2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59" y="1303052"/>
            <a:ext cx="810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МБОУ </a:t>
            </a:r>
            <a:r>
              <a:rPr lang="ru-RU" dirty="0" smtClean="0"/>
              <a:t>«</a:t>
            </a:r>
            <a:r>
              <a:rPr lang="ru-RU" dirty="0" err="1" smtClean="0"/>
              <a:t>Куретская</a:t>
            </a:r>
            <a:r>
              <a:rPr lang="ru-RU" dirty="0" smtClean="0"/>
              <a:t> </a:t>
            </a:r>
            <a:r>
              <a:rPr lang="ru-RU" dirty="0"/>
              <a:t>СОШ» </a:t>
            </a:r>
            <a:r>
              <a:rPr lang="ru-RU" dirty="0" smtClean="0"/>
              <a:t>(д.Куреть)</a:t>
            </a:r>
          </a:p>
          <a:p>
            <a:r>
              <a:rPr lang="en-US" dirty="0">
                <a:hlinkClick r:id="rId2"/>
              </a:rPr>
              <a:t>https://sh-kuret-r138.gosweb.gosuslugi.ru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</p:txBody>
      </p:sp>
      <p:pic>
        <p:nvPicPr>
          <p:cNvPr id="5122" name="Picture 2" descr="C:\Users\Администратор\Downloads\qrcode_sh-kuret-r138.gosweb.gosuslugi.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882639"/>
            <a:ext cx="1896879" cy="189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:\МКУ ОРМО Управление образования\Фото образование\Фото инициативный проект отчет\фото ограждения\uRB11y4VdLJObZdgnZp9vKbSzIQUSoghIEjFCBkR7MyYKK7xuh2BjUxGqF7iXwuqrccHnrhzhqKd2C8BSSqk2U9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7"/>
          <a:stretch/>
        </p:blipFill>
        <p:spPr bwMode="auto">
          <a:xfrm>
            <a:off x="5146004" y="393028"/>
            <a:ext cx="3655602" cy="16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1"/>
          <p:cNvSpPr/>
          <p:nvPr/>
        </p:nvSpPr>
        <p:spPr>
          <a:xfrm>
            <a:off x="2455197" y="2282663"/>
            <a:ext cx="6688803" cy="16651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Вакансии: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Учитель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физики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: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1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ставка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, 18 часов, классное руководство;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cs typeface="SB Sans Text" pitchFamily="34" charset="-120"/>
              </a:rPr>
              <a:t>Учитель математики: 1 ставка, 25 часов, классное руководство.</a:t>
            </a:r>
            <a:endParaRPr lang="en-US" sz="1300" dirty="0"/>
          </a:p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dirty="0" smtClean="0"/>
              <a:t>Контингент ОО: 84 учащихся.</a:t>
            </a:r>
            <a:endParaRPr lang="ru-RU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74287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308610"/>
            <a:ext cx="393192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Кадровая потребность образовательных учреждений</a:t>
            </a:r>
            <a:endParaRPr lang="en-US" sz="2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59" y="1303052"/>
            <a:ext cx="810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МБОУ </a:t>
            </a:r>
            <a:r>
              <a:rPr lang="ru-RU" dirty="0" smtClean="0"/>
              <a:t>«</a:t>
            </a:r>
            <a:r>
              <a:rPr lang="ru-RU" dirty="0" err="1" smtClean="0"/>
              <a:t>Онгуренская</a:t>
            </a:r>
            <a:r>
              <a:rPr lang="ru-RU" dirty="0" smtClean="0"/>
              <a:t> СОШ</a:t>
            </a:r>
            <a:r>
              <a:rPr lang="ru-RU" dirty="0"/>
              <a:t>» </a:t>
            </a:r>
            <a:r>
              <a:rPr lang="ru-RU" dirty="0" smtClean="0"/>
              <a:t>(</a:t>
            </a:r>
            <a:r>
              <a:rPr lang="ru-RU" dirty="0" err="1" smtClean="0"/>
              <a:t>с.Онгурен</a:t>
            </a:r>
            <a:r>
              <a:rPr lang="ru-RU" dirty="0" smtClean="0"/>
              <a:t>)</a:t>
            </a:r>
          </a:p>
          <a:p>
            <a:r>
              <a:rPr lang="en-US" dirty="0">
                <a:hlinkClick r:id="rId2"/>
              </a:rPr>
              <a:t>https://sh-onguren-r138.gosweb.gosuslugi.ru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</p:txBody>
      </p:sp>
      <p:pic>
        <p:nvPicPr>
          <p:cNvPr id="6146" name="Picture 2" descr="C:\Users\Администратор\Downloads\qrcode_sh-onguren-r138.gosweb.gosuslugi.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894187"/>
            <a:ext cx="1884907" cy="188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1"/>
          <p:cNvSpPr/>
          <p:nvPr/>
        </p:nvSpPr>
        <p:spPr>
          <a:xfrm>
            <a:off x="2455197" y="2282663"/>
            <a:ext cx="6688803" cy="16651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Вакансии: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Учитель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математики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: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1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ставка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, 18 часов, классное руководство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Учитель информатики: 1 ставка, 18 часов, классное руководство</a:t>
            </a:r>
            <a:r>
              <a:rPr lang="ru-RU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.</a:t>
            </a:r>
            <a:endParaRPr lang="en-US" sz="1300" dirty="0"/>
          </a:p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dirty="0" smtClean="0"/>
              <a:t>Контингент ОО: 29 учащихся.</a:t>
            </a:r>
            <a:endParaRPr lang="ru-RU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endParaRPr lang="en-US" sz="1300" dirty="0"/>
          </a:p>
        </p:txBody>
      </p:sp>
      <p:pic>
        <p:nvPicPr>
          <p:cNvPr id="6" name="Picture 2" descr="Y:\МКУ ОРМО Управление образования\Загулова В.В\Встреча с выпускниками ПИ ИГУ\осош\изображение_viber_2024-08-12_19-11-16-7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08" y="284605"/>
            <a:ext cx="3576849" cy="160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96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6813" y="161772"/>
            <a:ext cx="3931920" cy="874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Кадровая потребность дошкольных образовательных учреждений</a:t>
            </a:r>
            <a:endParaRPr lang="en-US" sz="2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5671" y="1429929"/>
            <a:ext cx="810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МБДОУ «Детский сад «Ромашка» (</a:t>
            </a:r>
            <a:r>
              <a:rPr lang="ru-RU" dirty="0" err="1" smtClean="0"/>
              <a:t>с.Еланцы</a:t>
            </a:r>
            <a:r>
              <a:rPr lang="ru-RU" dirty="0" smtClean="0"/>
              <a:t>)</a:t>
            </a:r>
          </a:p>
          <a:p>
            <a:r>
              <a:rPr lang="en-US" dirty="0">
                <a:hlinkClick r:id="rId2"/>
              </a:rPr>
              <a:t>https://ds-romashka-elancy-r138.gosweb.gosuslugi.ru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</p:txBody>
      </p:sp>
      <p:pic>
        <p:nvPicPr>
          <p:cNvPr id="4" name="Picture 2" descr="Y:\МКУ ОРМО Управление образования\Загулова В.В\Встреча с выпускниками ПИ ИГУ\ромашка\20210526_133111-1-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0"/>
          <a:stretch/>
        </p:blipFill>
        <p:spPr bwMode="auto">
          <a:xfrm>
            <a:off x="5775129" y="308610"/>
            <a:ext cx="3159350" cy="17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дминистратор\Downloads\qrcode_ds-romashka-elancy-r138.gosweb.gosuslugi.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3" y="2082120"/>
            <a:ext cx="1715710" cy="171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1"/>
          <p:cNvSpPr/>
          <p:nvPr/>
        </p:nvSpPr>
        <p:spPr>
          <a:xfrm>
            <a:off x="2162523" y="2282663"/>
            <a:ext cx="6688803" cy="16651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Вакансии: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Учитель-логопед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: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1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ставка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, 20 часов;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Учитель-дефектолог: 1 ставка, 20 часов;</a:t>
            </a:r>
            <a:endParaRPr lang="en-US" sz="1300" dirty="0"/>
          </a:p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dirty="0" smtClean="0"/>
              <a:t>Контингент ОО: 103 воспитанника.</a:t>
            </a:r>
            <a:endParaRPr lang="ru-RU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9695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6813" y="161772"/>
            <a:ext cx="3931920" cy="874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Кадровая потребность дошкольных образовательных учреждений</a:t>
            </a:r>
            <a:endParaRPr lang="en-US" sz="2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5671" y="1429929"/>
            <a:ext cx="810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МБДОУ «Детский сад «Сказка» (</a:t>
            </a:r>
            <a:r>
              <a:rPr lang="ru-RU" dirty="0" err="1" smtClean="0"/>
              <a:t>с.Еланцы</a:t>
            </a:r>
            <a:r>
              <a:rPr lang="ru-RU" dirty="0" smtClean="0"/>
              <a:t>)</a:t>
            </a:r>
          </a:p>
          <a:p>
            <a:r>
              <a:rPr lang="en-US" dirty="0">
                <a:hlinkClick r:id="rId2"/>
              </a:rPr>
              <a:t>https://ds-skazka-elancy-r138.gosweb.gosuslugi.ru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5000" t="18803" r="25160" b="21082"/>
          <a:stretch/>
        </p:blipFill>
        <p:spPr bwMode="auto">
          <a:xfrm>
            <a:off x="5499750" y="287681"/>
            <a:ext cx="3401678" cy="2075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 descr="C:\Users\Администратор\Downloads\qrcode_ds-skazka-elancy-r138.gosweb.gosuslugi.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3" y="2029540"/>
            <a:ext cx="1769482" cy="176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1"/>
          <p:cNvSpPr/>
          <p:nvPr/>
        </p:nvSpPr>
        <p:spPr>
          <a:xfrm>
            <a:off x="2162523" y="2282663"/>
            <a:ext cx="6688803" cy="16651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Вакансии:</a:t>
            </a:r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Воспитатель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: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1</a:t>
            </a:r>
            <a:r>
              <a:rPr lang="en-US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 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ставка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, 36 часов;</a:t>
            </a:r>
          </a:p>
          <a:p>
            <a:pPr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ru-RU" sz="1300" dirty="0" smtClean="0"/>
              <a:t>Контингент ОО: 111 воспитанников.</a:t>
            </a:r>
            <a:endParaRPr lang="ru-RU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287271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1495</TotalTime>
  <Words>555</Words>
  <Application>Microsoft Office PowerPoint</Application>
  <PresentationFormat>Экран (16:9)</PresentationFormat>
  <Paragraphs>91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SB Sans Display Bold</vt:lpstr>
      <vt:lpstr>Franklin Gothic Book</vt:lpstr>
      <vt:lpstr>SB Sans Text</vt:lpstr>
      <vt:lpstr>Tunga</vt:lpstr>
      <vt:lpstr>Calibri</vt:lpstr>
      <vt:lpstr>Wingdings</vt:lpstr>
      <vt:lpstr>Franklin Gothic Medium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1</cp:lastModifiedBy>
  <cp:revision>12</cp:revision>
  <dcterms:created xsi:type="dcterms:W3CDTF">2026-03-12T04:17:20Z</dcterms:created>
  <dcterms:modified xsi:type="dcterms:W3CDTF">2026-03-13T05:13:18Z</dcterms:modified>
</cp:coreProperties>
</file>