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3" r:id="rId2"/>
    <p:sldId id="310" r:id="rId3"/>
    <p:sldId id="312" r:id="rId4"/>
    <p:sldId id="313" r:id="rId5"/>
    <p:sldId id="322" r:id="rId6"/>
    <p:sldId id="329" r:id="rId7"/>
    <p:sldId id="330" r:id="rId8"/>
    <p:sldId id="334" r:id="rId9"/>
    <p:sldId id="339" r:id="rId10"/>
    <p:sldId id="338" r:id="rId11"/>
    <p:sldId id="336" r:id="rId12"/>
    <p:sldId id="335" r:id="rId13"/>
    <p:sldId id="331" r:id="rId14"/>
    <p:sldId id="333" r:id="rId15"/>
    <p:sldId id="33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A6DF3-7405-4B65-9556-BE032C116664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FE5E4-842A-492B-A770-1B91410B1B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5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8A8C0-4643-4C00-B01C-28E6932CC16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4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246-D276-4867-A145-8F583C3642B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489A-5CE1-4464-A9E6-84C26F126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7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246-D276-4867-A145-8F583C3642B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489A-5CE1-4464-A9E6-84C26F126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7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246-D276-4867-A145-8F583C3642B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489A-5CE1-4464-A9E6-84C26F126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6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246-D276-4867-A145-8F583C3642B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489A-5CE1-4464-A9E6-84C26F126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246-D276-4867-A145-8F583C3642B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489A-5CE1-4464-A9E6-84C26F126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246-D276-4867-A145-8F583C3642B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489A-5CE1-4464-A9E6-84C26F126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24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246-D276-4867-A145-8F583C3642B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489A-5CE1-4464-A9E6-84C26F126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5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246-D276-4867-A145-8F583C3642B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489A-5CE1-4464-A9E6-84C26F126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6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246-D276-4867-A145-8F583C3642B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489A-5CE1-4464-A9E6-84C26F126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7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246-D276-4867-A145-8F583C3642B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489A-5CE1-4464-A9E6-84C26F126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2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3246-D276-4867-A145-8F583C3642B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489A-5CE1-4464-A9E6-84C26F126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3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3246-D276-4867-A145-8F583C3642B8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489A-5CE1-4464-A9E6-84C26F126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3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osa&#8211;obr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55" y="1"/>
            <a:ext cx="2442245" cy="165811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065520"/>
            <a:ext cx="8670878" cy="41148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2026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24000" y="2081047"/>
            <a:ext cx="9144000" cy="33578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Трудоустройство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перспективы выпускников педагогических специальностей</a:t>
            </a:r>
            <a:b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образовательных организациях </a:t>
            </a:r>
            <a:b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Осинского муниципального района</a:t>
            </a:r>
            <a:b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2026-2027г</a:t>
            </a:r>
            <a:b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7"/>
            <a:ext cx="2525025" cy="16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1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Программа </a:t>
            </a:r>
            <a:r>
              <a:rPr lang="ru-RU" dirty="0">
                <a:solidFill>
                  <a:schemeClr val="bg1"/>
                </a:solidFill>
              </a:rPr>
              <a:t>целевого обучения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38594"/>
              </p:ext>
            </p:extLst>
          </p:nvPr>
        </p:nvGraphicFramePr>
        <p:xfrm>
          <a:off x="1729409" y="2156790"/>
          <a:ext cx="919758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774"/>
                <a:gridCol w="5241810"/>
              </a:tblGrid>
              <a:tr h="113786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2020 - 2021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Педагогический институт Иркутского университета поступили 6 выпускника с двумя профилями подготовки: история и обществознание, математика и дополнительное образование, английский и китайский языки ,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история и обществознание, география и безопасность жизнедеятельности, математика и дополнительное образование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2022-2023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Заключено 6 договора по специальности английский и китайский языки, начальные классы и психология личности, математика,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физическая культура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2024-2026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Заключено 2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договора по специальности история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обществознание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7"/>
            <a:ext cx="2525025" cy="16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r="19945"/>
          <a:stretch/>
        </p:blipFill>
        <p:spPr>
          <a:xfrm>
            <a:off x="4624537" y="3375934"/>
            <a:ext cx="3417993" cy="359478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r="16279"/>
          <a:stretch/>
        </p:blipFill>
        <p:spPr>
          <a:xfrm>
            <a:off x="8379501" y="3456120"/>
            <a:ext cx="3272854" cy="340188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3" r="17039"/>
          <a:stretch/>
        </p:blipFill>
        <p:spPr>
          <a:xfrm>
            <a:off x="959372" y="3375934"/>
            <a:ext cx="3217962" cy="3594786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>
              <a:rot lat="0" lon="0" rev="0"/>
            </a:lightRig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1"/>
          <a:stretch/>
        </p:blipFill>
        <p:spPr>
          <a:xfrm>
            <a:off x="6325849" y="0"/>
            <a:ext cx="5401456" cy="36163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/>
          <a:stretch/>
        </p:blipFill>
        <p:spPr>
          <a:xfrm>
            <a:off x="0" y="28106"/>
            <a:ext cx="5446733" cy="35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/>
          <a:stretch/>
        </p:blipFill>
        <p:spPr>
          <a:xfrm>
            <a:off x="0" y="0"/>
            <a:ext cx="5972688" cy="3789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0"/>
          <a:stretch/>
        </p:blipFill>
        <p:spPr>
          <a:xfrm>
            <a:off x="165785" y="3642610"/>
            <a:ext cx="5972689" cy="3215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0"/>
          <a:stretch/>
        </p:blipFill>
        <p:spPr>
          <a:xfrm>
            <a:off x="6138474" y="654772"/>
            <a:ext cx="6001062" cy="3811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9"/>
          <a:stretch/>
        </p:blipFill>
        <p:spPr>
          <a:xfrm>
            <a:off x="6138474" y="3642610"/>
            <a:ext cx="6001062" cy="32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985969"/>
              </p:ext>
            </p:extLst>
          </p:nvPr>
        </p:nvGraphicFramePr>
        <p:xfrm>
          <a:off x="0" y="0"/>
          <a:ext cx="12557222" cy="576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330"/>
                <a:gridCol w="2421348"/>
                <a:gridCol w="6198858"/>
                <a:gridCol w="398686"/>
              </a:tblGrid>
              <a:tr h="8315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</a:p>
                    <a:p>
                      <a:pPr algn="ctr"/>
                      <a:r>
                        <a:rPr lang="ru-RU" dirty="0" smtClean="0"/>
                        <a:t>вакансии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часов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Образовательная  организация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  <a:tr h="54525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Педагог-психолог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 ставка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«</a:t>
                      </a:r>
                      <a:r>
                        <a:rPr lang="ru-RU" baseline="0" dirty="0" err="1" smtClean="0"/>
                        <a:t>Осинская</a:t>
                      </a:r>
                      <a:r>
                        <a:rPr lang="ru-RU" baseline="0" dirty="0" smtClean="0"/>
                        <a:t> СОШ №1»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54525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усского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языка и литературы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</a:t>
                      </a:r>
                      <a:r>
                        <a:rPr lang="ru-RU" smtClean="0"/>
                        <a:t>«Приморская</a:t>
                      </a:r>
                      <a:r>
                        <a:rPr lang="ru-RU" baseline="0" smtClean="0"/>
                        <a:t> </a:t>
                      </a:r>
                      <a:r>
                        <a:rPr lang="ru-RU" smtClean="0"/>
                        <a:t> </a:t>
                      </a:r>
                      <a:r>
                        <a:rPr lang="ru-RU" dirty="0" smtClean="0"/>
                        <a:t>СОШ»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545254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r>
                        <a:rPr lang="ru-RU" baseline="0" dirty="0" smtClean="0"/>
                        <a:t> математики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часов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«</a:t>
                      </a:r>
                      <a:r>
                        <a:rPr lang="ru-RU" baseline="0" dirty="0" smtClean="0"/>
                        <a:t> Ново-Ленинская СОШ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778932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r>
                        <a:rPr lang="ru-RU" baseline="0" dirty="0" smtClean="0"/>
                        <a:t> биологии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«</a:t>
                      </a:r>
                      <a:r>
                        <a:rPr lang="ru-RU" dirty="0" err="1" smtClean="0"/>
                        <a:t>Осинская</a:t>
                      </a:r>
                      <a:r>
                        <a:rPr lang="ru-RU" baseline="0" dirty="0" smtClean="0"/>
                        <a:t>  СОШ №1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545252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r>
                        <a:rPr lang="ru-RU" baseline="0" dirty="0" smtClean="0"/>
                        <a:t> - логопед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0,5 ставки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«</a:t>
                      </a:r>
                      <a:r>
                        <a:rPr lang="ru-RU" dirty="0" err="1" smtClean="0"/>
                        <a:t>Усть-Алтанская</a:t>
                      </a:r>
                      <a:r>
                        <a:rPr lang="ru-RU" baseline="0" dirty="0" smtClean="0"/>
                        <a:t> СОШ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481779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r>
                        <a:rPr lang="ru-RU" baseline="0" dirty="0" smtClean="0"/>
                        <a:t> английского языка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20  часов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«</a:t>
                      </a:r>
                      <a:r>
                        <a:rPr lang="ru-RU" dirty="0" err="1" smtClean="0"/>
                        <a:t>Бильчирская</a:t>
                      </a:r>
                      <a:r>
                        <a:rPr lang="ru-RU" baseline="0" dirty="0" smtClean="0"/>
                        <a:t> СОШ»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481779"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r>
                        <a:rPr lang="ru-RU" baseline="0" dirty="0" smtClean="0"/>
                        <a:t> - дефектолог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  ставка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«Бурят-Янгутская</a:t>
                      </a:r>
                      <a:r>
                        <a:rPr lang="ru-RU" baseline="0" dirty="0" smtClean="0"/>
                        <a:t> СОШ им А.С. Пушкина»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545252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Учитель математики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 ставка</a:t>
                      </a:r>
                    </a:p>
                    <a:p>
                      <a:endParaRPr lang="ru-RU" baseline="0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МБОУ «</a:t>
                      </a:r>
                      <a:r>
                        <a:rPr lang="ru-RU" baseline="0" dirty="0" err="1" smtClean="0"/>
                        <a:t>Кахинская</a:t>
                      </a:r>
                      <a:r>
                        <a:rPr lang="ru-RU" baseline="0" dirty="0" smtClean="0"/>
                        <a:t> СОШ им И.А. </a:t>
                      </a:r>
                      <a:r>
                        <a:rPr lang="ru-RU" baseline="0" dirty="0" err="1" smtClean="0"/>
                        <a:t>Батудаева</a:t>
                      </a:r>
                      <a:r>
                        <a:rPr lang="ru-RU" baseline="0" dirty="0" smtClean="0"/>
                        <a:t>»</a:t>
                      </a:r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4"/>
          <p:cNvSpPr>
            <a:spLocks noGrp="1"/>
          </p:cNvSpPr>
          <p:nvPr>
            <p:ph idx="1"/>
          </p:nvPr>
        </p:nvSpPr>
        <p:spPr>
          <a:xfrm>
            <a:off x="609600" y="357167"/>
            <a:ext cx="10972800" cy="4000528"/>
          </a:xfrm>
        </p:spPr>
        <p:txBody>
          <a:bodyPr/>
          <a:lstStyle/>
          <a:p>
            <a:pPr algn="ctr">
              <a:buNone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 поддержки для молодых педагогов</a:t>
            </a:r>
          </a:p>
          <a:p>
            <a:pPr algn="ctr">
              <a:buNone/>
            </a:pP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00241"/>
            <a:ext cx="117090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/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/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/>
            <a:endParaRPr lang="ru-RU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/>
            <a:endParaRPr lang="ru-RU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/>
            <a:endParaRPr lang="ru-RU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/>
            <a:endParaRPr lang="ru-RU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Молодым специалистам до 35 лет из числа педагогических работников, впервые притупившим к работе по специальности   устанавливается надбавка за профессиональное развитие с учетом педагогической нагрузки:</a:t>
            </a:r>
            <a:endParaRPr lang="ru-RU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449263" eaLnBrk="0" hangingPunct="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20% до 3 лет работы;</a:t>
            </a:r>
            <a:endParaRPr lang="ru-RU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449263" eaLnBrk="0" hangingPunct="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10% от 3 до 5 лет работы;</a:t>
            </a:r>
            <a:endParaRPr lang="ru-RU" sz="11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449263" eaLnBrk="0" hangingPunct="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5% от 5 до 7 лет работы.</a:t>
            </a:r>
          </a:p>
          <a:p>
            <a:pPr lvl="0" indent="449263" eaLnBrk="0" hangingPunct="0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eaLnBrk="0" hangingPunct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 в программах "Молодым семьям - доступное жилье», "Комплексное развитие сельских территорий Осинского муниципального района" (по договорам социального  найма)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7"/>
            <a:ext cx="2525025" cy="16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4"/>
          <p:cNvSpPr>
            <a:spLocks noGrp="1"/>
          </p:cNvSpPr>
          <p:nvPr>
            <p:ph idx="1"/>
          </p:nvPr>
        </p:nvSpPr>
        <p:spPr>
          <a:xfrm>
            <a:off x="1947553" y="357167"/>
            <a:ext cx="7908966" cy="4000528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32000" y="2143117"/>
          <a:ext cx="4445003" cy="1382277"/>
        </p:xfrm>
        <a:graphic>
          <a:graphicData uri="http://schemas.openxmlformats.org/drawingml/2006/table">
            <a:tbl>
              <a:tblPr/>
              <a:tblGrid>
                <a:gridCol w="4445003"/>
              </a:tblGrid>
              <a:tr h="1382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0" marR="152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52464" y="1704142"/>
            <a:ext cx="104974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Осинское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муниципальное управление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начальника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Осинского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Барлуков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Павел Георгиевич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Иванова Лидия Александровна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8(39539) 31-3-55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31-9-63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e-mail: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osa–obr@mail.ru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7"/>
            <a:ext cx="2525025" cy="16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>
            <a:extLst>
              <a:ext uri="{FF2B5EF4-FFF2-40B4-BE49-F238E27FC236}">
                <a16:creationId xmlns="" xmlns:a16="http://schemas.microsoft.com/office/drawing/2014/main" id="{2EFBD02B-EA92-4830-BC6C-1DDD5CB9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8700"/>
            <a:ext cx="6096000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ОБРАЗОВАНИЕ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>
            <a:extLst>
              <a:ext uri="{FF2B5EF4-FFF2-40B4-BE49-F238E27FC236}">
                <a16:creationId xmlns="" xmlns:a16="http://schemas.microsoft.com/office/drawing/2014/main" id="{05A8A4A0-B356-4DA3-98D8-7AAE721F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7" y="2314570"/>
            <a:ext cx="4457388" cy="164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Детские сады - 13</a:t>
            </a: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Структурные подразделения – </a:t>
            </a:r>
            <a:r>
              <a:rPr lang="ru-RU" sz="3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</a:t>
            </a:r>
            <a:r>
              <a:rPr lang="ru-RU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1108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2">
            <a:extLst>
              <a:ext uri="{FF2B5EF4-FFF2-40B4-BE49-F238E27FC236}">
                <a16:creationId xmlns="" xmlns:a16="http://schemas.microsoft.com/office/drawing/2014/main" id="{44868553-9D40-4508-A43D-8003BF6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7867"/>
            <a:ext cx="6088380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НАЧАЛЬНОЕ, ОСНОВНОЕ И СРЕДНЕЕ ОБЩЕЕ ОБРАЗОВАНИЕ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2">
            <a:extLst>
              <a:ext uri="{FF2B5EF4-FFF2-40B4-BE49-F238E27FC236}">
                <a16:creationId xmlns="" xmlns:a16="http://schemas.microsoft.com/office/drawing/2014/main" id="{F8ACEB03-CC9B-4FAF-B827-658BA11C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6" y="4143727"/>
            <a:ext cx="445738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ООШ – </a:t>
            </a:r>
            <a:r>
              <a:rPr lang="ru-RU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СОШ – </a:t>
            </a:r>
            <a:r>
              <a:rPr lang="ru-RU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ru-RU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Структурные подразделения – </a:t>
            </a:r>
            <a:r>
              <a:rPr lang="ru-RU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ru-RU" sz="2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16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3698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Надпись 2">
            <a:extLst>
              <a:ext uri="{FF2B5EF4-FFF2-40B4-BE49-F238E27FC236}">
                <a16:creationId xmlns="" xmlns:a16="http://schemas.microsoft.com/office/drawing/2014/main" id="{119CF732-2DF6-4F02-B9C8-38A974FF0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173" y="4374662"/>
            <a:ext cx="6541827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2">
            <a:extLst>
              <a:ext uri="{FF2B5EF4-FFF2-40B4-BE49-F238E27FC236}">
                <a16:creationId xmlns="" xmlns:a16="http://schemas.microsoft.com/office/drawing/2014/main" id="{EBDE33BB-8870-4E7D-BA7A-C12433877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173" y="5252686"/>
            <a:ext cx="2631948" cy="6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ДДТ – </a:t>
            </a:r>
            <a:r>
              <a:rPr lang="ru-RU" sz="32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860</a:t>
            </a:r>
            <a:endParaRPr lang="ru-RU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Надпись 2">
            <a:extLst>
              <a:ext uri="{FF2B5EF4-FFF2-40B4-BE49-F238E27FC236}">
                <a16:creationId xmlns="" xmlns:a16="http://schemas.microsoft.com/office/drawing/2014/main" id="{250665DA-4C00-47BC-83CE-66D98A92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209" y="1571467"/>
            <a:ext cx="595042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организации 4806 детей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9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Надпись 2">
            <a:extLst>
              <a:ext uri="{FF2B5EF4-FFF2-40B4-BE49-F238E27FC236}">
                <a16:creationId xmlns="" xmlns:a16="http://schemas.microsoft.com/office/drawing/2014/main" id="{E3AFF0BF-1E83-42DF-A32D-554163E73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032" y="5248677"/>
            <a:ext cx="2804181" cy="6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ДЮСШ – </a:t>
            </a:r>
            <a:r>
              <a:rPr lang="ru-RU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endParaRPr lang="ru-RU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Надпись 2">
            <a:extLst>
              <a:ext uri="{FF2B5EF4-FFF2-40B4-BE49-F238E27FC236}">
                <a16:creationId xmlns="" xmlns:a16="http://schemas.microsoft.com/office/drawing/2014/main" id="{250665DA-4C00-47BC-83CE-66D98A92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792" y="-5818"/>
            <a:ext cx="653019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5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образования Осинского района</a:t>
            </a:r>
            <a:endParaRPr lang="ru-RU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адпись 2">
            <a:extLst>
              <a:ext uri="{FF2B5EF4-FFF2-40B4-BE49-F238E27FC236}">
                <a16:creationId xmlns="" xmlns:a16="http://schemas.microsoft.com/office/drawing/2014/main" id="{4C7D563E-D40E-4D1C-BEBC-B84C54056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579" y="2494722"/>
            <a:ext cx="4182745" cy="134749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  <a:alpha val="59000"/>
              </a:schemeClr>
            </a:solidFill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Малокомплектные </a:t>
            </a:r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  </a:t>
            </a:r>
            <a:r>
              <a:rPr lang="ru-RU" sz="36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Точки роста   </a:t>
            </a:r>
            <a:r>
              <a:rPr lang="ru-RU" sz="36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Надпись 2">
            <a:extLst>
              <a:ext uri="{FF2B5EF4-FFF2-40B4-BE49-F238E27FC236}">
                <a16:creationId xmlns="" xmlns:a16="http://schemas.microsoft.com/office/drawing/2014/main" id="{EBDE33BB-8870-4E7D-BA7A-C12433877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985" y="5900644"/>
            <a:ext cx="2866030" cy="7847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Детский лагерь </a:t>
            </a:r>
            <a:r>
              <a:rPr lang="ru-RU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44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адпись 2">
            <a:extLst>
              <a:ext uri="{FF2B5EF4-FFF2-40B4-BE49-F238E27FC236}">
                <a16:creationId xmlns="" xmlns:a16="http://schemas.microsoft.com/office/drawing/2014/main" id="{EBDE33BB-8870-4E7D-BA7A-C12433877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106" y="4790411"/>
            <a:ext cx="2866030" cy="4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учреждения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7"/>
            <a:ext cx="2525025" cy="16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>
            <a:extLst>
              <a:ext uri="{FF2B5EF4-FFF2-40B4-BE49-F238E27FC236}">
                <a16:creationId xmlns="" xmlns:a16="http://schemas.microsoft.com/office/drawing/2014/main" id="{2EFBD02B-EA92-4830-BC6C-1DDD5CB9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8700"/>
            <a:ext cx="6096000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КОНТИНГЕНТ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>
            <a:extLst>
              <a:ext uri="{FF2B5EF4-FFF2-40B4-BE49-F238E27FC236}">
                <a16:creationId xmlns="" xmlns:a16="http://schemas.microsoft.com/office/drawing/2014/main" id="{05A8A4A0-B356-4DA3-98D8-7AAE721F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03" y="2306249"/>
            <a:ext cx="5180720" cy="190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</a:t>
            </a:r>
            <a:r>
              <a:rPr lang="ru-RU" sz="24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1108</a:t>
            </a:r>
          </a:p>
          <a:p>
            <a:pPr>
              <a:lnSpc>
                <a:spcPct val="107000"/>
              </a:lnSpc>
            </a:pPr>
            <a:r>
              <a:rPr lang="ru-RU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ОВЗ </a:t>
            </a:r>
            <a:r>
              <a:rPr lang="ru-RU" sz="20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107000"/>
              </a:lnSpc>
            </a:pPr>
            <a:r>
              <a:rPr lang="ru-RU" sz="28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lang="ru-RU" sz="2800" b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общеразвивающих</a:t>
            </a:r>
            <a:r>
              <a:rPr lang="ru-RU" sz="28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групп</a:t>
            </a: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2">
            <a:extLst>
              <a:ext uri="{FF2B5EF4-FFF2-40B4-BE49-F238E27FC236}">
                <a16:creationId xmlns="" xmlns:a16="http://schemas.microsoft.com/office/drawing/2014/main" id="{119CF732-2DF6-4F02-B9C8-38A974FF0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15165"/>
            <a:ext cx="6096000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2">
            <a:extLst>
              <a:ext uri="{FF2B5EF4-FFF2-40B4-BE49-F238E27FC236}">
                <a16:creationId xmlns="" xmlns:a16="http://schemas.microsoft.com/office/drawing/2014/main" id="{EBDE33BB-8870-4E7D-BA7A-C12433877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379" y="3634073"/>
            <a:ext cx="6155139" cy="167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Осинский</a:t>
            </a:r>
            <a:r>
              <a:rPr lang="ru-RU" sz="2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детский сад №3 – региональная площадка по теме «Социализация детей дошкольного возраста в условиях вариативного социального партнерства»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Надпись 2">
            <a:extLst>
              <a:ext uri="{FF2B5EF4-FFF2-40B4-BE49-F238E27FC236}">
                <a16:creationId xmlns="" xmlns:a16="http://schemas.microsoft.com/office/drawing/2014/main" id="{250665DA-4C00-47BC-83CE-66D98A92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440" y="254681"/>
            <a:ext cx="703187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5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образование</a:t>
            </a:r>
            <a:endParaRPr lang="ru-RU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>
            <a:extLst>
              <a:ext uri="{FF2B5EF4-FFF2-40B4-BE49-F238E27FC236}">
                <a16:creationId xmlns="" xmlns:a16="http://schemas.microsoft.com/office/drawing/2014/main" id="{2EFBD02B-EA92-4830-BC6C-1DDD5CB9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181630"/>
            <a:ext cx="5909481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2">
            <a:extLst>
              <a:ext uri="{FF2B5EF4-FFF2-40B4-BE49-F238E27FC236}">
                <a16:creationId xmlns="" xmlns:a16="http://schemas.microsoft.com/office/drawing/2014/main" id="{EBDE33BB-8870-4E7D-BA7A-C12433877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03" y="4700796"/>
            <a:ext cx="6155139" cy="12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Максимально развить потенциал дошкольника, подготовив к школе, дать равные стартовые возможности каждому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7"/>
            <a:ext cx="2525025" cy="16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9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>
            <a:extLst>
              <a:ext uri="{FF2B5EF4-FFF2-40B4-BE49-F238E27FC236}">
                <a16:creationId xmlns="" xmlns:a16="http://schemas.microsoft.com/office/drawing/2014/main" id="{2EFBD02B-EA92-4830-BC6C-1DDD5CB9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8700"/>
            <a:ext cx="6096000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ОБРАЗОВАНИЕ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>
            <a:extLst>
              <a:ext uri="{FF2B5EF4-FFF2-40B4-BE49-F238E27FC236}">
                <a16:creationId xmlns="" xmlns:a16="http://schemas.microsoft.com/office/drawing/2014/main" id="{05A8A4A0-B356-4DA3-98D8-7AAE721F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18" y="2197067"/>
            <a:ext cx="5180720" cy="131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</a:t>
            </a:r>
            <a:r>
              <a:rPr lang="ru-RU" sz="2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1108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ОВЗ </a:t>
            </a:r>
            <a:r>
              <a:rPr lang="ru-RU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2">
            <a:extLst>
              <a:ext uri="{FF2B5EF4-FFF2-40B4-BE49-F238E27FC236}">
                <a16:creationId xmlns="" xmlns:a16="http://schemas.microsoft.com/office/drawing/2014/main" id="{44868553-9D40-4508-A43D-8003BF6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7867"/>
            <a:ext cx="6088380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НАЧАЛЬНОЕ, ОСНОВНОЕ И СРЕДНЕЕ ОБЩЕЕ ОБРАЗОВАНИЕ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2">
            <a:extLst>
              <a:ext uri="{FF2B5EF4-FFF2-40B4-BE49-F238E27FC236}">
                <a16:creationId xmlns="" xmlns:a16="http://schemas.microsoft.com/office/drawing/2014/main" id="{F8ACEB03-CC9B-4FAF-B827-658BA11C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7" y="4143727"/>
            <a:ext cx="360362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16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3698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ОВЗ - </a:t>
            </a:r>
            <a:r>
              <a:rPr lang="ru-RU" sz="32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315</a:t>
            </a:r>
            <a:endParaRPr lang="ru-RU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Надпись 2">
            <a:extLst>
              <a:ext uri="{FF2B5EF4-FFF2-40B4-BE49-F238E27FC236}">
                <a16:creationId xmlns="" xmlns:a16="http://schemas.microsoft.com/office/drawing/2014/main" id="{119CF732-2DF6-4F02-B9C8-38A974FF0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173" y="4374662"/>
            <a:ext cx="6541827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2">
            <a:extLst>
              <a:ext uri="{FF2B5EF4-FFF2-40B4-BE49-F238E27FC236}">
                <a16:creationId xmlns="" xmlns:a16="http://schemas.microsoft.com/office/drawing/2014/main" id="{EBDE33BB-8870-4E7D-BA7A-C12433877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174" y="4889675"/>
            <a:ext cx="2145186" cy="81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ДДТ – </a:t>
            </a:r>
            <a:r>
              <a:rPr lang="ru-RU" sz="44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860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Надпись 2">
            <a:extLst>
              <a:ext uri="{FF2B5EF4-FFF2-40B4-BE49-F238E27FC236}">
                <a16:creationId xmlns="" xmlns:a16="http://schemas.microsoft.com/office/drawing/2014/main" id="{E3AFF0BF-1E83-42DF-A32D-554163E73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903" y="4889675"/>
            <a:ext cx="2285566" cy="81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ДЮСШ – </a:t>
            </a:r>
            <a:r>
              <a:rPr lang="ru-RU" sz="44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680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Надпись 2">
            <a:extLst>
              <a:ext uri="{FF2B5EF4-FFF2-40B4-BE49-F238E27FC236}">
                <a16:creationId xmlns="" xmlns:a16="http://schemas.microsoft.com/office/drawing/2014/main" id="{250665DA-4C00-47BC-83CE-66D98A92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440" y="254681"/>
            <a:ext cx="703187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5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образование</a:t>
            </a:r>
            <a:endParaRPr lang="ru-RU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2">
            <a:extLst>
              <a:ext uri="{FF2B5EF4-FFF2-40B4-BE49-F238E27FC236}">
                <a16:creationId xmlns="" xmlns:a16="http://schemas.microsoft.com/office/drawing/2014/main" id="{4C7D563E-D40E-4D1C-BEBC-B84C54056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713" y="2069551"/>
            <a:ext cx="4182745" cy="91931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  <a:alpha val="59000"/>
              </a:schemeClr>
            </a:solidFill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Качество образования 38,2%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Успеваемость 98%</a:t>
            </a:r>
            <a:endParaRPr lang="ru-RU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7"/>
            <a:ext cx="2525025" cy="16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>
            <a:extLst>
              <a:ext uri="{FF2B5EF4-FFF2-40B4-BE49-F238E27FC236}">
                <a16:creationId xmlns="" xmlns:a16="http://schemas.microsoft.com/office/drawing/2014/main" id="{2EFBD02B-EA92-4830-BC6C-1DDD5CB9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2282"/>
            <a:ext cx="6096000" cy="3755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ОБРАЗОВАНИЕ</a:t>
            </a:r>
          </a:p>
        </p:txBody>
      </p:sp>
      <p:sp>
        <p:nvSpPr>
          <p:cNvPr id="8" name="Надпись 2">
            <a:extLst>
              <a:ext uri="{FF2B5EF4-FFF2-40B4-BE49-F238E27FC236}">
                <a16:creationId xmlns="" xmlns:a16="http://schemas.microsoft.com/office/drawing/2014/main" id="{05A8A4A0-B356-4DA3-98D8-7AAE721F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4" y="2182139"/>
            <a:ext cx="5987416" cy="147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 </a:t>
            </a:r>
            <a:r>
              <a:rPr lang="ru-RU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111</a:t>
            </a: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Воспитателей</a:t>
            </a:r>
            <a:r>
              <a:rPr lang="ru-RU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Доля аттестованных </a:t>
            </a:r>
            <a:r>
              <a:rPr lang="ru-RU" sz="2800" b="1" dirty="0" smtClean="0">
                <a:solidFill>
                  <a:schemeClr val="bg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18%</a:t>
            </a:r>
            <a:endParaRPr lang="ru-RU" b="1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2">
            <a:extLst>
              <a:ext uri="{FF2B5EF4-FFF2-40B4-BE49-F238E27FC236}">
                <a16:creationId xmlns="" xmlns:a16="http://schemas.microsoft.com/office/drawing/2014/main" id="{44868553-9D40-4508-A43D-8003BF6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38788"/>
            <a:ext cx="6088380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НАЧАЛЬНОЕ, ОСНОВНОЕ И СРЕДНЕЕ ОБЩЕЕ ОБРАЗОВАНИЕ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2">
            <a:extLst>
              <a:ext uri="{FF2B5EF4-FFF2-40B4-BE49-F238E27FC236}">
                <a16:creationId xmlns="" xmlns:a16="http://schemas.microsoft.com/office/drawing/2014/main" id="{F8ACEB03-CC9B-4FAF-B827-658BA11C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3" y="4120195"/>
            <a:ext cx="4198081" cy="153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 </a:t>
            </a: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403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Учителей</a:t>
            </a:r>
            <a:r>
              <a:rPr lang="ru-RU" sz="16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323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Доля аттестованных </a:t>
            </a:r>
            <a:r>
              <a:rPr lang="ru-RU" sz="16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39,6%</a:t>
            </a:r>
            <a:endParaRPr lang="ru-RU" sz="16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Надпись 2">
            <a:extLst>
              <a:ext uri="{FF2B5EF4-FFF2-40B4-BE49-F238E27FC236}">
                <a16:creationId xmlns="" xmlns:a16="http://schemas.microsoft.com/office/drawing/2014/main" id="{119CF732-2DF6-4F02-B9C8-38A974FF0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299" y="4374662"/>
            <a:ext cx="6391701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2">
            <a:extLst>
              <a:ext uri="{FF2B5EF4-FFF2-40B4-BE49-F238E27FC236}">
                <a16:creationId xmlns="" xmlns:a16="http://schemas.microsoft.com/office/drawing/2014/main" id="{EBDE33BB-8870-4E7D-BA7A-C12433877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787" y="4948781"/>
            <a:ext cx="4817659" cy="147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работников </a:t>
            </a:r>
            <a:r>
              <a:rPr lang="ru-RU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endParaRPr lang="ru-RU" sz="4800" b="1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Надпись 2">
            <a:extLst>
              <a:ext uri="{FF2B5EF4-FFF2-40B4-BE49-F238E27FC236}">
                <a16:creationId xmlns="" xmlns:a16="http://schemas.microsoft.com/office/drawing/2014/main" id="{250665DA-4C00-47BC-83CE-66D98A92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701" y="1413657"/>
            <a:ext cx="449865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1225</a:t>
            </a:r>
            <a:r>
              <a:rPr lang="ru-RU" sz="4000" b="1" dirty="0" smtClean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</a:t>
            </a:r>
            <a:endParaRPr lang="ru-R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Надпись 2">
            <a:extLst>
              <a:ext uri="{FF2B5EF4-FFF2-40B4-BE49-F238E27FC236}">
                <a16:creationId xmlns="" xmlns:a16="http://schemas.microsoft.com/office/drawing/2014/main" id="{4C7D563E-D40E-4D1C-BEBC-B84C54056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701" y="2299752"/>
            <a:ext cx="4182745" cy="134749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Целевое обучение   </a:t>
            </a:r>
            <a:r>
              <a:rPr lang="ru-RU" sz="3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Земских учителей </a:t>
            </a:r>
            <a:r>
              <a:rPr lang="ru-RU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A405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Надпись 2">
            <a:extLst>
              <a:ext uri="{FF2B5EF4-FFF2-40B4-BE49-F238E27FC236}">
                <a16:creationId xmlns="" xmlns:a16="http://schemas.microsoft.com/office/drawing/2014/main" id="{250665DA-4C00-47BC-83CE-66D98A92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282" y="325361"/>
            <a:ext cx="653019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5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Кадровый состав</a:t>
            </a:r>
            <a:endParaRPr lang="ru-RU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7"/>
            <a:ext cx="2525025" cy="16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2">
            <a:extLst>
              <a:ext uri="{FF2B5EF4-FFF2-40B4-BE49-F238E27FC236}">
                <a16:creationId xmlns="" xmlns:a16="http://schemas.microsoft.com/office/drawing/2014/main" id="{2EFBD02B-EA92-4830-BC6C-1DDD5CB9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2282"/>
            <a:ext cx="5486400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АГРО-БИЗНЕС</a:t>
            </a:r>
            <a:endParaRPr lang="ru-RU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>
            <a:extLst>
              <a:ext uri="{FF2B5EF4-FFF2-40B4-BE49-F238E27FC236}">
                <a16:creationId xmlns="" xmlns:a16="http://schemas.microsoft.com/office/drawing/2014/main" id="{05A8A4A0-B356-4DA3-98D8-7AAE721F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04969"/>
            <a:ext cx="5923128" cy="12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Бурят-</a:t>
            </a:r>
            <a:r>
              <a:rPr lang="ru-RU" sz="2400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Янгутская</a:t>
            </a:r>
            <a:r>
              <a:rPr lang="ru-RU" sz="24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Русско-</a:t>
            </a:r>
            <a:r>
              <a:rPr lang="ru-RU" sz="2400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Янгутская</a:t>
            </a:r>
            <a:r>
              <a:rPr lang="ru-RU" sz="24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</a:pPr>
            <a:r>
              <a:rPr lang="ru-RU" sz="2400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Улейская</a:t>
            </a:r>
            <a:r>
              <a:rPr lang="ru-RU" sz="24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школы</a:t>
            </a:r>
            <a:endParaRPr lang="ru-RU" sz="2400" b="1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2">
            <a:extLst>
              <a:ext uri="{FF2B5EF4-FFF2-40B4-BE49-F238E27FC236}">
                <a16:creationId xmlns="" xmlns:a16="http://schemas.microsoft.com/office/drawing/2014/main" id="{44868553-9D40-4508-A43D-8003BF6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185"/>
            <a:ext cx="5513696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Апробация УМК по бурятскому языку</a:t>
            </a:r>
            <a:endParaRPr lang="ru-RU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2">
            <a:extLst>
              <a:ext uri="{FF2B5EF4-FFF2-40B4-BE49-F238E27FC236}">
                <a16:creationId xmlns="" xmlns:a16="http://schemas.microsoft.com/office/drawing/2014/main" id="{F8ACEB03-CC9B-4FAF-B827-658BA11C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33592"/>
            <a:ext cx="5813946" cy="79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Обусинская</a:t>
            </a:r>
            <a:r>
              <a:rPr lang="ru-RU" sz="2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школа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2">
            <a:extLst>
              <a:ext uri="{FF2B5EF4-FFF2-40B4-BE49-F238E27FC236}">
                <a16:creationId xmlns="" xmlns:a16="http://schemas.microsoft.com/office/drawing/2014/main" id="{119CF732-2DF6-4F02-B9C8-38A974FF0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436" y="3883343"/>
            <a:ext cx="6009564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ПЛОЩАДКА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-КЛАСТЕРА</a:t>
            </a:r>
            <a:endParaRPr lang="ru-RU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2">
            <a:extLst>
              <a:ext uri="{FF2B5EF4-FFF2-40B4-BE49-F238E27FC236}">
                <a16:creationId xmlns="" xmlns:a16="http://schemas.microsoft.com/office/drawing/2014/main" id="{EBDE33BB-8870-4E7D-BA7A-C12433877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686" y="4334632"/>
            <a:ext cx="4817659" cy="88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Ирхидейская</a:t>
            </a:r>
            <a:r>
              <a:rPr lang="ru-RU" sz="24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школа</a:t>
            </a:r>
            <a:endParaRPr lang="ru-RU" sz="2400" b="1" dirty="0" smtClean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Надпись 2">
            <a:extLst>
              <a:ext uri="{FF2B5EF4-FFF2-40B4-BE49-F238E27FC236}">
                <a16:creationId xmlns="" xmlns:a16="http://schemas.microsoft.com/office/drawing/2014/main" id="{250665DA-4C00-47BC-83CE-66D98A92E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282" y="325361"/>
            <a:ext cx="653019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sz="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адпись 2">
            <a:extLst>
              <a:ext uri="{FF2B5EF4-FFF2-40B4-BE49-F238E27FC236}">
                <a16:creationId xmlns="" xmlns:a16="http://schemas.microsoft.com/office/drawing/2014/main" id="{2EFBD02B-EA92-4830-BC6C-1DDD5CB9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76820"/>
            <a:ext cx="6096000" cy="3886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РТПК</a:t>
            </a:r>
            <a:endParaRPr lang="ru-RU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Надпись 2">
            <a:extLst>
              <a:ext uri="{FF2B5EF4-FFF2-40B4-BE49-F238E27FC236}">
                <a16:creationId xmlns="" xmlns:a16="http://schemas.microsoft.com/office/drawing/2014/main" id="{05A8A4A0-B356-4DA3-98D8-7AAE721F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584" y="2825858"/>
            <a:ext cx="5987416" cy="88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Бильчирская</a:t>
            </a:r>
            <a:r>
              <a:rPr lang="ru-RU" sz="24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школа</a:t>
            </a:r>
            <a:endParaRPr lang="ru-RU" sz="2400" b="1" dirty="0" smtClean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bg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7"/>
            <a:ext cx="2525025" cy="16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075" r="-2804" b="11682"/>
          <a:stretch/>
        </p:blipFill>
        <p:spPr>
          <a:xfrm>
            <a:off x="0" y="-30500"/>
            <a:ext cx="2072640" cy="1688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55" y="1"/>
            <a:ext cx="2442245" cy="16581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5300"/>
            <a:ext cx="9144000" cy="19919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4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C:\Users\Sveta\YandexDisk\Скриншоты\photo_2024-11-15_12-25-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2968" y="1908313"/>
            <a:ext cx="7489032" cy="4949687"/>
          </a:xfrm>
          <a:prstGeom prst="rect">
            <a:avLst/>
          </a:prstGeom>
          <a:noFill/>
        </p:spPr>
      </p:pic>
      <p:pic>
        <p:nvPicPr>
          <p:cNvPr id="1027" name="Picture 3" descr="C:\Users\Sveta\YandexDisk\Скриншоты\photo_2024-11-15_12-25-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08313"/>
            <a:ext cx="4686051" cy="4949687"/>
          </a:xfrm>
          <a:prstGeom prst="rect">
            <a:avLst/>
          </a:prstGeom>
          <a:noFill/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7"/>
            <a:ext cx="2525025" cy="16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938" y="0"/>
            <a:ext cx="1057306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04791"/>
              </p:ext>
            </p:extLst>
          </p:nvPr>
        </p:nvGraphicFramePr>
        <p:xfrm>
          <a:off x="107615" y="1634066"/>
          <a:ext cx="120843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3264"/>
                <a:gridCol w="59111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b="6260"/>
          <a:stretch/>
        </p:blipFill>
        <p:spPr>
          <a:xfrm>
            <a:off x="4936979" y="2256020"/>
            <a:ext cx="5923177" cy="4601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70" y="0"/>
            <a:ext cx="6127230" cy="4084820"/>
          </a:xfrm>
          <a:prstGeom prst="rect">
            <a:avLst/>
          </a:prstGeom>
        </p:spPr>
      </p:pic>
      <p:pic>
        <p:nvPicPr>
          <p:cNvPr id="10" name="Picture 5" descr="https://downloader.disk.yandex.ru/preview/dbf6aaa38d29ff347bedc68d3ebe3303f141a95de4d79ee5f6c26d3488f00b77/6357933c/Z25TuTwAgZgPLduadHtbJksyBrzXuhqBljIIkeQkm8MCnseP4_rMfBRjduoW-bwp60ZBgopmu1sQirmLSclvTA%3D%3D?uid=0&amp;filename=IMG_9582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7523" y="0"/>
            <a:ext cx="4144776" cy="3677478"/>
          </a:xfrm>
          <a:prstGeom prst="rect">
            <a:avLst/>
          </a:prstGeom>
          <a:noFill/>
        </p:spPr>
      </p:pic>
      <p:pic>
        <p:nvPicPr>
          <p:cNvPr id="2050" name="Picture 2" descr="C:\Users\Sveta\YandexDisk\Скриншоты\photo_2024-11-15_12-32-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114485"/>
            <a:ext cx="5009322" cy="3743515"/>
          </a:xfrm>
          <a:prstGeom prst="rect">
            <a:avLst/>
          </a:prstGeom>
          <a:noFill/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7"/>
            <a:ext cx="2525025" cy="16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617" y="211986"/>
            <a:ext cx="1040612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План капитального ремонта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строительства ОУ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2" y="1326524"/>
            <a:ext cx="11603864" cy="5434884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r>
              <a:rPr lang="ru-RU" b="1" dirty="0" err="1" smtClean="0">
                <a:solidFill>
                  <a:schemeClr val="bg1"/>
                </a:solidFill>
              </a:rPr>
              <a:t>Бильчирская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СОШ-250 </a:t>
            </a:r>
            <a:r>
              <a:rPr lang="ru-RU" b="1" dirty="0" smtClean="0">
                <a:solidFill>
                  <a:schemeClr val="bg1"/>
                </a:solidFill>
              </a:rPr>
              <a:t>мест,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Осинская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СОШ- 825 </a:t>
            </a:r>
            <a:r>
              <a:rPr lang="ru-RU" b="1" dirty="0" smtClean="0">
                <a:solidFill>
                  <a:schemeClr val="bg1"/>
                </a:solidFill>
              </a:rPr>
              <a:t>мест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Кутанская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начальная школа-детский сад  -120 </a:t>
            </a:r>
            <a:r>
              <a:rPr lang="ru-RU" b="1" dirty="0" smtClean="0">
                <a:solidFill>
                  <a:schemeClr val="bg1"/>
                </a:solidFill>
              </a:rPr>
              <a:t>мест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пристрой </a:t>
            </a:r>
            <a:r>
              <a:rPr lang="ru-RU" b="1" dirty="0">
                <a:solidFill>
                  <a:schemeClr val="bg1"/>
                </a:solidFill>
              </a:rPr>
              <a:t>к зданию интерната МБОУ «</a:t>
            </a:r>
            <a:r>
              <a:rPr lang="ru-RU" b="1" dirty="0" err="1">
                <a:solidFill>
                  <a:schemeClr val="bg1"/>
                </a:solidFill>
              </a:rPr>
              <a:t>Обусинская</a:t>
            </a:r>
            <a:r>
              <a:rPr lang="ru-RU" b="1" dirty="0">
                <a:solidFill>
                  <a:schemeClr val="bg1"/>
                </a:solidFill>
              </a:rPr>
              <a:t>  СОШ им.А.И.Шадаева»-</a:t>
            </a:r>
            <a:r>
              <a:rPr lang="ru-RU" b="1" dirty="0" smtClean="0">
                <a:solidFill>
                  <a:schemeClr val="bg1"/>
                </a:solidFill>
              </a:rPr>
              <a:t>70мест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Обусинская</a:t>
            </a:r>
            <a:r>
              <a:rPr lang="ru-RU" b="1" dirty="0">
                <a:solidFill>
                  <a:schemeClr val="bg1"/>
                </a:solidFill>
              </a:rPr>
              <a:t> начальная школа-детский сад -120 </a:t>
            </a:r>
            <a:r>
              <a:rPr lang="ru-RU" b="1" dirty="0" smtClean="0">
                <a:solidFill>
                  <a:schemeClr val="bg1"/>
                </a:solidFill>
              </a:rPr>
              <a:t>мест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пристрой  столовой к  зданию спортивного зала МБОУ «</a:t>
            </a:r>
            <a:r>
              <a:rPr lang="ru-RU" b="1" dirty="0" err="1">
                <a:solidFill>
                  <a:schemeClr val="bg1"/>
                </a:solidFill>
              </a:rPr>
              <a:t>Осинская</a:t>
            </a:r>
            <a:r>
              <a:rPr lang="ru-RU" b="1" dirty="0">
                <a:solidFill>
                  <a:schemeClr val="bg1"/>
                </a:solidFill>
              </a:rPr>
              <a:t> СОШ №</a:t>
            </a:r>
            <a:r>
              <a:rPr lang="ru-RU" b="1" dirty="0" smtClean="0">
                <a:solidFill>
                  <a:schemeClr val="bg1"/>
                </a:solidFill>
              </a:rPr>
              <a:t>1»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капитальный </a:t>
            </a:r>
            <a:r>
              <a:rPr lang="ru-RU" b="1" dirty="0">
                <a:solidFill>
                  <a:schemeClr val="bg1"/>
                </a:solidFill>
              </a:rPr>
              <a:t>ремонт: МБОУ «Майская СОШ» основной </a:t>
            </a:r>
            <a:r>
              <a:rPr lang="ru-RU" b="1" dirty="0" smtClean="0">
                <a:solidFill>
                  <a:schemeClr val="bg1"/>
                </a:solidFill>
              </a:rPr>
              <a:t>корпус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Абрамовская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НШДС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Кахинская</a:t>
            </a:r>
            <a:r>
              <a:rPr lang="ru-RU" b="1" dirty="0" smtClean="0">
                <a:solidFill>
                  <a:schemeClr val="bg1"/>
                </a:solidFill>
              </a:rPr>
              <a:t> СОШ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Приморская СОШ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Улейская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СОШ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Усть-Алтанская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Бурят-</a:t>
            </a:r>
            <a:r>
              <a:rPr lang="ru-RU" b="1" dirty="0" err="1" smtClean="0">
                <a:solidFill>
                  <a:schemeClr val="bg1"/>
                </a:solidFill>
              </a:rPr>
              <a:t>Янгутская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СОШ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87"/>
            <a:ext cx="2525025" cy="16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581</Words>
  <Application>Microsoft Office PowerPoint</Application>
  <PresentationFormat>Широкоэкранный</PresentationFormat>
  <Paragraphs>162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Bahnschrift</vt:lpstr>
      <vt:lpstr>Calibri</vt:lpstr>
      <vt:lpstr>Calibri Light</vt:lpstr>
      <vt:lpstr>Times New Roman</vt:lpstr>
      <vt:lpstr>Тема Office</vt:lpstr>
      <vt:lpstr>                Трудоустройство и перспективы выпускников педагогических специальностей  в образовательных организациях  Осинского муниципального района 2026-2027г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</vt:lpstr>
      <vt:lpstr>План капитального ремонта  и строительства ОУ</vt:lpstr>
      <vt:lpstr>  Программа целевого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297</cp:revision>
  <dcterms:created xsi:type="dcterms:W3CDTF">2023-08-22T02:02:18Z</dcterms:created>
  <dcterms:modified xsi:type="dcterms:W3CDTF">2026-03-24T05:23:01Z</dcterms:modified>
</cp:coreProperties>
</file>