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5" r:id="rId2"/>
    <p:sldId id="437" r:id="rId3"/>
    <p:sldId id="421" r:id="rId4"/>
    <p:sldId id="456" r:id="rId5"/>
    <p:sldId id="455" r:id="rId6"/>
    <p:sldId id="458" r:id="rId7"/>
    <p:sldId id="459" r:id="rId8"/>
    <p:sldId id="460" r:id="rId9"/>
    <p:sldId id="461" r:id="rId10"/>
    <p:sldId id="462" r:id="rId11"/>
    <p:sldId id="464" r:id="rId12"/>
    <p:sldId id="465" r:id="rId13"/>
    <p:sldId id="466" r:id="rId14"/>
  </p:sldIdLst>
  <p:sldSz cx="9144000" cy="5143500" type="screen16x9"/>
  <p:notesSz cx="6858000" cy="9144000"/>
  <p:embeddedFontLst>
    <p:embeddedFont>
      <p:font typeface="Open Sans Light" panose="020B0306030504020204" pitchFamily="34" charset="0"/>
      <p:regular r:id="rId17"/>
      <p:italic r:id="rId18"/>
    </p:embeddedFont>
    <p:embeddedFont>
      <p:font typeface="Montserrat SemiBold" panose="00000700000000000000" pitchFamily="2" charset="-52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宋体" panose="0201060003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字魂59号-创粗黑" panose="020B0604020202020204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EA2"/>
    <a:srgbClr val="D0DBE8"/>
    <a:srgbClr val="E2E9F1"/>
    <a:srgbClr val="014CB7"/>
    <a:srgbClr val="FFFFFF"/>
    <a:srgbClr val="E9EEF7"/>
    <a:srgbClr val="1D8DD8"/>
    <a:srgbClr val="061A21"/>
    <a:srgbClr val="007779"/>
    <a:srgbClr val="2B6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1" autoAdjust="0"/>
    <p:restoredTop sz="95438" autoAdjust="0"/>
  </p:normalViewPr>
  <p:slideViewPr>
    <p:cSldViewPr>
      <p:cViewPr varScale="1">
        <p:scale>
          <a:sx n="140" d="100"/>
          <a:sy n="140" d="100"/>
        </p:scale>
        <p:origin x="32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73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57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0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6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0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66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8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6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71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9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2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21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2945">
            <a:off x="4658201" y="-2461794"/>
            <a:ext cx="5088724" cy="3816543"/>
          </a:xfrm>
          <a:prstGeom prst="roundRect">
            <a:avLst>
              <a:gd name="adj" fmla="val 416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</p:pic>
      <p:sp>
        <p:nvSpPr>
          <p:cNvPr id="20" name="Freeform 14">
            <a:extLst>
              <a:ext uri="{FF2B5EF4-FFF2-40B4-BE49-F238E27FC236}">
                <a16:creationId xmlns:a16="http://schemas.microsoft.com/office/drawing/2014/main" id="{58E242B7-5C54-4A7E-AC24-C41D69A2F5FD}"/>
              </a:ext>
            </a:extLst>
          </p:cNvPr>
          <p:cNvSpPr>
            <a:spLocks/>
          </p:cNvSpPr>
          <p:nvPr/>
        </p:nvSpPr>
        <p:spPr bwMode="auto">
          <a:xfrm>
            <a:off x="98294" y="1151489"/>
            <a:ext cx="2526416" cy="252641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762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1EBEAAF1-5C54-4E8A-9622-51CE82A198CA}"/>
              </a:ext>
            </a:extLst>
          </p:cNvPr>
          <p:cNvSpPr>
            <a:spLocks/>
          </p:cNvSpPr>
          <p:nvPr/>
        </p:nvSpPr>
        <p:spPr bwMode="auto">
          <a:xfrm>
            <a:off x="559257" y="847450"/>
            <a:ext cx="3164460" cy="316446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F41BF298-C60F-4548-85E4-1C36EC3D319E}"/>
              </a:ext>
            </a:extLst>
          </p:cNvPr>
          <p:cNvSpPr>
            <a:spLocks/>
          </p:cNvSpPr>
          <p:nvPr/>
        </p:nvSpPr>
        <p:spPr bwMode="auto">
          <a:xfrm>
            <a:off x="4759314" y="-2266503"/>
            <a:ext cx="4143919" cy="4143919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E7BC24-C0F3-42F2-BF71-5619507BFFF3}"/>
              </a:ext>
            </a:extLst>
          </p:cNvPr>
          <p:cNvGrpSpPr/>
          <p:nvPr/>
        </p:nvGrpSpPr>
        <p:grpSpPr>
          <a:xfrm>
            <a:off x="773579" y="1691016"/>
            <a:ext cx="6117558" cy="3275814"/>
            <a:chOff x="2174829" y="1156105"/>
            <a:chExt cx="6117558" cy="3275814"/>
          </a:xfrm>
        </p:grpSpPr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55EC4C5B-5F50-4717-89D6-B725B59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29" y="1156105"/>
              <a:ext cx="5549991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sz="2400" b="1" i="0" u="none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Муниципальная система образования </a:t>
              </a:r>
              <a:r>
                <a:rPr lang="ru-RU" sz="2400" b="1" i="0" u="none" dirty="0" smtClean="0">
                  <a:solidFill>
                    <a:srgbClr val="FF0000"/>
                  </a:solidFill>
                  <a:latin typeface="Montserrat SemiBold" panose="00000700000000000000" pitchFamily="2" charset="0"/>
                </a:rPr>
                <a:t>приглашает</a:t>
              </a:r>
              <a:r>
                <a:rPr lang="ru-RU" sz="2400" b="1" i="0" u="none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 выпускников педагогического института ИГУ</a:t>
              </a:r>
              <a:endParaRPr lang="en-US" sz="240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36F0BDF8-DD37-4818-A5D1-0854681A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376" y="4216475"/>
              <a:ext cx="453401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sz="1400" b="0" i="0" u="none" smtClean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2026 </a:t>
              </a:r>
              <a:r>
                <a:rPr lang="ru-RU" sz="1400" b="0" i="0" u="none" dirty="0" smtClean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год</a:t>
              </a:r>
              <a:endParaRPr lang="en-US" sz="1400" b="0" i="0" u="none" dirty="0">
                <a:solidFill>
                  <a:srgbClr val="262626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26" name="Freeform 14">
            <a:extLst>
              <a:ext uri="{FF2B5EF4-FFF2-40B4-BE49-F238E27FC236}">
                <a16:creationId xmlns:a16="http://schemas.microsoft.com/office/drawing/2014/main" id="{6B3CE461-D61E-4A52-ABE0-65C57910B443}"/>
              </a:ext>
            </a:extLst>
          </p:cNvPr>
          <p:cNvSpPr>
            <a:spLocks/>
          </p:cNvSpPr>
          <p:nvPr/>
        </p:nvSpPr>
        <p:spPr bwMode="auto">
          <a:xfrm>
            <a:off x="6874534" y="1585779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D32BCD48-9DD4-4E36-A80D-725607AC7A4E}"/>
              </a:ext>
            </a:extLst>
          </p:cNvPr>
          <p:cNvSpPr>
            <a:spLocks/>
          </p:cNvSpPr>
          <p:nvPr/>
        </p:nvSpPr>
        <p:spPr bwMode="auto">
          <a:xfrm>
            <a:off x="8118545" y="330164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A1401077-3E2B-4BD0-A324-016AE7E1885C}"/>
              </a:ext>
            </a:extLst>
          </p:cNvPr>
          <p:cNvSpPr>
            <a:spLocks/>
          </p:cNvSpPr>
          <p:nvPr/>
        </p:nvSpPr>
        <p:spPr bwMode="auto">
          <a:xfrm>
            <a:off x="7668344" y="4011910"/>
            <a:ext cx="739476" cy="73947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30" y="208355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САЯНСК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>
            <a:extLst>
              <a:ext uri="{FF2B5EF4-FFF2-40B4-BE49-F238E27FC236}">
                <a16:creationId xmlns:a16="http://schemas.microsoft.com/office/drawing/2014/main" id="{96B6B3A5-AD8A-4756-A699-E62A9986474E}"/>
              </a:ext>
            </a:extLst>
          </p:cNvPr>
          <p:cNvGrpSpPr/>
          <p:nvPr/>
        </p:nvGrpSpPr>
        <p:grpSpPr>
          <a:xfrm>
            <a:off x="183893" y="197685"/>
            <a:ext cx="8060515" cy="772165"/>
            <a:chOff x="0" y="112514"/>
            <a:chExt cx="8060515" cy="772165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C59975A-83E5-4C14-BA69-71EF7CE1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3069E72D-6686-4EDA-89DF-A66A0CCA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F00F4B70-A173-4565-B16A-4D9D5E665634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7079915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/>
              <a:r>
                <a:rPr lang="ru-RU" sz="20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ПОТРЕБНОСТЬ В ПЕДАГОГИЧЕСКИХ КАДРАХ ДОУ </a:t>
              </a:r>
              <a:endParaRPr lang="en-US" sz="20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560" t="18473" r="6483" b="51300"/>
          <a:stretch/>
        </p:blipFill>
        <p:spPr>
          <a:xfrm>
            <a:off x="683568" y="1419622"/>
            <a:ext cx="7704855" cy="2016224"/>
          </a:xfrm>
          <a:prstGeom prst="rect">
            <a:avLst/>
          </a:prstGeom>
        </p:spPr>
      </p:pic>
      <p:sp>
        <p:nvSpPr>
          <p:cNvPr id="8" name="Freeform 14">
            <a:extLst>
              <a:ext uri="{FF2B5EF4-FFF2-40B4-BE49-F238E27FC236}">
                <a16:creationId xmlns:a16="http://schemas.microsoft.com/office/drawing/2014/main" id="{0D509093-DFFA-4559-AB26-2FF0B8FE02F1}"/>
              </a:ext>
            </a:extLst>
          </p:cNvPr>
          <p:cNvSpPr>
            <a:spLocks/>
          </p:cNvSpPr>
          <p:nvPr/>
        </p:nvSpPr>
        <p:spPr bwMode="auto">
          <a:xfrm>
            <a:off x="8388423" y="4372777"/>
            <a:ext cx="354257" cy="35425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8F2B5FB9-9A4B-49CE-9508-BC6906561ACC}"/>
              </a:ext>
            </a:extLst>
          </p:cNvPr>
          <p:cNvSpPr>
            <a:spLocks/>
          </p:cNvSpPr>
          <p:nvPr/>
        </p:nvSpPr>
        <p:spPr bwMode="auto">
          <a:xfrm>
            <a:off x="8164312" y="4351457"/>
            <a:ext cx="263204" cy="263204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67867AA7-150A-4B31-BFD4-55676F0F0FDF}"/>
              </a:ext>
            </a:extLst>
          </p:cNvPr>
          <p:cNvSpPr>
            <a:spLocks/>
          </p:cNvSpPr>
          <p:nvPr/>
        </p:nvSpPr>
        <p:spPr bwMode="auto">
          <a:xfrm>
            <a:off x="8477992" y="4167049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AB775980-D0DD-407C-B120-18A9BD0A22C3}"/>
              </a:ext>
            </a:extLst>
          </p:cNvPr>
          <p:cNvSpPr>
            <a:spLocks/>
          </p:cNvSpPr>
          <p:nvPr/>
        </p:nvSpPr>
        <p:spPr bwMode="auto">
          <a:xfrm>
            <a:off x="8252399" y="4724162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0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4C06881-9FDF-4212-AA95-1B4A809B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688" y="1588813"/>
            <a:ext cx="46805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Потребность</a:t>
            </a:r>
            <a:r>
              <a:rPr lang="ru-RU" sz="2800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 в педагогических кадрах </a:t>
            </a:r>
            <a:r>
              <a:rPr lang="ru-RU" sz="2800" b="1" dirty="0" smtClean="0">
                <a:solidFill>
                  <a:srgbClr val="FF0000"/>
                </a:solidFill>
                <a:latin typeface="Montserrat SemiBold" panose="00000700000000000000" pitchFamily="2" charset="0"/>
              </a:rPr>
              <a:t>СОШ</a:t>
            </a:r>
            <a:endParaRPr lang="en-US" sz="2800" b="1" i="0" u="none" dirty="0">
              <a:solidFill>
                <a:srgbClr val="FF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>
          <a:xfrm rot="18862945">
            <a:off x="6121936" y="-2238352"/>
            <a:ext cx="4221310" cy="3392482"/>
          </a:xfrm>
          <a:prstGeom prst="roundRect">
            <a:avLst>
              <a:gd name="adj" fmla="val 4167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31" y="1578791"/>
            <a:ext cx="1312705" cy="1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>
            <a:extLst>
              <a:ext uri="{FF2B5EF4-FFF2-40B4-BE49-F238E27FC236}">
                <a16:creationId xmlns:a16="http://schemas.microsoft.com/office/drawing/2014/main" id="{96B6B3A5-AD8A-4756-A699-E62A9986474E}"/>
              </a:ext>
            </a:extLst>
          </p:cNvPr>
          <p:cNvGrpSpPr/>
          <p:nvPr/>
        </p:nvGrpSpPr>
        <p:grpSpPr>
          <a:xfrm>
            <a:off x="183893" y="197685"/>
            <a:ext cx="8060515" cy="772165"/>
            <a:chOff x="0" y="112514"/>
            <a:chExt cx="8060515" cy="772165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C59975A-83E5-4C14-BA69-71EF7CE1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3069E72D-6686-4EDA-89DF-A66A0CCA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F00F4B70-A173-4565-B16A-4D9D5E665634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7079915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/>
              <a:r>
                <a:rPr lang="ru-RU" sz="20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ПОТРЕБНОСТЬ В ПЕДАГОГИЧЕСКИХ КАДРАХ СОШ </a:t>
              </a:r>
              <a:endParaRPr lang="en-US" sz="20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849" t="22003" r="7267" b="21991"/>
          <a:stretch/>
        </p:blipFill>
        <p:spPr>
          <a:xfrm>
            <a:off x="550375" y="1124830"/>
            <a:ext cx="8261571" cy="32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>
            <a:extLst>
              <a:ext uri="{FF2B5EF4-FFF2-40B4-BE49-F238E27FC236}">
                <a16:creationId xmlns:a16="http://schemas.microsoft.com/office/drawing/2014/main" id="{A79330A5-B937-46AA-8DD9-023DE0146F82}"/>
              </a:ext>
            </a:extLst>
          </p:cNvPr>
          <p:cNvSpPr>
            <a:spLocks/>
          </p:cNvSpPr>
          <p:nvPr/>
        </p:nvSpPr>
        <p:spPr bwMode="auto">
          <a:xfrm>
            <a:off x="373760" y="1591564"/>
            <a:ext cx="2489201" cy="2489201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127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4FD930E2-B57B-488F-8EBE-ADC96D31A640}"/>
              </a:ext>
            </a:extLst>
          </p:cNvPr>
          <p:cNvSpPr>
            <a:spLocks/>
          </p:cNvSpPr>
          <p:nvPr/>
        </p:nvSpPr>
        <p:spPr bwMode="auto">
          <a:xfrm>
            <a:off x="1390275" y="-1297300"/>
            <a:ext cx="7488691" cy="7491513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>
              <a:alpha val="3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A1030B1-363E-4CB1-ABEC-FD621825566D}"/>
              </a:ext>
            </a:extLst>
          </p:cNvPr>
          <p:cNvSpPr>
            <a:spLocks/>
          </p:cNvSpPr>
          <p:nvPr/>
        </p:nvSpPr>
        <p:spPr bwMode="auto">
          <a:xfrm>
            <a:off x="-1262507" y="-117435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0D509093-DFFA-4559-AB26-2FF0B8FE02F1}"/>
              </a:ext>
            </a:extLst>
          </p:cNvPr>
          <p:cNvSpPr>
            <a:spLocks/>
          </p:cNvSpPr>
          <p:nvPr/>
        </p:nvSpPr>
        <p:spPr bwMode="auto">
          <a:xfrm>
            <a:off x="8135241" y="461963"/>
            <a:ext cx="354257" cy="35425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5A1E43B2-DA7B-4C50-B422-6AA547B428A8}"/>
              </a:ext>
            </a:extLst>
          </p:cNvPr>
          <p:cNvSpPr>
            <a:spLocks/>
          </p:cNvSpPr>
          <p:nvPr/>
        </p:nvSpPr>
        <p:spPr bwMode="auto">
          <a:xfrm>
            <a:off x="390654" y="12773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2992B879-0782-4172-B9FC-C45552D4DB94}"/>
              </a:ext>
            </a:extLst>
          </p:cNvPr>
          <p:cNvSpPr txBox="1"/>
          <p:nvPr/>
        </p:nvSpPr>
        <p:spPr>
          <a:xfrm>
            <a:off x="2587406" y="2836478"/>
            <a:ext cx="3823643" cy="44369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Сведения о вакансиях: </a:t>
            </a: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8F2B5FB9-9A4B-49CE-9508-BC6906561ACC}"/>
              </a:ext>
            </a:extLst>
          </p:cNvPr>
          <p:cNvSpPr>
            <a:spLocks/>
          </p:cNvSpPr>
          <p:nvPr/>
        </p:nvSpPr>
        <p:spPr bwMode="auto">
          <a:xfrm>
            <a:off x="8049166" y="864312"/>
            <a:ext cx="263204" cy="263204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67867AA7-150A-4B31-BFD4-55676F0F0FDF}"/>
              </a:ext>
            </a:extLst>
          </p:cNvPr>
          <p:cNvSpPr>
            <a:spLocks/>
          </p:cNvSpPr>
          <p:nvPr/>
        </p:nvSpPr>
        <p:spPr bwMode="auto">
          <a:xfrm>
            <a:off x="8502179" y="728662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AB775980-D0DD-407C-B120-18A9BD0A22C3}"/>
              </a:ext>
            </a:extLst>
          </p:cNvPr>
          <p:cNvSpPr>
            <a:spLocks/>
          </p:cNvSpPr>
          <p:nvPr/>
        </p:nvSpPr>
        <p:spPr bwMode="auto">
          <a:xfrm>
            <a:off x="8489498" y="461963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219FFD00-9566-4F26-B544-34F06E3BE171}"/>
              </a:ext>
            </a:extLst>
          </p:cNvPr>
          <p:cNvSpPr>
            <a:spLocks/>
          </p:cNvSpPr>
          <p:nvPr/>
        </p:nvSpPr>
        <p:spPr bwMode="auto">
          <a:xfrm>
            <a:off x="7380312" y="3475611"/>
            <a:ext cx="3870102" cy="3870102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5B48215C-91C7-425B-9F3C-B197CFD7C3E3}"/>
              </a:ext>
            </a:extLst>
          </p:cNvPr>
          <p:cNvSpPr>
            <a:spLocks/>
          </p:cNvSpPr>
          <p:nvPr/>
        </p:nvSpPr>
        <p:spPr bwMode="auto">
          <a:xfrm>
            <a:off x="1079691" y="66380"/>
            <a:ext cx="349635" cy="349635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3E30FBEF-CEBF-4285-A166-F03B1D757791}"/>
              </a:ext>
            </a:extLst>
          </p:cNvPr>
          <p:cNvSpPr>
            <a:spLocks/>
          </p:cNvSpPr>
          <p:nvPr/>
        </p:nvSpPr>
        <p:spPr bwMode="auto">
          <a:xfrm>
            <a:off x="639906" y="3778344"/>
            <a:ext cx="557212" cy="557212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>
          <a:xfrm>
            <a:off x="-142467" y="345312"/>
            <a:ext cx="3553642" cy="3392482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B3EA2"/>
            </a:solidFill>
          </a:ln>
        </p:spPr>
      </p:pic>
      <p:sp>
        <p:nvSpPr>
          <p:cNvPr id="41" name="Rectangle 222">
            <a:extLst>
              <a:ext uri="{FF2B5EF4-FFF2-40B4-BE49-F238E27FC236}">
                <a16:creationId xmlns:a16="http://schemas.microsoft.com/office/drawing/2014/main" id="{D18D478A-8019-45C1-A26D-5C5244656D37}"/>
              </a:ext>
            </a:extLst>
          </p:cNvPr>
          <p:cNvSpPr/>
          <p:nvPr/>
        </p:nvSpPr>
        <p:spPr>
          <a:xfrm>
            <a:off x="2485697" y="475656"/>
            <a:ext cx="5861190" cy="924775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Мы приглашаем в команду креативных, </a:t>
            </a:r>
            <a:endParaRPr lang="ru-RU" sz="2000" b="1" dirty="0" smtClean="0">
              <a:solidFill>
                <a:srgbClr val="FF0000"/>
              </a:solidFill>
              <a:latin typeface="Montserrat SemiBold" panose="00000700000000000000" pitchFamily="2" charset="0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Montserrat SemiBold" panose="00000700000000000000" pitchFamily="2" charset="0"/>
              </a:rPr>
              <a:t>творческих,  трудолюбивых  </a:t>
            </a:r>
            <a:r>
              <a:rPr lang="ru-RU" sz="20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коллег</a:t>
            </a:r>
            <a:endParaRPr lang="en-US" sz="2000" b="1" i="0" u="none" dirty="0">
              <a:solidFill>
                <a:srgbClr val="FF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B912427E-11F4-406A-80DC-C409B915F361}"/>
              </a:ext>
            </a:extLst>
          </p:cNvPr>
          <p:cNvSpPr txBox="1"/>
          <p:nvPr/>
        </p:nvSpPr>
        <p:spPr>
          <a:xfrm>
            <a:off x="3433625" y="1366817"/>
            <a:ext cx="4955536" cy="93436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lvl="0" algn="ctr"/>
            <a:r>
              <a:rPr lang="ru-RU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Молодого педагога в нашем городе </a:t>
            </a:r>
          </a:p>
          <a:p>
            <a:pPr lvl="0" algn="ctr"/>
            <a:r>
              <a:rPr lang="ru-RU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сопровождают </a:t>
            </a:r>
            <a:r>
              <a:rPr lang="ru-RU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и окружают </a:t>
            </a:r>
            <a:r>
              <a:rPr lang="ru-RU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заботой</a:t>
            </a: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2992B879-0782-4172-B9FC-C45552D4DB94}"/>
              </a:ext>
            </a:extLst>
          </p:cNvPr>
          <p:cNvSpPr txBox="1"/>
          <p:nvPr/>
        </p:nvSpPr>
        <p:spPr>
          <a:xfrm>
            <a:off x="3123725" y="4461841"/>
            <a:ext cx="4118794" cy="70865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lvl="0"/>
            <a:r>
              <a:rPr lang="ru-RU" sz="2000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8(39553)5-46-08, 5-32-40</a:t>
            </a:r>
            <a:endParaRPr lang="ru-RU" sz="2000" b="1" dirty="0">
              <a:solidFill>
                <a:srgbClr val="061A21"/>
              </a:solidFill>
              <a:latin typeface="Montserrat SemiBold" panose="00000700000000000000" pitchFamily="2" charset="0"/>
            </a:endParaRPr>
          </a:p>
          <a:p>
            <a:pPr lvl="0"/>
            <a:r>
              <a:rPr lang="ru-RU" sz="2000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 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2992B879-0782-4172-B9FC-C45552D4DB94}"/>
              </a:ext>
            </a:extLst>
          </p:cNvPr>
          <p:cNvSpPr txBox="1"/>
          <p:nvPr/>
        </p:nvSpPr>
        <p:spPr>
          <a:xfrm>
            <a:off x="3127750" y="3873209"/>
            <a:ext cx="2531495" cy="40707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lvl="0"/>
            <a:r>
              <a:rPr lang="ru-RU" sz="2000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sayansk-cro.ru</a:t>
            </a:r>
            <a:endParaRPr lang="ru-RU" sz="2000" b="1" dirty="0">
              <a:solidFill>
                <a:srgbClr val="061A2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2992B879-0782-4172-B9FC-C45552D4DB94}"/>
              </a:ext>
            </a:extLst>
          </p:cNvPr>
          <p:cNvSpPr txBox="1"/>
          <p:nvPr/>
        </p:nvSpPr>
        <p:spPr>
          <a:xfrm>
            <a:off x="3135620" y="3338772"/>
            <a:ext cx="3823643" cy="45762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lvl="0"/>
            <a:r>
              <a:rPr lang="ru-RU" sz="2000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metod_saynsk@mail.ru</a:t>
            </a:r>
            <a:endParaRPr lang="ru-RU" sz="2000" b="1" dirty="0">
              <a:solidFill>
                <a:srgbClr val="061A2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40" y="3452968"/>
            <a:ext cx="369985" cy="387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25" y="3925497"/>
            <a:ext cx="388800" cy="38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5"/>
          <a:stretch/>
        </p:blipFill>
        <p:spPr>
          <a:xfrm>
            <a:off x="2934708" y="4503599"/>
            <a:ext cx="378034" cy="3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6">
            <a:extLst>
              <a:ext uri="{FF2B5EF4-FFF2-40B4-BE49-F238E27FC236}">
                <a16:creationId xmlns:a16="http://schemas.microsoft.com/office/drawing/2014/main" id="{880DB31F-5C3F-4EB0-BA94-C3BD88304B66}"/>
              </a:ext>
            </a:extLst>
          </p:cNvPr>
          <p:cNvGrpSpPr/>
          <p:nvPr/>
        </p:nvGrpSpPr>
        <p:grpSpPr>
          <a:xfrm>
            <a:off x="6770947" y="1569682"/>
            <a:ext cx="2124236" cy="2091456"/>
            <a:chOff x="8687843" y="2290926"/>
            <a:chExt cx="2832309" cy="1626935"/>
          </a:xfrm>
        </p:grpSpPr>
        <p:grpSp>
          <p:nvGrpSpPr>
            <p:cNvPr id="20" name="Group 197">
              <a:extLst>
                <a:ext uri="{FF2B5EF4-FFF2-40B4-BE49-F238E27FC236}">
                  <a16:creationId xmlns:a16="http://schemas.microsoft.com/office/drawing/2014/main" id="{ECDBCEE6-312D-4AEA-B1F1-8664F6749EC5}"/>
                </a:ext>
              </a:extLst>
            </p:cNvPr>
            <p:cNvGrpSpPr/>
            <p:nvPr/>
          </p:nvGrpSpPr>
          <p:grpSpPr>
            <a:xfrm>
              <a:off x="8687843" y="2290926"/>
              <a:ext cx="2642826" cy="1626935"/>
              <a:chOff x="1938241" y="1870447"/>
              <a:chExt cx="3806784" cy="1626935"/>
            </a:xfrm>
          </p:grpSpPr>
          <p:sp>
            <p:nvSpPr>
              <p:cNvPr id="31" name="Rectangle 208">
                <a:extLst>
                  <a:ext uri="{FF2B5EF4-FFF2-40B4-BE49-F238E27FC236}">
                    <a16:creationId xmlns:a16="http://schemas.microsoft.com/office/drawing/2014/main" id="{963182E2-6FD5-4AF0-A91A-C8B325E58005}"/>
                  </a:ext>
                </a:extLst>
              </p:cNvPr>
              <p:cNvSpPr/>
              <p:nvPr/>
            </p:nvSpPr>
            <p:spPr>
              <a:xfrm>
                <a:off x="1938241" y="1870447"/>
                <a:ext cx="3761196" cy="80939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/>
                <a:r>
                  <a:rPr lang="ru-RU" sz="16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Население </a:t>
                </a:r>
                <a:r>
                  <a:rPr lang="ru-RU" sz="16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–</a:t>
                </a:r>
              </a:p>
              <a:p>
                <a:pPr lvl="0"/>
                <a:r>
                  <a:rPr lang="ru-RU" sz="16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свыше 40.тыс </a:t>
                </a:r>
                <a:r>
                  <a:rPr lang="ru-RU" sz="16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чел.</a:t>
                </a:r>
                <a:endParaRPr lang="en-US" sz="16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29" name="Rectangle 206">
                <a:extLst>
                  <a:ext uri="{FF2B5EF4-FFF2-40B4-BE49-F238E27FC236}">
                    <a16:creationId xmlns:a16="http://schemas.microsoft.com/office/drawing/2014/main" id="{D3A88EB0-8060-40BA-B6F6-3A2852F2C0C1}"/>
                  </a:ext>
                </a:extLst>
              </p:cNvPr>
              <p:cNvSpPr/>
              <p:nvPr/>
            </p:nvSpPr>
            <p:spPr>
              <a:xfrm>
                <a:off x="1983829" y="2473071"/>
                <a:ext cx="3761196" cy="102431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/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Средний </a:t>
                </a:r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возраст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жителя – 37 лет</a:t>
                </a:r>
                <a:endParaRPr lang="en-US" sz="1600" b="1" i="0" u="none" dirty="0">
                  <a:solidFill>
                    <a:srgbClr val="061A2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cxnSp>
          <p:nvCxnSpPr>
            <p:cNvPr id="21" name="Straight Connector 198">
              <a:extLst>
                <a:ext uri="{FF2B5EF4-FFF2-40B4-BE49-F238E27FC236}">
                  <a16:creationId xmlns:a16="http://schemas.microsoft.com/office/drawing/2014/main" id="{083E9268-33FB-4419-AFAD-0F922111BD3D}"/>
                </a:ext>
              </a:extLst>
            </p:cNvPr>
            <p:cNvCxnSpPr/>
            <p:nvPr/>
          </p:nvCxnSpPr>
          <p:spPr>
            <a:xfrm>
              <a:off x="8687843" y="2733937"/>
              <a:ext cx="2832309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467543" y="1569682"/>
            <a:ext cx="2060668" cy="3065250"/>
            <a:chOff x="1011580" y="1897369"/>
            <a:chExt cx="2747559" cy="1327222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011580" y="1897369"/>
              <a:ext cx="2747559" cy="1327222"/>
              <a:chOff x="619593" y="1691718"/>
              <a:chExt cx="3957642" cy="1327222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619593" y="1691718"/>
                <a:ext cx="3957642" cy="756725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/>
                <a:r>
                  <a:rPr lang="ru-RU" sz="16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Город компактный, </a:t>
                </a:r>
              </a:p>
              <a:p>
                <a:pPr lvl="0"/>
                <a:r>
                  <a:rPr lang="ru-RU" sz="16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благоустроенный</a:t>
                </a:r>
                <a:endParaRPr lang="en-US" sz="16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619593" y="2027149"/>
                <a:ext cx="3957642" cy="99179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Территория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городского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округа </a:t>
                </a:r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находится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в таежной </a:t>
                </a:r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зоне в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12 км от </a:t>
                </a:r>
                <a:endParaRPr lang="ru-RU" sz="1600" b="1" dirty="0" smtClean="0">
                  <a:solidFill>
                    <a:srgbClr val="061A21"/>
                  </a:solidFill>
                  <a:latin typeface="Montserrat SemiBold" panose="00000700000000000000" pitchFamily="2" charset="0"/>
                </a:endParaRP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предприятий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промышленного</a:t>
                </a:r>
              </a:p>
              <a:p>
                <a:pPr lvl="0"/>
                <a:r>
                  <a:rPr lang="ru-RU" sz="1600" b="1" dirty="0" smtClean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600" b="1" dirty="0">
                    <a:solidFill>
                      <a:srgbClr val="061A21"/>
                    </a:solidFill>
                    <a:latin typeface="Montserrat SemiBold" panose="00000700000000000000" pitchFamily="2" charset="0"/>
                  </a:rPr>
                  <a:t>узла</a:t>
                </a:r>
                <a:endParaRPr lang="en-US" sz="1600" b="1" i="0" u="none" dirty="0">
                  <a:solidFill>
                    <a:srgbClr val="061A2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cxnSp>
          <p:nvCxnSpPr>
            <p:cNvPr id="9" name="Straight Connector 212">
              <a:extLst>
                <a:ext uri="{FF2B5EF4-FFF2-40B4-BE49-F238E27FC236}">
                  <a16:creationId xmlns:a16="http://schemas.microsoft.com/office/drawing/2014/main" id="{BBD004D3-D87B-426B-80A2-09247BEE14A6}"/>
                </a:ext>
              </a:extLst>
            </p:cNvPr>
            <p:cNvCxnSpPr/>
            <p:nvPr/>
          </p:nvCxnSpPr>
          <p:spPr>
            <a:xfrm>
              <a:off x="1011580" y="2146682"/>
              <a:ext cx="2747559" cy="1089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85E219F5-4595-4216-B7AB-472D1F54B5DC}"/>
              </a:ext>
            </a:extLst>
          </p:cNvPr>
          <p:cNvGrpSpPr/>
          <p:nvPr/>
        </p:nvGrpSpPr>
        <p:grpSpPr>
          <a:xfrm>
            <a:off x="183893" y="197685"/>
            <a:ext cx="8564571" cy="772165"/>
            <a:chOff x="0" y="112514"/>
            <a:chExt cx="8564571" cy="772165"/>
          </a:xfrm>
        </p:grpSpPr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A1D46630-1821-42A7-8768-3B3B3485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3" name="Title 1">
              <a:extLst>
                <a:ext uri="{FF2B5EF4-FFF2-40B4-BE49-F238E27FC236}">
                  <a16:creationId xmlns:a16="http://schemas.microsoft.com/office/drawing/2014/main" id="{B8B50636-AC42-4E05-825E-CA0A784044C5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7583970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 algn="l"/>
              <a:r>
                <a:rPr lang="ru-RU" sz="2000" b="1" dirty="0" smtClean="0">
                  <a:solidFill>
                    <a:srgbClr val="0B3E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</a:rPr>
                <a:t>ГОРОД САЯНСК – ГОРОД МОЛОДОСТИ И ТРАДИЦИЙ</a:t>
              </a:r>
              <a:endParaRPr lang="en-US" sz="2000" b="1" i="0" u="none" dirty="0">
                <a:solidFill>
                  <a:srgbClr val="0B3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8948" y="969850"/>
            <a:ext cx="3584858" cy="3810276"/>
            <a:chOff x="2858948" y="969850"/>
            <a:chExt cx="3584858" cy="381027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948" y="969850"/>
              <a:ext cx="3584858" cy="381027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2E9F1"/>
              </a:solidFill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9" b="100000" l="0" r="100000">
                          <a14:foregroundMark x1="26000" y1="19561" x2="26000" y2="19561"/>
                          <a14:foregroundMark x1="42000" y1="18762" x2="42000" y2="18762"/>
                          <a14:foregroundMark x1="52000" y1="43912" x2="52000" y2="43912"/>
                          <a14:foregroundMark x1="68000" y1="41317" x2="68000" y2="41317"/>
                          <a14:foregroundMark x1="82500" y1="47705" x2="82500" y2="47705"/>
                          <a14:foregroundMark x1="77000" y1="28942" x2="77000" y2="28942"/>
                          <a14:foregroundMark x1="77500" y1="17964" x2="77500" y2="17964"/>
                          <a14:foregroundMark x1="80750" y1="13174" x2="80750" y2="13174"/>
                          <a14:foregroundMark x1="81250" y1="5589" x2="81250" y2="5589"/>
                          <a14:foregroundMark x1="43500" y1="12774" x2="43500" y2="12774"/>
                          <a14:foregroundMark x1="48250" y1="10978" x2="48250" y2="10978"/>
                          <a14:foregroundMark x1="47750" y1="14371" x2="47750" y2="14371"/>
                          <a14:foregroundMark x1="47250" y1="18762" x2="47250" y2="18762"/>
                          <a14:foregroundMark x1="63250" y1="13174" x2="63250" y2="13174"/>
                          <a14:foregroundMark x1="84000" y1="10579" x2="84000" y2="10579"/>
                          <a14:foregroundMark x1="82500" y1="8583" x2="82500" y2="8583"/>
                          <a14:foregroundMark x1="29750" y1="45908" x2="29500" y2="44711"/>
                          <a14:foregroundMark x1="19500" y1="18762" x2="19500" y2="18762"/>
                          <a14:foregroundMark x1="16750" y1="36128" x2="16750" y2="36128"/>
                          <a14:foregroundMark x1="26000" y1="60878" x2="26000" y2="60878"/>
                          <a14:foregroundMark x1="46750" y1="46906" x2="46750" y2="46906"/>
                          <a14:foregroundMark x1="54250" y1="50299" x2="54250" y2="50299"/>
                          <a14:foregroundMark x1="71250" y1="45509" x2="71250" y2="45509"/>
                          <a14:foregroundMark x1="70750" y1="36128" x2="70750" y2="36128"/>
                          <a14:foregroundMark x1="59000" y1="36128" x2="59000" y2="36128"/>
                          <a14:foregroundMark x1="59000" y1="43912" x2="59000" y2="43912"/>
                          <a14:foregroundMark x1="62250" y1="36128" x2="62250" y2="36128"/>
                          <a14:foregroundMark x1="63750" y1="32735" x2="63750" y2="32735"/>
                          <a14:foregroundMark x1="64750" y1="30140" x2="64750" y2="30140"/>
                          <a14:foregroundMark x1="81500" y1="60080" x2="81500" y2="60080"/>
                          <a14:foregroundMark x1="75500" y1="60479" x2="75500" y2="60479"/>
                          <a14:foregroundMark x1="83000" y1="55689" x2="83000" y2="55689"/>
                          <a14:foregroundMark x1="83000" y1="51098" x2="83000" y2="51098"/>
                          <a14:foregroundMark x1="77000" y1="46906" x2="77000" y2="46906"/>
                          <a14:foregroundMark x1="63750" y1="52695" x2="63750" y2="52695"/>
                          <a14:foregroundMark x1="60500" y1="51896" x2="60500" y2="51896"/>
                          <a14:foregroundMark x1="51000" y1="60479" x2="51000" y2="60479"/>
                          <a14:foregroundMark x1="51500" y1="57086" x2="51500" y2="57086"/>
                          <a14:foregroundMark x1="70750" y1="48104" x2="70750" y2="48104"/>
                          <a14:foregroundMark x1="74500" y1="45110" x2="74500" y2="45110"/>
                          <a14:foregroundMark x1="77500" y1="43313" x2="77500" y2="43313"/>
                          <a14:foregroundMark x1="85750" y1="58283" x2="85750" y2="58283"/>
                          <a14:foregroundMark x1="76000" y1="41317" x2="76000" y2="41317"/>
                          <a14:foregroundMark x1="73500" y1="37924" x2="73500" y2="37924"/>
                          <a14:foregroundMark x1="71250" y1="42515" x2="71250" y2="42515"/>
                          <a14:foregroundMark x1="64750" y1="44711" x2="64750" y2="44711"/>
                          <a14:foregroundMark x1="56250" y1="46307" x2="56250" y2="46307"/>
                          <a14:foregroundMark x1="61750" y1="46307" x2="61750" y2="46307"/>
                          <a14:foregroundMark x1="50500" y1="42116" x2="50500" y2="42116"/>
                          <a14:foregroundMark x1="85750" y1="54890" x2="85750" y2="54890"/>
                          <a14:foregroundMark x1="81250" y1="34930" x2="81250" y2="34930"/>
                          <a14:foregroundMark x1="83000" y1="24750" x2="83000" y2="24750"/>
                          <a14:foregroundMark x1="80750" y1="17764" x2="80750" y2="17764"/>
                          <a14:foregroundMark x1="70250" y1="25549" x2="70250" y2="25549"/>
                          <a14:foregroundMark x1="44000" y1="41717" x2="44000" y2="41717"/>
                          <a14:foregroundMark x1="47750" y1="34930" x2="47750" y2="34930"/>
                          <a14:foregroundMark x1="57250" y1="26747" x2="57250" y2="26747"/>
                          <a14:foregroundMark x1="44500" y1="24750" x2="44500" y2="24750"/>
                          <a14:foregroundMark x1="52500" y1="11577" x2="52500" y2="11577"/>
                          <a14:foregroundMark x1="51000" y1="14970" x2="51000" y2="14970"/>
                          <a14:foregroundMark x1="41500" y1="50699" x2="41500" y2="50699"/>
                          <a14:foregroundMark x1="32750" y1="56287" x2="32750" y2="56287"/>
                          <a14:foregroundMark x1="37500" y1="46307" x2="37500" y2="46307"/>
                          <a14:foregroundMark x1="41500" y1="38723" x2="41500" y2="38723"/>
                          <a14:foregroundMark x1="37500" y1="38723" x2="37500" y2="38723"/>
                          <a14:foregroundMark x1="44000" y1="29341" x2="44000" y2="29341"/>
                          <a14:foregroundMark x1="36500" y1="33932" x2="36500" y2="33932"/>
                          <a14:foregroundMark x1="31750" y1="36527" x2="31750" y2="36527"/>
                          <a14:foregroundMark x1="25250" y1="38723" x2="25250" y2="38723"/>
                          <a14:foregroundMark x1="25250" y1="33533" x2="25250" y2="33533"/>
                          <a14:foregroundMark x1="30250" y1="31936" x2="30250" y2="31936"/>
                          <a14:foregroundMark x1="31250" y1="26347" x2="31250" y2="26347"/>
                          <a14:foregroundMark x1="27000" y1="27745" x2="27000" y2="27745"/>
                          <a14:foregroundMark x1="28000" y1="21357" x2="28000" y2="21357"/>
                          <a14:foregroundMark x1="27500" y1="49701" x2="27500" y2="49701"/>
                          <a14:foregroundMark x1="26500" y1="46906" x2="26500" y2="46906"/>
                          <a14:foregroundMark x1="33500" y1="43912" x2="33500" y2="43912"/>
                          <a14:foregroundMark x1="38250" y1="42116" x2="38250" y2="42116"/>
                          <a14:foregroundMark x1="28000" y1="43313" x2="28000" y2="43313"/>
                          <a14:foregroundMark x1="23250" y1="42515" x2="23250" y2="42515"/>
                          <a14:foregroundMark x1="18000" y1="43912" x2="18000" y2="43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128" y="2591054"/>
              <a:ext cx="895501" cy="1121616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841823" y="3785789"/>
              <a:ext cx="154113" cy="154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9715" y="3639551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САЯНСК</a:t>
              </a:r>
            </a:p>
          </p:txBody>
        </p:sp>
      </p:grpSp>
      <p:sp>
        <p:nvSpPr>
          <p:cNvPr id="22" name="Freeform 14">
            <a:extLst>
              <a:ext uri="{FF2B5EF4-FFF2-40B4-BE49-F238E27FC236}">
                <a16:creationId xmlns:a16="http://schemas.microsoft.com/office/drawing/2014/main" id="{0D509093-DFFA-4559-AB26-2FF0B8FE02F1}"/>
              </a:ext>
            </a:extLst>
          </p:cNvPr>
          <p:cNvSpPr>
            <a:spLocks/>
          </p:cNvSpPr>
          <p:nvPr/>
        </p:nvSpPr>
        <p:spPr bwMode="auto">
          <a:xfrm>
            <a:off x="7606173" y="3686037"/>
            <a:ext cx="354257" cy="35425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F2B5FB9-9A4B-49CE-9508-BC6906561ACC}"/>
              </a:ext>
            </a:extLst>
          </p:cNvPr>
          <p:cNvSpPr>
            <a:spLocks/>
          </p:cNvSpPr>
          <p:nvPr/>
        </p:nvSpPr>
        <p:spPr bwMode="auto">
          <a:xfrm>
            <a:off x="7520098" y="4088386"/>
            <a:ext cx="263204" cy="263204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67867AA7-150A-4B31-BFD4-55676F0F0FDF}"/>
              </a:ext>
            </a:extLst>
          </p:cNvPr>
          <p:cNvSpPr>
            <a:spLocks/>
          </p:cNvSpPr>
          <p:nvPr/>
        </p:nvSpPr>
        <p:spPr bwMode="auto">
          <a:xfrm>
            <a:off x="7973111" y="3952736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AB775980-D0DD-407C-B120-18A9BD0A22C3}"/>
              </a:ext>
            </a:extLst>
          </p:cNvPr>
          <p:cNvSpPr>
            <a:spLocks/>
          </p:cNvSpPr>
          <p:nvPr/>
        </p:nvSpPr>
        <p:spPr bwMode="auto">
          <a:xfrm>
            <a:off x="7960430" y="3686037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48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3DF520-1D0C-4A02-A4C8-D87F705361FE}"/>
              </a:ext>
            </a:extLst>
          </p:cNvPr>
          <p:cNvGrpSpPr/>
          <p:nvPr/>
        </p:nvGrpSpPr>
        <p:grpSpPr>
          <a:xfrm>
            <a:off x="183893" y="197685"/>
            <a:ext cx="7700475" cy="772165"/>
            <a:chOff x="0" y="112514"/>
            <a:chExt cx="7700475" cy="772165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C008DD9-0687-4AA3-8597-AF9E28EB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96C869-530C-4DB3-B23D-F1B3DF73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7F20DD54-8F96-4208-980B-5A76C4692AF1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6719875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 algn="l"/>
              <a:r>
                <a:rPr lang="ru-RU" sz="2000" b="1" dirty="0" smtClean="0">
                  <a:solidFill>
                    <a:srgbClr val="0B3E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</a:rPr>
                <a:t>МУНИЦИПАЛЬНАЯ СИСТЕМА ОБРАЗОВАНИЯ</a:t>
              </a:r>
              <a:endParaRPr lang="en-US" sz="2000" b="1" dirty="0">
                <a:solidFill>
                  <a:srgbClr val="0B3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410089" y="839042"/>
            <a:ext cx="4167568" cy="4183549"/>
            <a:chOff x="1894986" y="237191"/>
            <a:chExt cx="5300881" cy="5321207"/>
          </a:xfrm>
        </p:grpSpPr>
        <p:sp>
          <p:nvSpPr>
            <p:cNvPr id="47" name="Овал 46"/>
            <p:cNvSpPr/>
            <p:nvPr/>
          </p:nvSpPr>
          <p:spPr>
            <a:xfrm>
              <a:off x="2569015" y="945180"/>
              <a:ext cx="3979721" cy="3783921"/>
            </a:xfrm>
            <a:prstGeom prst="ellipse">
              <a:avLst/>
            </a:prstGeom>
            <a:noFill/>
            <a:ln w="57150"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object 19"/>
            <p:cNvSpPr txBox="1"/>
            <p:nvPr/>
          </p:nvSpPr>
          <p:spPr>
            <a:xfrm>
              <a:off x="1894986" y="2904758"/>
              <a:ext cx="1577033" cy="4545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sz="120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ДЕТСКИЕ САДЫ</a:t>
              </a:r>
            </a:p>
          </p:txBody>
        </p:sp>
        <p:sp>
          <p:nvSpPr>
            <p:cNvPr id="53" name="object 19"/>
            <p:cNvSpPr txBox="1"/>
            <p:nvPr/>
          </p:nvSpPr>
          <p:spPr>
            <a:xfrm>
              <a:off x="3975090" y="1535592"/>
              <a:ext cx="1210275" cy="25494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 algn="ctr"/>
              <a:r>
                <a:rPr lang="ru-RU" sz="120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ГИМНАЗИЯ </a:t>
              </a:r>
              <a:endParaRPr sz="12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1114" y="1784036"/>
              <a:ext cx="1075595" cy="107559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5" name="object 19"/>
            <p:cNvSpPr txBox="1"/>
            <p:nvPr/>
          </p:nvSpPr>
          <p:spPr>
            <a:xfrm>
              <a:off x="5943598" y="2871579"/>
              <a:ext cx="1210275" cy="26120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ШКОЛЫ</a:t>
              </a:r>
              <a:endParaRPr sz="12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999225" y="2836936"/>
              <a:ext cx="1184437" cy="16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5004048" y="3698487"/>
              <a:ext cx="1466684" cy="1122611"/>
              <a:chOff x="5406997" y="3601447"/>
              <a:chExt cx="1466684" cy="112261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406997" y="3601447"/>
                <a:ext cx="1466684" cy="11226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097" y="3708172"/>
                <a:ext cx="888412" cy="888412"/>
              </a:xfrm>
              <a:prstGeom prst="rect">
                <a:avLst/>
              </a:prstGeom>
            </p:spPr>
          </p:pic>
        </p:grpSp>
        <p:sp>
          <p:nvSpPr>
            <p:cNvPr id="59" name="object 19"/>
            <p:cNvSpPr txBox="1"/>
            <p:nvPr/>
          </p:nvSpPr>
          <p:spPr>
            <a:xfrm>
              <a:off x="4585851" y="4815076"/>
              <a:ext cx="2352185" cy="7433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УЧРЕЖДЕНИЕ</a:t>
              </a:r>
            </a:p>
            <a:p>
              <a:pPr marL="9525"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 ДО ДЕТЕЙ</a:t>
              </a:r>
              <a:endParaRPr lang="ru-RU" sz="12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F0C00B2-13CF-57EE-ACF6-B3D8BC138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" r="41220" b="1863"/>
            <a:stretch/>
          </p:blipFill>
          <p:spPr>
            <a:xfrm>
              <a:off x="3984458" y="2131649"/>
              <a:ext cx="1191543" cy="122763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2E9F1"/>
              </a:solidFill>
            </a:ln>
          </p:spPr>
        </p:pic>
        <p:grpSp>
          <p:nvGrpSpPr>
            <p:cNvPr id="3" name="Группа 2"/>
            <p:cNvGrpSpPr/>
            <p:nvPr/>
          </p:nvGrpSpPr>
          <p:grpSpPr>
            <a:xfrm>
              <a:off x="1963878" y="1677638"/>
              <a:ext cx="1327770" cy="1227120"/>
              <a:chOff x="2075584" y="1280493"/>
              <a:chExt cx="1466684" cy="1355504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075584" y="1280493"/>
                <a:ext cx="1466684" cy="1355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object 18"/>
              <p:cNvSpPr/>
              <p:nvPr/>
            </p:nvSpPr>
            <p:spPr>
              <a:xfrm>
                <a:off x="2171646" y="1368692"/>
                <a:ext cx="1288010" cy="12673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964240" y="237191"/>
              <a:ext cx="1362953" cy="1155360"/>
              <a:chOff x="3981479" y="555526"/>
              <a:chExt cx="1362953" cy="115536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981479" y="555526"/>
                <a:ext cx="1362953" cy="11553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object 15"/>
              <p:cNvSpPr/>
              <p:nvPr/>
            </p:nvSpPr>
            <p:spPr>
              <a:xfrm>
                <a:off x="4033269" y="586908"/>
                <a:ext cx="1224895" cy="110220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2952295" y="3602618"/>
              <a:ext cx="1259665" cy="1287820"/>
              <a:chOff x="3046729" y="3140692"/>
              <a:chExt cx="1259665" cy="128782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46729" y="3140692"/>
                <a:ext cx="1259665" cy="1287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7499" y="3312474"/>
                <a:ext cx="944256" cy="944256"/>
              </a:xfrm>
              <a:prstGeom prst="rect">
                <a:avLst/>
              </a:prstGeom>
            </p:spPr>
          </p:pic>
        </p:grpSp>
        <p:sp>
          <p:nvSpPr>
            <p:cNvPr id="67" name="object 19"/>
            <p:cNvSpPr txBox="1"/>
            <p:nvPr/>
          </p:nvSpPr>
          <p:spPr>
            <a:xfrm>
              <a:off x="5985592" y="2900930"/>
              <a:ext cx="1210275" cy="26120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ШКОЛЫ</a:t>
              </a:r>
              <a:endParaRPr sz="12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57" name="object 19"/>
            <p:cNvSpPr txBox="1"/>
            <p:nvPr/>
          </p:nvSpPr>
          <p:spPr>
            <a:xfrm>
              <a:off x="2578402" y="4804229"/>
              <a:ext cx="2007449" cy="41734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ЦЕНТР </a:t>
              </a:r>
              <a:r>
                <a:rPr lang="ru-RU" sz="120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РАЗВИТИЯ </a:t>
              </a:r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ОБРАЗОВАНИЯ</a:t>
              </a:r>
            </a:p>
            <a:p>
              <a:pPr marL="9525" algn="ctr"/>
              <a:r>
                <a:rPr lang="ru-RU" sz="12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Г.САЯНСКА</a:t>
              </a:r>
              <a:endParaRPr sz="1200" b="1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1758380" y="2559649"/>
            <a:ext cx="774243" cy="0"/>
          </a:xfrm>
          <a:prstGeom prst="line">
            <a:avLst/>
          </a:prstGeom>
          <a:ln w="38100">
            <a:solidFill>
              <a:srgbClr val="014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676406" y="2487641"/>
            <a:ext cx="774243" cy="0"/>
          </a:xfrm>
          <a:prstGeom prst="line">
            <a:avLst/>
          </a:prstGeom>
          <a:ln w="38100">
            <a:solidFill>
              <a:srgbClr val="014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902163" y="4071817"/>
            <a:ext cx="774243" cy="0"/>
          </a:xfrm>
          <a:prstGeom prst="line">
            <a:avLst/>
          </a:prstGeom>
          <a:ln w="38100">
            <a:solidFill>
              <a:srgbClr val="014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338081" y="4143825"/>
            <a:ext cx="774243" cy="0"/>
          </a:xfrm>
          <a:prstGeom prst="line">
            <a:avLst/>
          </a:prstGeom>
          <a:ln w="38100">
            <a:solidFill>
              <a:srgbClr val="014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108500" y="1263505"/>
            <a:ext cx="774243" cy="0"/>
          </a:xfrm>
          <a:prstGeom prst="line">
            <a:avLst/>
          </a:prstGeom>
          <a:ln w="38100">
            <a:solidFill>
              <a:srgbClr val="014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303462" y="907558"/>
            <a:ext cx="2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35991" y="2151328"/>
            <a:ext cx="2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62791" y="3764488"/>
            <a:ext cx="2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91031" y="3836048"/>
            <a:ext cx="2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79712" y="2249610"/>
            <a:ext cx="2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237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4C06881-9FDF-4212-AA95-1B4A809B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449" y="1808387"/>
            <a:ext cx="46805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Меры </a:t>
            </a:r>
            <a:r>
              <a:rPr lang="ru-RU" sz="2800" b="1" dirty="0" smtClean="0">
                <a:solidFill>
                  <a:srgbClr val="FF0000"/>
                </a:solidFill>
                <a:latin typeface="Montserrat SemiBold" panose="00000700000000000000" pitchFamily="2" charset="0"/>
              </a:rPr>
              <a:t>поддержки</a:t>
            </a:r>
            <a:r>
              <a:rPr lang="ru-RU" sz="28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 молодых специалистов</a:t>
            </a:r>
            <a:endParaRPr lang="en-US" sz="280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>
          <a:xfrm rot="18862945">
            <a:off x="6121936" y="-2238352"/>
            <a:ext cx="4221310" cy="3392482"/>
          </a:xfrm>
          <a:prstGeom prst="roundRect">
            <a:avLst>
              <a:gd name="adj" fmla="val 4167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38" y="1808387"/>
            <a:ext cx="124369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5EE6D5AA-B33D-431B-9109-F1C39B0C18E0}"/>
              </a:ext>
            </a:extLst>
          </p:cNvPr>
          <p:cNvGrpSpPr/>
          <p:nvPr/>
        </p:nvGrpSpPr>
        <p:grpSpPr>
          <a:xfrm>
            <a:off x="679486" y="2540567"/>
            <a:ext cx="7852953" cy="115727"/>
            <a:chOff x="781809" y="3049641"/>
            <a:chExt cx="6410326" cy="54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F196A60-1561-492D-9954-E9AF9EC697C2}"/>
                </a:ext>
              </a:extLst>
            </p:cNvPr>
            <p:cNvCxnSpPr/>
            <p:nvPr/>
          </p:nvCxnSpPr>
          <p:spPr>
            <a:xfrm flipV="1">
              <a:off x="781809" y="3094393"/>
              <a:ext cx="6410326" cy="924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E6F6F7E-DCCD-4933-ABF6-6E968F5081B0}"/>
                </a:ext>
              </a:extLst>
            </p:cNvPr>
            <p:cNvSpPr/>
            <p:nvPr/>
          </p:nvSpPr>
          <p:spPr>
            <a:xfrm>
              <a:off x="2074963" y="3049641"/>
              <a:ext cx="96631" cy="54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EA722AA-72B9-46A0-9528-2634F009B1FE}"/>
                </a:ext>
              </a:extLst>
            </p:cNvPr>
            <p:cNvSpPr/>
            <p:nvPr/>
          </p:nvSpPr>
          <p:spPr>
            <a:xfrm>
              <a:off x="5364088" y="3049641"/>
              <a:ext cx="94037" cy="54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51627" y="1255435"/>
            <a:ext cx="1038007" cy="1078167"/>
            <a:chOff x="7134268" y="1680309"/>
            <a:chExt cx="1433267" cy="148872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5750FB3-C0DC-4886-9613-A891254A82BA}"/>
                </a:ext>
              </a:extLst>
            </p:cNvPr>
            <p:cNvGrpSpPr/>
            <p:nvPr/>
          </p:nvGrpSpPr>
          <p:grpSpPr>
            <a:xfrm>
              <a:off x="7134268" y="1680309"/>
              <a:ext cx="1433267" cy="1488720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5F869546-C26C-49DE-883A-55561F5B9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2437AC6-0F45-456D-82E2-D9DD79342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7F79DA9B-274D-4F2A-934B-A06B611CE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00E4493-8628-4074-B1B7-5D426532C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27" y="2639981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BED83B55-2F00-49B1-9BCE-291AE6C27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840" y="2549854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E96D6FC-1625-440E-A846-A043C631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724" y="2712533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1796784-DDB1-49D9-9CF9-7B1DC0B6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536" y="2622406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8B2FD0B-3991-4425-BBD6-4B2EC08D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6874" y="2531781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06A7B0D-0C5C-4740-9C2A-69ED5A1D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290" y="2597282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D1BEC6B-0EFB-4E74-9B0C-B4B59640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972" y="2334362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12D3EF5-95B6-4B2A-B7F5-D931386E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669" y="2406914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E73C188-515A-4A32-94C0-3443E429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6" y="2316289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3722D44-8484-4C57-9126-BCBF8FDC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3819" y="2384774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83909F1-89D0-426A-A194-093A3DDD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8923" y="2197679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417BCE8-8F0F-49EC-93CB-40E2D69ED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841" y="2116184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AD061A2-5476-445F-AAB0-7981A36A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600" y="2443992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A5676CC-D49E-476B-9DCB-CCF923FB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425" y="2053657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17E0EFF5-1613-4399-9AD1-38A6D982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634" y="2120968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B8A740-10F1-430D-B81E-23BC656B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614" y="1903429"/>
              <a:ext cx="261442" cy="260677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60713F-39DE-423D-AC7D-747378A5F501}"/>
              </a:ext>
            </a:extLst>
          </p:cNvPr>
          <p:cNvGrpSpPr/>
          <p:nvPr/>
        </p:nvGrpSpPr>
        <p:grpSpPr>
          <a:xfrm>
            <a:off x="430790" y="2725128"/>
            <a:ext cx="7964045" cy="2092016"/>
            <a:chOff x="1707892" y="3671550"/>
            <a:chExt cx="4477698" cy="14653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DB6611B-03F3-4D10-A625-355899D860EB}"/>
                </a:ext>
              </a:extLst>
            </p:cNvPr>
            <p:cNvGrpSpPr/>
            <p:nvPr/>
          </p:nvGrpSpPr>
          <p:grpSpPr>
            <a:xfrm>
              <a:off x="1707892" y="3671550"/>
              <a:ext cx="2213143" cy="1465320"/>
              <a:chOff x="1671819" y="5034580"/>
              <a:chExt cx="2213143" cy="1465320"/>
            </a:xfrm>
          </p:grpSpPr>
          <p:sp>
            <p:nvSpPr>
              <p:cNvPr id="21" name="文本框 86">
                <a:extLst>
                  <a:ext uri="{FF2B5EF4-FFF2-40B4-BE49-F238E27FC236}">
                    <a16:creationId xmlns:a16="http://schemas.microsoft.com/office/drawing/2014/main" id="{55958147-EE93-4D7B-B80A-27116BF563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71819" y="5034580"/>
                <a:ext cx="2213143" cy="94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Молодым специалистам до 35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лет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устанавливается</a:t>
                </a:r>
              </a:p>
              <a:p>
                <a:pPr marL="0" lvl="1" algn="ctr"/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ежемесячная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выплата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в течение первых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4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лет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работы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в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размере 80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%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оклада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.</a:t>
                </a:r>
              </a:p>
              <a:p>
                <a:pPr marL="0" lvl="1" algn="ctr"/>
                <a:endParaRPr lang="en-US" sz="14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22" name="文本框 87">
                <a:extLst>
                  <a:ext uri="{FF2B5EF4-FFF2-40B4-BE49-F238E27FC236}">
                    <a16:creationId xmlns:a16="http://schemas.microsoft.com/office/drawing/2014/main" id="{A5CAC9C6-0024-4FE7-B2FE-E41355373A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59530" y="5925668"/>
                <a:ext cx="1637720" cy="574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/>
                <a:r>
                  <a:rPr lang="ru-RU" sz="1100" dirty="0">
                    <a:solidFill>
                      <a:srgbClr val="808080"/>
                    </a:solidFill>
                    <a:latin typeface="Montserrat SemiBold" panose="00000700000000000000" pitchFamily="2" charset="0"/>
                  </a:rPr>
                  <a:t>Из установленного периода исключается время нахождения в отпуске по уходу за ребенком, но не более трех лет.</a:t>
                </a:r>
                <a:endParaRPr lang="en-US" sz="110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F089E7D-1F7C-42C9-8863-851C214B2F91}"/>
                </a:ext>
              </a:extLst>
            </p:cNvPr>
            <p:cNvGrpSpPr/>
            <p:nvPr/>
          </p:nvGrpSpPr>
          <p:grpSpPr>
            <a:xfrm>
              <a:off x="3972447" y="3696911"/>
              <a:ext cx="2213143" cy="1292854"/>
              <a:chOff x="1574520" y="5059941"/>
              <a:chExt cx="2213143" cy="1292854"/>
            </a:xfrm>
          </p:grpSpPr>
          <p:sp>
            <p:nvSpPr>
              <p:cNvPr id="19" name="文本框 84">
                <a:extLst>
                  <a:ext uri="{FF2B5EF4-FFF2-40B4-BE49-F238E27FC236}">
                    <a16:creationId xmlns:a16="http://schemas.microsoft.com/office/drawing/2014/main" id="{694C348A-C16A-48C3-B789-F9F582DFEC1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74520" y="5059941"/>
                <a:ext cx="2213143" cy="80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При поддержке Администрации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города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молодым педагогам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предоставляются </a:t>
                </a:r>
                <a:endParaRPr lang="ru-RU" sz="1400" b="1" dirty="0" smtClean="0">
                  <a:solidFill>
                    <a:srgbClr val="FF0000"/>
                  </a:solidFill>
                  <a:latin typeface="Montserrat SemiBold" panose="00000700000000000000" pitchFamily="2" charset="0"/>
                </a:endParaRPr>
              </a:p>
              <a:p>
                <a:pPr marL="0" lvl="1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служебные квартиры</a:t>
                </a:r>
              </a:p>
              <a:p>
                <a:pPr marL="0" lvl="1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и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места в служебном общежитии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.</a:t>
                </a:r>
                <a:endParaRPr lang="en-US" sz="14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20" name="文本框 85">
                <a:extLst>
                  <a:ext uri="{FF2B5EF4-FFF2-40B4-BE49-F238E27FC236}">
                    <a16:creationId xmlns:a16="http://schemas.microsoft.com/office/drawing/2014/main" id="{1653954A-6C2E-4B3A-98E9-1E0DEFF6AC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62232" y="5778563"/>
                <a:ext cx="1637720" cy="574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/>
                <a:r>
                  <a:rPr lang="ru-RU" sz="1100" dirty="0" smtClean="0">
                    <a:solidFill>
                      <a:srgbClr val="808080"/>
                    </a:solidFill>
                    <a:latin typeface="Montserrat SemiBold" panose="00000700000000000000" pitchFamily="2" charset="0"/>
                  </a:rPr>
                  <a:t>За последние 4 года  предоставлено  55  </a:t>
                </a:r>
                <a:r>
                  <a:rPr lang="ru-RU" sz="1100" dirty="0">
                    <a:solidFill>
                      <a:srgbClr val="808080"/>
                    </a:solidFill>
                    <a:latin typeface="Montserrat SemiBold" panose="00000700000000000000" pitchFamily="2" charset="0"/>
                  </a:rPr>
                  <a:t>квартир </a:t>
                </a:r>
                <a:r>
                  <a:rPr lang="ru-RU" sz="1100" dirty="0" smtClean="0">
                    <a:solidFill>
                      <a:srgbClr val="808080"/>
                    </a:solidFill>
                    <a:latin typeface="Montserrat SemiBold" panose="00000700000000000000" pitchFamily="2" charset="0"/>
                  </a:rPr>
                  <a:t>молодым педагогам </a:t>
                </a:r>
                <a:endParaRPr lang="en-US" sz="110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endParaRPr>
              </a:p>
            </p:txBody>
          </p:sp>
        </p:grp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96B6B3A5-AD8A-4756-A699-E62A9986474E}"/>
              </a:ext>
            </a:extLst>
          </p:cNvPr>
          <p:cNvGrpSpPr/>
          <p:nvPr/>
        </p:nvGrpSpPr>
        <p:grpSpPr>
          <a:xfrm>
            <a:off x="430789" y="197685"/>
            <a:ext cx="7957635" cy="772165"/>
            <a:chOff x="200447" y="112514"/>
            <a:chExt cx="6460548" cy="772165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C59975A-83E5-4C14-BA69-71EF7CE1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47" y="112514"/>
              <a:ext cx="571426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3069E72D-6686-4EDA-89DF-A66A0CCA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02861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F00F4B70-A173-4565-B16A-4D9D5E665634}"/>
                </a:ext>
              </a:extLst>
            </p:cNvPr>
            <p:cNvSpPr txBox="1">
              <a:spLocks/>
            </p:cNvSpPr>
            <p:nvPr/>
          </p:nvSpPr>
          <p:spPr>
            <a:xfrm>
              <a:off x="805217" y="331967"/>
              <a:ext cx="5855778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/>
              <a:r>
                <a:rPr lang="ru-RU" sz="2000" b="1" dirty="0" smtClean="0">
                  <a:solidFill>
                    <a:srgbClr val="0B3E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</a:rPr>
                <a:t>МЕРЫ ПОДДЕРЖКИ МОЛОДЫХ СПЕЦИАЛИСТОВ</a:t>
              </a:r>
              <a:endParaRPr lang="en-US" sz="2000" b="1" dirty="0">
                <a:solidFill>
                  <a:srgbClr val="0B3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endParaRPr>
            </a:p>
          </p:txBody>
        </p:sp>
      </p:grp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3778" l="6000" r="93444">
                        <a14:foregroundMark x1="68444" y1="33111" x2="68444" y2="3311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31" y="1357022"/>
            <a:ext cx="1245105" cy="12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ślíḋè-Rectangle 3">
            <a:extLst>
              <a:ext uri="{FF2B5EF4-FFF2-40B4-BE49-F238E27FC236}">
                <a16:creationId xmlns:a16="http://schemas.microsoft.com/office/drawing/2014/main" id="{C08E24D3-1E83-405E-A47B-C94572708792}"/>
              </a:ext>
            </a:extLst>
          </p:cNvPr>
          <p:cNvSpPr/>
          <p:nvPr/>
        </p:nvSpPr>
        <p:spPr>
          <a:xfrm>
            <a:off x="2997536" y="1398670"/>
            <a:ext cx="3179752" cy="1456041"/>
          </a:xfrm>
          <a:prstGeom prst="rect">
            <a:avLst/>
          </a:prstGeom>
          <a:solidFill>
            <a:srgbClr val="0B3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íślíḋè-TextBox 12">
            <a:extLst>
              <a:ext uri="{FF2B5EF4-FFF2-40B4-BE49-F238E27FC236}">
                <a16:creationId xmlns:a16="http://schemas.microsoft.com/office/drawing/2014/main" id="{B94C8CE9-6E47-4DA9-97A2-AFC391D9854F}"/>
              </a:ext>
            </a:extLst>
          </p:cNvPr>
          <p:cNvSpPr txBox="1"/>
          <p:nvPr/>
        </p:nvSpPr>
        <p:spPr>
          <a:xfrm>
            <a:off x="3203848" y="1694111"/>
            <a:ext cx="2921335" cy="1080115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vl="0" algn="ctr"/>
            <a:r>
              <a:rPr lang="ru-RU" sz="1600" dirty="0">
                <a:solidFill>
                  <a:srgbClr val="FFFFFF"/>
                </a:solidFill>
                <a:latin typeface="Montserrat SemiBold" panose="00000700000000000000" pitchFamily="2" charset="0"/>
              </a:rPr>
              <a:t>Молодых педагогов сопровождают наставники из числа опытных коллег.</a:t>
            </a:r>
            <a:endParaRPr lang="en-US" sz="1600" b="0" i="0" u="none" dirty="0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DD7B7C-1BF3-402D-9D7C-2867A0883445}"/>
              </a:ext>
            </a:extLst>
          </p:cNvPr>
          <p:cNvGrpSpPr/>
          <p:nvPr/>
        </p:nvGrpSpPr>
        <p:grpSpPr>
          <a:xfrm>
            <a:off x="554811" y="3237835"/>
            <a:ext cx="8265661" cy="1566163"/>
            <a:chOff x="626818" y="3237835"/>
            <a:chExt cx="8265661" cy="1566163"/>
          </a:xfrm>
        </p:grpSpPr>
        <p:cxnSp>
          <p:nvCxnSpPr>
            <p:cNvPr id="3" name="íślíḋè-Straight Connector 2">
              <a:extLst>
                <a:ext uri="{FF2B5EF4-FFF2-40B4-BE49-F238E27FC236}">
                  <a16:creationId xmlns:a16="http://schemas.microsoft.com/office/drawing/2014/main" id="{8F3BACCE-9D6D-4B14-93A6-9B65452C9ACF}"/>
                </a:ext>
              </a:extLst>
            </p:cNvPr>
            <p:cNvCxnSpPr>
              <a:stCxn id="9" idx="3"/>
              <a:endCxn id="11" idx="1"/>
            </p:cNvCxnSpPr>
            <p:nvPr/>
          </p:nvCxnSpPr>
          <p:spPr>
            <a:xfrm>
              <a:off x="1652695" y="3296952"/>
              <a:ext cx="6113440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ślíḋè-Rounded Rectangle 8">
              <a:extLst>
                <a:ext uri="{FF2B5EF4-FFF2-40B4-BE49-F238E27FC236}">
                  <a16:creationId xmlns:a16="http://schemas.microsoft.com/office/drawing/2014/main" id="{D164287B-3F64-4BD4-9D31-27090B1532D4}"/>
                </a:ext>
              </a:extLst>
            </p:cNvPr>
            <p:cNvSpPr/>
            <p:nvPr/>
          </p:nvSpPr>
          <p:spPr>
            <a:xfrm>
              <a:off x="1534462" y="3237835"/>
              <a:ext cx="118233" cy="118233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íślíḋè-Rounded Rectangle 9">
              <a:extLst>
                <a:ext uri="{FF2B5EF4-FFF2-40B4-BE49-F238E27FC236}">
                  <a16:creationId xmlns:a16="http://schemas.microsoft.com/office/drawing/2014/main" id="{5122F061-59BA-45DA-B9EB-06A492B259C7}"/>
                </a:ext>
              </a:extLst>
            </p:cNvPr>
            <p:cNvSpPr/>
            <p:nvPr/>
          </p:nvSpPr>
          <p:spPr>
            <a:xfrm>
              <a:off x="4669791" y="3237835"/>
              <a:ext cx="118233" cy="118233"/>
            </a:xfrm>
            <a:prstGeom prst="roundRect">
              <a:avLst/>
            </a:prstGeom>
            <a:solidFill>
              <a:srgbClr val="0B3EA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íślíḋè-Rounded Rectangle 10">
              <a:extLst>
                <a:ext uri="{FF2B5EF4-FFF2-40B4-BE49-F238E27FC236}">
                  <a16:creationId xmlns:a16="http://schemas.microsoft.com/office/drawing/2014/main" id="{B1EF7A9C-3598-43CE-A88B-92FFE000278C}"/>
                </a:ext>
              </a:extLst>
            </p:cNvPr>
            <p:cNvSpPr/>
            <p:nvPr/>
          </p:nvSpPr>
          <p:spPr>
            <a:xfrm>
              <a:off x="7766135" y="3237835"/>
              <a:ext cx="118233" cy="118233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880B712-663C-4E57-A1F9-3925B8112D16}"/>
                </a:ext>
              </a:extLst>
            </p:cNvPr>
            <p:cNvGrpSpPr/>
            <p:nvPr/>
          </p:nvGrpSpPr>
          <p:grpSpPr>
            <a:xfrm>
              <a:off x="626818" y="3456766"/>
              <a:ext cx="8265661" cy="1347232"/>
              <a:chOff x="838161" y="4609021"/>
              <a:chExt cx="11020881" cy="1796308"/>
            </a:xfrm>
          </p:grpSpPr>
          <p:sp>
            <p:nvSpPr>
              <p:cNvPr id="21" name="îṣļîḑé-Rectangle 20">
                <a:extLst>
                  <a:ext uri="{FF2B5EF4-FFF2-40B4-BE49-F238E27FC236}">
                    <a16:creationId xmlns:a16="http://schemas.microsoft.com/office/drawing/2014/main" id="{DA703DC8-C276-4E1E-875F-37DDF400E5C8}"/>
                  </a:ext>
                </a:extLst>
              </p:cNvPr>
              <p:cNvSpPr/>
              <p:nvPr/>
            </p:nvSpPr>
            <p:spPr>
              <a:xfrm>
                <a:off x="838161" y="4773148"/>
                <a:ext cx="2578029" cy="1632180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ctr"/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В проекте «Наставник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»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оказывается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 персонифицированная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методическая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поддержка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молодым коллегам.</a:t>
                </a:r>
                <a:endParaRPr lang="en-US" sz="14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19" name="îṣļîḑé-Rectangle 18">
                <a:extLst>
                  <a:ext uri="{FF2B5EF4-FFF2-40B4-BE49-F238E27FC236}">
                    <a16:creationId xmlns:a16="http://schemas.microsoft.com/office/drawing/2014/main" id="{8738997E-1AC9-46B3-ADB5-95F5A01F2EFD}"/>
                  </a:ext>
                </a:extLst>
              </p:cNvPr>
              <p:cNvSpPr/>
              <p:nvPr/>
            </p:nvSpPr>
            <p:spPr>
              <a:xfrm>
                <a:off x="4754254" y="4609021"/>
                <a:ext cx="3072341" cy="1796308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ctr"/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В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результате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молодые педагоги </a:t>
                </a:r>
                <a:endParaRPr lang="ru-RU" sz="14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успешно проходят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 аттестацию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на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соответствие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первой и высшей </a:t>
                </a:r>
                <a:endParaRPr lang="ru-RU" sz="14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квалификационной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категории.</a:t>
                </a:r>
                <a:endParaRPr lang="en-US" sz="14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17" name="îṣļîḑé-Rectangle 16">
                <a:extLst>
                  <a:ext uri="{FF2B5EF4-FFF2-40B4-BE49-F238E27FC236}">
                    <a16:creationId xmlns:a16="http://schemas.microsoft.com/office/drawing/2014/main" id="{9A4E834B-CE1F-437A-B9B5-55B440EB62B6}"/>
                  </a:ext>
                </a:extLst>
              </p:cNvPr>
              <p:cNvSpPr/>
              <p:nvPr/>
            </p:nvSpPr>
            <p:spPr>
              <a:xfrm>
                <a:off x="8780614" y="4773148"/>
                <a:ext cx="3078428" cy="1632179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ctr"/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За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достижение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профессиональной </a:t>
                </a:r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цели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молодым педагогам </a:t>
                </a:r>
                <a:endParaRPr lang="ru-RU" sz="14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вручается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именной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кубок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 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«Звездочка </a:t>
                </a:r>
                <a:r>
                  <a:rPr lang="ru-RU" sz="1400" b="1" dirty="0" err="1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саянского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 </a:t>
                </a:r>
                <a:endParaRPr lang="ru-RU" sz="1400" b="1" dirty="0" smtClean="0">
                  <a:solidFill>
                    <a:srgbClr val="FF0000"/>
                  </a:solidFill>
                  <a:latin typeface="Montserrat SemiBold" panose="00000700000000000000" pitchFamily="2" charset="0"/>
                </a:endParaRPr>
              </a:p>
              <a:p>
                <a:pPr lvl="0" algn="ctr"/>
                <a:r>
                  <a:rPr lang="ru-RU" sz="1400" b="1" dirty="0" smtClean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образования</a:t>
                </a:r>
                <a:r>
                  <a:rPr lang="ru-RU" sz="1400" b="1" dirty="0">
                    <a:solidFill>
                      <a:srgbClr val="FF0000"/>
                    </a:solidFill>
                    <a:latin typeface="Montserrat SemiBold" panose="00000700000000000000" pitchFamily="2" charset="0"/>
                  </a:rPr>
                  <a:t>»</a:t>
                </a:r>
                <a:endParaRPr lang="en-US" sz="1400" b="1" i="0" u="none" dirty="0">
                  <a:solidFill>
                    <a:srgbClr val="FF0000"/>
                  </a:solidFill>
                  <a:latin typeface="Montserrat SemiBold" panose="00000700000000000000" pitchFamily="2" charset="0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4E27BA3-399E-47D1-9042-4E1AA68A0813}"/>
              </a:ext>
            </a:extLst>
          </p:cNvPr>
          <p:cNvGrpSpPr/>
          <p:nvPr/>
        </p:nvGrpSpPr>
        <p:grpSpPr>
          <a:xfrm>
            <a:off x="183893" y="197685"/>
            <a:ext cx="7196419" cy="772165"/>
            <a:chOff x="0" y="112514"/>
            <a:chExt cx="7196419" cy="772165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104C851-FAE1-426D-B36A-2782F3050E54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215818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/>
              <a:r>
                <a:rPr lang="ru-RU" sz="1800" b="1" dirty="0">
                  <a:solidFill>
                    <a:srgbClr val="0B3E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</a:rPr>
                <a:t>МЕРЫ ПОДДЕРЖКИ МОЛОДЫХ СПЕЦИАЛИСТОВ</a:t>
              </a:r>
              <a:endParaRPr lang="en-US" sz="1800" b="1" dirty="0">
                <a:solidFill>
                  <a:srgbClr val="0B3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endParaRPr>
            </a:p>
          </p:txBody>
        </p:sp>
      </p:grpSp>
      <p:pic>
        <p:nvPicPr>
          <p:cNvPr id="31" name="Рисунок 30" descr="C:\Users\CRO104\Desktop\Наставник 24-25 год\НАСТАВНИК 23-24\ПРОЕКТ за 2 года 21-23 годы\ЗВЕЗДОЧКИ\Фото о звездочках\DSC_05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9" b="20760"/>
          <a:stretch/>
        </p:blipFill>
        <p:spPr bwMode="auto">
          <a:xfrm>
            <a:off x="6141830" y="1393599"/>
            <a:ext cx="3003224" cy="146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6812"/>
          <a:stretch/>
        </p:blipFill>
        <p:spPr>
          <a:xfrm>
            <a:off x="-3488" y="1393599"/>
            <a:ext cx="3168352" cy="1458304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355642" y="922027"/>
            <a:ext cx="720749" cy="720749"/>
            <a:chOff x="4362321" y="851799"/>
            <a:chExt cx="433388" cy="433388"/>
          </a:xfrm>
        </p:grpSpPr>
        <p:sp>
          <p:nvSpPr>
            <p:cNvPr id="24" name="íślíḋè-Shape 6065">
              <a:extLst>
                <a:ext uri="{FF2B5EF4-FFF2-40B4-BE49-F238E27FC236}">
                  <a16:creationId xmlns:a16="http://schemas.microsoft.com/office/drawing/2014/main" id="{80684D6F-214A-44CC-A53A-E3A8C588532D}"/>
                </a:ext>
              </a:extLst>
            </p:cNvPr>
            <p:cNvSpPr/>
            <p:nvPr/>
          </p:nvSpPr>
          <p:spPr>
            <a:xfrm>
              <a:off x="4362321" y="851799"/>
              <a:ext cx="433388" cy="433388"/>
            </a:xfrm>
            <a:prstGeom prst="roundRect">
              <a:avLst>
                <a:gd name="adj" fmla="val 15000"/>
              </a:avLst>
            </a:prstGeom>
            <a:solidFill>
              <a:srgbClr val="0B3EA2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2" t="15772" r="13574" b="16212"/>
            <a:stretch/>
          </p:blipFill>
          <p:spPr>
            <a:xfrm>
              <a:off x="4392048" y="897313"/>
              <a:ext cx="403661" cy="38241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587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Flowchart: Decision 8">
            <a:extLst>
              <a:ext uri="{FF2B5EF4-FFF2-40B4-BE49-F238E27FC236}">
                <a16:creationId xmlns:a16="http://schemas.microsoft.com/office/drawing/2014/main" id="{746BB705-671B-414A-9EBA-CB927080FDBC}"/>
              </a:ext>
            </a:extLst>
          </p:cNvPr>
          <p:cNvSpPr/>
          <p:nvPr/>
        </p:nvSpPr>
        <p:spPr>
          <a:xfrm>
            <a:off x="1549716" y="1355341"/>
            <a:ext cx="2781633" cy="2770385"/>
          </a:xfrm>
          <a:prstGeom prst="flowChartDecision">
            <a:avLst/>
          </a:prstGeom>
          <a:solidFill>
            <a:schemeClr val="accent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C57F77-8CFE-4BF2-88CB-04960E681787}"/>
              </a:ext>
            </a:extLst>
          </p:cNvPr>
          <p:cNvGrpSpPr/>
          <p:nvPr/>
        </p:nvGrpSpPr>
        <p:grpSpPr>
          <a:xfrm>
            <a:off x="4389174" y="1419621"/>
            <a:ext cx="4679265" cy="2492279"/>
            <a:chOff x="4354547" y="1508588"/>
            <a:chExt cx="4679265" cy="1998185"/>
          </a:xfrm>
        </p:grpSpPr>
        <p:cxnSp>
          <p:nvCxnSpPr>
            <p:cNvPr id="6" name="îṥļîḑé-Straight Connector 4">
              <a:extLst>
                <a:ext uri="{FF2B5EF4-FFF2-40B4-BE49-F238E27FC236}">
                  <a16:creationId xmlns:a16="http://schemas.microsoft.com/office/drawing/2014/main" id="{2147533D-1C9D-48FC-A26B-F13F76169070}"/>
                </a:ext>
              </a:extLst>
            </p:cNvPr>
            <p:cNvCxnSpPr/>
            <p:nvPr/>
          </p:nvCxnSpPr>
          <p:spPr>
            <a:xfrm>
              <a:off x="4354547" y="1793438"/>
              <a:ext cx="1066260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îṥļîḑé-Straight Connector 5">
              <a:extLst>
                <a:ext uri="{FF2B5EF4-FFF2-40B4-BE49-F238E27FC236}">
                  <a16:creationId xmlns:a16="http://schemas.microsoft.com/office/drawing/2014/main" id="{B276D4AE-A060-4A63-8F8F-B61CC2983E60}"/>
                </a:ext>
              </a:extLst>
            </p:cNvPr>
            <p:cNvCxnSpPr/>
            <p:nvPr/>
          </p:nvCxnSpPr>
          <p:spPr>
            <a:xfrm>
              <a:off x="5125520" y="2576493"/>
              <a:ext cx="294504" cy="0"/>
            </a:xfrm>
            <a:prstGeom prst="line">
              <a:avLst/>
            </a:prstGeom>
            <a:ln w="3175">
              <a:solidFill>
                <a:schemeClr val="bg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îṥļîḑé-Straight Connector 6">
              <a:extLst>
                <a:ext uri="{FF2B5EF4-FFF2-40B4-BE49-F238E27FC236}">
                  <a16:creationId xmlns:a16="http://schemas.microsoft.com/office/drawing/2014/main" id="{08A8C4B0-67E3-4697-966F-3E7B039E8FB6}"/>
                </a:ext>
              </a:extLst>
            </p:cNvPr>
            <p:cNvCxnSpPr/>
            <p:nvPr/>
          </p:nvCxnSpPr>
          <p:spPr>
            <a:xfrm flipV="1">
              <a:off x="4366142" y="3360565"/>
              <a:ext cx="1053883" cy="3599"/>
            </a:xfrm>
            <a:prstGeom prst="line">
              <a:avLst/>
            </a:prstGeom>
            <a:ln w="3175">
              <a:solidFill>
                <a:schemeClr val="bg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îṥļîḑé-TextBox 31">
              <a:extLst>
                <a:ext uri="{FF2B5EF4-FFF2-40B4-BE49-F238E27FC236}">
                  <a16:creationId xmlns:a16="http://schemas.microsoft.com/office/drawing/2014/main" id="{402BC986-CD96-4AD7-91F0-7828F500A2F6}"/>
                </a:ext>
              </a:extLst>
            </p:cNvPr>
            <p:cNvSpPr txBox="1"/>
            <p:nvPr/>
          </p:nvSpPr>
          <p:spPr bwMode="auto">
            <a:xfrm>
              <a:off x="5534938" y="1508588"/>
              <a:ext cx="3213526" cy="61060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/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молодых педагога </a:t>
              </a:r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приняли участие </a:t>
              </a:r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в </a:t>
              </a:r>
              <a:endParaRPr lang="ru-RU" sz="1050" b="1" dirty="0" smtClean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  <a:p>
              <a:pPr lvl="0"/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региональных </a:t>
              </a:r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профессиональных </a:t>
              </a:r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конкурсах</a:t>
              </a:r>
            </a:p>
            <a:p>
              <a:pPr lvl="0"/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«</a:t>
              </a:r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Учитель года», «Воспитатель года»</a:t>
              </a:r>
              <a:endParaRPr lang="en-US" sz="105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cxnSp>
          <p:nvCxnSpPr>
            <p:cNvPr id="16" name="îṥļîḑé-Straight Connector 20">
              <a:extLst>
                <a:ext uri="{FF2B5EF4-FFF2-40B4-BE49-F238E27FC236}">
                  <a16:creationId xmlns:a16="http://schemas.microsoft.com/office/drawing/2014/main" id="{28B8D5B6-F378-44D6-8EC0-B34EE5BAAA67}"/>
                </a:ext>
              </a:extLst>
            </p:cNvPr>
            <p:cNvCxnSpPr/>
            <p:nvPr/>
          </p:nvCxnSpPr>
          <p:spPr>
            <a:xfrm>
              <a:off x="5125520" y="2576493"/>
              <a:ext cx="1066260" cy="0"/>
            </a:xfrm>
            <a:prstGeom prst="line">
              <a:avLst/>
            </a:prstGeom>
            <a:ln w="3175">
              <a:solidFill>
                <a:srgbClr val="0B3EA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ṥļîḑé-TextBox 22">
              <a:extLst>
                <a:ext uri="{FF2B5EF4-FFF2-40B4-BE49-F238E27FC236}">
                  <a16:creationId xmlns:a16="http://schemas.microsoft.com/office/drawing/2014/main" id="{584923E7-9CB1-483C-B766-0DAC5628114B}"/>
                </a:ext>
              </a:extLst>
            </p:cNvPr>
            <p:cNvSpPr txBox="1"/>
            <p:nvPr/>
          </p:nvSpPr>
          <p:spPr bwMode="auto">
            <a:xfrm>
              <a:off x="6303226" y="2390412"/>
              <a:ext cx="2730586" cy="49715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/>
              <a:r>
                <a:rPr lang="ru-RU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anose="00000700000000000000" pitchFamily="2" charset="0"/>
                </a:rPr>
                <a:t>педагога стали лауреатами </a:t>
              </a:r>
              <a:endPara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endParaRPr>
            </a:p>
            <a:p>
              <a:pPr lvl="0"/>
              <a:r>
                <a:rPr lang="ru-RU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anose="00000700000000000000" pitchFamily="2" charset="0"/>
                </a:rPr>
                <a:t>региональных </a:t>
              </a:r>
              <a:r>
                <a:rPr lang="ru-RU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anose="00000700000000000000" pitchFamily="2" charset="0"/>
                </a:rPr>
                <a:t>профессиональных </a:t>
              </a:r>
              <a:endPara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endParaRPr>
            </a:p>
            <a:p>
              <a:pPr lvl="0"/>
              <a:r>
                <a:rPr lang="ru-RU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anose="00000700000000000000" pitchFamily="2" charset="0"/>
                </a:rPr>
                <a:t>конкурсов</a:t>
              </a:r>
              <a:endParaRPr lang="en-US" sz="1050" b="1" i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endParaRPr>
            </a:p>
          </p:txBody>
        </p:sp>
        <p:cxnSp>
          <p:nvCxnSpPr>
            <p:cNvPr id="18" name="íṡľíḍè-Straight Connector 24">
              <a:extLst>
                <a:ext uri="{FF2B5EF4-FFF2-40B4-BE49-F238E27FC236}">
                  <a16:creationId xmlns:a16="http://schemas.microsoft.com/office/drawing/2014/main" id="{E5CC3F19-BDC4-4ED9-B5FA-C696BBF453C5}"/>
                </a:ext>
              </a:extLst>
            </p:cNvPr>
            <p:cNvCxnSpPr/>
            <p:nvPr/>
          </p:nvCxnSpPr>
          <p:spPr>
            <a:xfrm>
              <a:off x="4366142" y="3189998"/>
              <a:ext cx="1066260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TextBox 27">
              <a:extLst>
                <a:ext uri="{FF2B5EF4-FFF2-40B4-BE49-F238E27FC236}">
                  <a16:creationId xmlns:a16="http://schemas.microsoft.com/office/drawing/2014/main" id="{A66970D2-7B57-4C9C-9C8C-4DB8AEEA787C}"/>
                </a:ext>
              </a:extLst>
            </p:cNvPr>
            <p:cNvSpPr txBox="1"/>
            <p:nvPr/>
          </p:nvSpPr>
          <p:spPr bwMode="auto">
            <a:xfrm>
              <a:off x="5534937" y="2951899"/>
              <a:ext cx="3466932" cy="55487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/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молодой педагог – </a:t>
              </a:r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финалист Всероссийского</a:t>
              </a:r>
            </a:p>
            <a:p>
              <a:pPr lvl="0"/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профессионального конкурса </a:t>
              </a:r>
            </a:p>
            <a:p>
              <a:pPr lvl="0"/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«</a:t>
              </a:r>
              <a:r>
                <a:rPr lang="ru-RU" sz="1050" b="1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Учитель года» 2019 </a:t>
              </a:r>
              <a:r>
                <a:rPr lang="ru-RU" sz="105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 </a:t>
              </a:r>
              <a:endParaRPr lang="en-US" sz="105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CF327A-5CF8-4C76-AFC0-D5251E35379F}"/>
              </a:ext>
            </a:extLst>
          </p:cNvPr>
          <p:cNvGrpSpPr/>
          <p:nvPr/>
        </p:nvGrpSpPr>
        <p:grpSpPr>
          <a:xfrm>
            <a:off x="183894" y="107926"/>
            <a:ext cx="8884545" cy="772165"/>
            <a:chOff x="0" y="112514"/>
            <a:chExt cx="8884545" cy="77216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BFFC045-7EDB-49C5-93B8-B54059C1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54B962F-F411-43A6-9DDD-BCCBDBB3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551FC5D5-ED8D-4122-8BBA-9F8FB31C3DDA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06902"/>
              <a:ext cx="7903945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 algn="l"/>
              <a:r>
                <a:rPr lang="ru-RU" sz="1300" b="1" dirty="0" smtClean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МОЛОДЫХ ПЕДАГОГОВ СОПРОВОЖДАЮТ ПРИ ПОДГОТОВКЕ К ПРОФЕССИОНАЛЬНЫМ КОНКУРСАМ: </a:t>
              </a:r>
              <a:endParaRPr lang="en-US" sz="130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94444" y="3572283"/>
            <a:ext cx="1557476" cy="1571218"/>
            <a:chOff x="2431612" y="466210"/>
            <a:chExt cx="2489200" cy="2489200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5A1E43B2-DA7B-4C50-B422-6AA547B4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612" y="466210"/>
              <a:ext cx="2489200" cy="2489200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8" t="8000" r="17163" b="42948"/>
            <a:stretch/>
          </p:blipFill>
          <p:spPr>
            <a:xfrm>
              <a:off x="2765410" y="1074022"/>
              <a:ext cx="1832478" cy="131031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181110" y="1922270"/>
            <a:ext cx="1537281" cy="1537281"/>
            <a:chOff x="3804390" y="521357"/>
            <a:chExt cx="2489200" cy="2489200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5A1E43B2-DA7B-4C50-B422-6AA547B4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390" y="521357"/>
              <a:ext cx="2489200" cy="2489200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6" r="17587" b="34476"/>
            <a:stretch/>
          </p:blipFill>
          <p:spPr>
            <a:xfrm>
              <a:off x="4187164" y="1057644"/>
              <a:ext cx="1726188" cy="1445248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3123272-982A-4BE5-879C-8A591A0091DB}"/>
              </a:ext>
            </a:extLst>
          </p:cNvPr>
          <p:cNvGrpSpPr/>
          <p:nvPr/>
        </p:nvGrpSpPr>
        <p:grpSpPr>
          <a:xfrm>
            <a:off x="3248141" y="1347614"/>
            <a:ext cx="1765933" cy="2599761"/>
            <a:chOff x="3248141" y="1182694"/>
            <a:chExt cx="1765933" cy="2599761"/>
          </a:xfrm>
        </p:grpSpPr>
        <p:sp>
          <p:nvSpPr>
            <p:cNvPr id="4" name="îṥļîḑé-Rectangle 1">
              <a:extLst>
                <a:ext uri="{FF2B5EF4-FFF2-40B4-BE49-F238E27FC236}">
                  <a16:creationId xmlns:a16="http://schemas.microsoft.com/office/drawing/2014/main" id="{CED512C2-ADE3-4823-89B3-8B7A82731A50}"/>
                </a:ext>
              </a:extLst>
            </p:cNvPr>
            <p:cNvSpPr/>
            <p:nvPr/>
          </p:nvSpPr>
          <p:spPr>
            <a:xfrm rot="18900000">
              <a:off x="3956703" y="2166487"/>
              <a:ext cx="861151" cy="861151"/>
            </a:xfrm>
            <a:prstGeom prst="rect">
              <a:avLst/>
            </a:prstGeom>
            <a:solidFill>
              <a:srgbClr val="0B3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ṥļîḑé-Rectangle 2">
              <a:extLst>
                <a:ext uri="{FF2B5EF4-FFF2-40B4-BE49-F238E27FC236}">
                  <a16:creationId xmlns:a16="http://schemas.microsoft.com/office/drawing/2014/main" id="{4E0C30E3-6FF9-49AB-B58C-3C0AFD855FF9}"/>
                </a:ext>
              </a:extLst>
            </p:cNvPr>
            <p:cNvSpPr/>
            <p:nvPr/>
          </p:nvSpPr>
          <p:spPr>
            <a:xfrm rot="18900000">
              <a:off x="3296755" y="1182694"/>
              <a:ext cx="904989" cy="904989"/>
            </a:xfrm>
            <a:prstGeom prst="rect">
              <a:avLst/>
            </a:prstGeom>
            <a:solidFill>
              <a:srgbClr val="0B3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ṥļîḑé-Rectangle 11">
              <a:extLst>
                <a:ext uri="{FF2B5EF4-FFF2-40B4-BE49-F238E27FC236}">
                  <a16:creationId xmlns:a16="http://schemas.microsoft.com/office/drawing/2014/main" id="{DEBBB906-34C6-4C91-80B1-8BBFA958F1E7}"/>
                </a:ext>
              </a:extLst>
            </p:cNvPr>
            <p:cNvSpPr/>
            <p:nvPr/>
          </p:nvSpPr>
          <p:spPr>
            <a:xfrm rot="18900000">
              <a:off x="3315045" y="1365713"/>
              <a:ext cx="861152" cy="861151"/>
            </a:xfrm>
            <a:prstGeom prst="rect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îṥļîḑé-TextBox 16">
              <a:extLst>
                <a:ext uri="{FF2B5EF4-FFF2-40B4-BE49-F238E27FC236}">
                  <a16:creationId xmlns:a16="http://schemas.microsoft.com/office/drawing/2014/main" id="{3C06C10F-3507-4F71-B5C6-BFE8DD32CD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48141" y="1578480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rmAutofit/>
              <a:sp3d/>
            </a:bodyPr>
            <a:lstStyle/>
            <a:p>
              <a:pPr marL="0" lvl="0" algn="ctr"/>
              <a:r>
                <a:rPr lang="ru-RU" sz="2000" b="1" i="0" u="none" dirty="0" smtClean="0">
                  <a:solidFill>
                    <a:srgbClr val="FF0000"/>
                  </a:solidFill>
                  <a:latin typeface="Montserrat SemiBold" panose="00000700000000000000" pitchFamily="2" charset="0"/>
                </a:rPr>
                <a:t>5</a:t>
              </a:r>
              <a:endParaRPr lang="en-US" sz="2000" b="1" i="0" u="none" dirty="0">
                <a:solidFill>
                  <a:srgbClr val="FF000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1" name="îṥļîḑé-Rectangle 18">
              <a:extLst>
                <a:ext uri="{FF2B5EF4-FFF2-40B4-BE49-F238E27FC236}">
                  <a16:creationId xmlns:a16="http://schemas.microsoft.com/office/drawing/2014/main" id="{27DC8F48-DB76-4DFD-B576-1DB61B089948}"/>
                </a:ext>
              </a:extLst>
            </p:cNvPr>
            <p:cNvSpPr/>
            <p:nvPr/>
          </p:nvSpPr>
          <p:spPr>
            <a:xfrm rot="18900000">
              <a:off x="3328396" y="2921304"/>
              <a:ext cx="861151" cy="86115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îṥļîḑé-Rectangle 25">
              <a:extLst>
                <a:ext uri="{FF2B5EF4-FFF2-40B4-BE49-F238E27FC236}">
                  <a16:creationId xmlns:a16="http://schemas.microsoft.com/office/drawing/2014/main" id="{BAFF55F9-F6C9-49A3-A775-E81257827198}"/>
                </a:ext>
              </a:extLst>
            </p:cNvPr>
            <p:cNvSpPr/>
            <p:nvPr/>
          </p:nvSpPr>
          <p:spPr>
            <a:xfrm rot="18900000">
              <a:off x="4086019" y="2147591"/>
              <a:ext cx="861152" cy="861151"/>
            </a:xfrm>
            <a:prstGeom prst="rect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îṥļîḑé-TextBox 17">
              <a:extLst>
                <a:ext uri="{FF2B5EF4-FFF2-40B4-BE49-F238E27FC236}">
                  <a16:creationId xmlns:a16="http://schemas.microsoft.com/office/drawing/2014/main" id="{021592FB-1B4D-4857-9025-033AC1E23A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19115" y="2435428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rmAutofit/>
              <a:sp3d/>
            </a:bodyPr>
            <a:lstStyle/>
            <a:p>
              <a:pPr marL="0" lvl="0" algn="ctr"/>
              <a:r>
                <a:rPr lang="ru-RU" sz="2000" b="1" i="0" u="none" dirty="0" smtClean="0">
                  <a:solidFill>
                    <a:srgbClr val="FF0000"/>
                  </a:solidFill>
                  <a:latin typeface="Montserrat SemiBold" panose="00000700000000000000" pitchFamily="2" charset="0"/>
                </a:rPr>
                <a:t>3</a:t>
              </a:r>
              <a:endParaRPr lang="en-US" sz="2000" b="1" i="0" u="none" dirty="0">
                <a:solidFill>
                  <a:srgbClr val="FF000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5" name="îṥļîḑé-TextBox 19">
              <a:extLst>
                <a:ext uri="{FF2B5EF4-FFF2-40B4-BE49-F238E27FC236}">
                  <a16:creationId xmlns:a16="http://schemas.microsoft.com/office/drawing/2014/main" id="{2CEBFF31-FC6E-4B20-BD45-E41239C0AF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61491" y="3195472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rmAutofit/>
              <a:sp3d/>
            </a:bodyPr>
            <a:lstStyle/>
            <a:p>
              <a:pPr marL="0" lvl="0" algn="ctr"/>
              <a:r>
                <a:rPr lang="ru-RU" sz="2000" b="1" i="0" u="none" dirty="0" smtClean="0">
                  <a:solidFill>
                    <a:srgbClr val="FF0000"/>
                  </a:solidFill>
                  <a:latin typeface="Montserrat SemiBold" panose="00000700000000000000" pitchFamily="2" charset="0"/>
                </a:rPr>
                <a:t>1</a:t>
              </a:r>
              <a:endParaRPr lang="en-US" sz="2000" b="1" i="0" u="none" dirty="0">
                <a:solidFill>
                  <a:srgbClr val="FF0000"/>
                </a:solidFill>
                <a:latin typeface="Montserrat SemiBold" panose="00000700000000000000" pitchFamily="2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9" t="-7705" r="1"/>
          <a:stretch/>
        </p:blipFill>
        <p:spPr>
          <a:xfrm>
            <a:off x="1998445" y="1785433"/>
            <a:ext cx="1665069" cy="1699077"/>
          </a:xfrm>
          <a:prstGeom prst="diamond">
            <a:avLst/>
          </a:prstGeom>
          <a:ln w="57150">
            <a:solidFill>
              <a:srgbClr val="D0DBE8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1" y="2828615"/>
            <a:ext cx="1801848" cy="1801848"/>
          </a:xfrm>
          <a:prstGeom prst="diamond">
            <a:avLst/>
          </a:prstGeom>
          <a:ln w="57150">
            <a:solidFill>
              <a:srgbClr val="D0DBE8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0" y="771550"/>
            <a:ext cx="1675015" cy="1757550"/>
          </a:xfrm>
          <a:prstGeom prst="diamond">
            <a:avLst/>
          </a:prstGeom>
          <a:ln w="57150">
            <a:solidFill>
              <a:srgbClr val="D0DBE8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4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2">
            <a:extLst>
              <a:ext uri="{FF2B5EF4-FFF2-40B4-BE49-F238E27FC236}">
                <a16:creationId xmlns:a16="http://schemas.microsoft.com/office/drawing/2014/main" id="{BBD004D3-D87B-426B-80A2-09247BEE14A6}"/>
              </a:ext>
            </a:extLst>
          </p:cNvPr>
          <p:cNvCxnSpPr/>
          <p:nvPr/>
        </p:nvCxnSpPr>
        <p:spPr>
          <a:xfrm flipV="1">
            <a:off x="601200" y="1568116"/>
            <a:ext cx="7553416" cy="295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85E219F5-4595-4216-B7AB-472D1F54B5DC}"/>
              </a:ext>
            </a:extLst>
          </p:cNvPr>
          <p:cNvGrpSpPr/>
          <p:nvPr/>
        </p:nvGrpSpPr>
        <p:grpSpPr>
          <a:xfrm>
            <a:off x="183893" y="197685"/>
            <a:ext cx="7844491" cy="772165"/>
            <a:chOff x="0" y="112514"/>
            <a:chExt cx="7844491" cy="772165"/>
          </a:xfrm>
        </p:grpSpPr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A1D46630-1821-42A7-8768-3B3B3485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3" name="Title 1">
              <a:extLst>
                <a:ext uri="{FF2B5EF4-FFF2-40B4-BE49-F238E27FC236}">
                  <a16:creationId xmlns:a16="http://schemas.microsoft.com/office/drawing/2014/main" id="{B8B50636-AC42-4E05-825E-CA0A784044C5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63890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lvl="0"/>
              <a:r>
                <a:rPr lang="ru-RU" sz="2000" b="1" dirty="0">
                  <a:solidFill>
                    <a:srgbClr val="0B3E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SemiBold" panose="00000700000000000000" pitchFamily="2" charset="0"/>
                </a:rPr>
                <a:t>МЕРЫ ПОДДЕРЖКИ МОЛОДЫХ СПЕЦИАЛИСТОВ</a:t>
              </a:r>
              <a:endParaRPr lang="en-US" sz="2000" b="1" dirty="0">
                <a:solidFill>
                  <a:srgbClr val="0B3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84" y="1880889"/>
            <a:ext cx="4045538" cy="2205430"/>
          </a:xfrm>
          <a:prstGeom prst="rect">
            <a:avLst/>
          </a:prstGeom>
          <a:ln w="57150">
            <a:solidFill>
              <a:srgbClr val="E2E9F1"/>
            </a:solidFill>
          </a:ln>
        </p:spPr>
      </p:pic>
      <p:sp>
        <p:nvSpPr>
          <p:cNvPr id="23" name="Rectangle 222">
            <a:extLst>
              <a:ext uri="{FF2B5EF4-FFF2-40B4-BE49-F238E27FC236}">
                <a16:creationId xmlns:a16="http://schemas.microsoft.com/office/drawing/2014/main" id="{D18D478A-8019-45C1-A26D-5C5244656D37}"/>
              </a:ext>
            </a:extLst>
          </p:cNvPr>
          <p:cNvSpPr/>
          <p:nvPr/>
        </p:nvSpPr>
        <p:spPr>
          <a:xfrm>
            <a:off x="1164494" y="1224247"/>
            <a:ext cx="7560841" cy="31120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/>
            <a:r>
              <a:rPr lang="ru-RU" sz="1600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Молодые коллеги сотрудничают в Клубе молодых </a:t>
            </a:r>
            <a:r>
              <a:rPr lang="ru-RU" sz="16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педагогов </a:t>
            </a:r>
            <a:endParaRPr lang="en-US" sz="160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258564" y="1498047"/>
            <a:ext cx="705924" cy="706580"/>
            <a:chOff x="6433564" y="1556065"/>
            <a:chExt cx="705924" cy="70658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68" y="1556065"/>
              <a:ext cx="705820" cy="705820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D0DB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564" y="1800439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7" name="Rectangle 220">
            <a:extLst>
              <a:ext uri="{FF2B5EF4-FFF2-40B4-BE49-F238E27FC236}">
                <a16:creationId xmlns:a16="http://schemas.microsoft.com/office/drawing/2014/main" id="{10A4102D-DBB2-48E2-B1CF-1BD1AE7EC23D}"/>
              </a:ext>
            </a:extLst>
          </p:cNvPr>
          <p:cNvSpPr/>
          <p:nvPr/>
        </p:nvSpPr>
        <p:spPr>
          <a:xfrm>
            <a:off x="345128" y="2245472"/>
            <a:ext cx="4297252" cy="147626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/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Коллектив объединяет </a:t>
            </a:r>
            <a:endParaRPr lang="ru-RU" b="1" dirty="0" smtClean="0">
              <a:solidFill>
                <a:srgbClr val="061A21"/>
              </a:solidFill>
              <a:latin typeface="Montserrat SemiBold" panose="00000700000000000000" pitchFamily="2" charset="0"/>
            </a:endParaRPr>
          </a:p>
          <a:p>
            <a:pPr lvl="0" algn="ctr"/>
            <a:r>
              <a:rPr lang="ru-RU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 </a:t>
            </a:r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более </a:t>
            </a:r>
            <a:r>
              <a:rPr lang="ru-RU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70</a:t>
            </a:r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 </a:t>
            </a:r>
            <a:r>
              <a:rPr lang="ru-RU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человек</a:t>
            </a:r>
          </a:p>
          <a:p>
            <a:pPr lvl="0" algn="ctr"/>
            <a:r>
              <a:rPr lang="ru-RU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  </a:t>
            </a:r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талантливых, </a:t>
            </a:r>
            <a:endParaRPr lang="ru-RU" b="1" dirty="0" smtClean="0">
              <a:solidFill>
                <a:srgbClr val="061A21"/>
              </a:solidFill>
              <a:latin typeface="Montserrat SemiBold" panose="00000700000000000000" pitchFamily="2" charset="0"/>
            </a:endParaRPr>
          </a:p>
          <a:p>
            <a:pPr lvl="0" algn="ctr"/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и</a:t>
            </a:r>
            <a:r>
              <a:rPr lang="ru-RU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нициативных</a:t>
            </a:r>
          </a:p>
          <a:p>
            <a:pPr lvl="0" algn="ctr"/>
            <a:r>
              <a:rPr lang="ru-RU" b="1" dirty="0" smtClean="0">
                <a:solidFill>
                  <a:srgbClr val="061A21"/>
                </a:solidFill>
                <a:latin typeface="Montserrat SemiBold" panose="00000700000000000000" pitchFamily="2" charset="0"/>
              </a:rPr>
              <a:t> </a:t>
            </a:r>
            <a:r>
              <a:rPr lang="ru-RU" b="1" dirty="0">
                <a:solidFill>
                  <a:srgbClr val="061A21"/>
                </a:solidFill>
                <a:latin typeface="Montserrat SemiBold" panose="00000700000000000000" pitchFamily="2" charset="0"/>
              </a:rPr>
              <a:t>молодых педагогов</a:t>
            </a:r>
            <a:endParaRPr lang="en-US" b="1" i="0" u="none" dirty="0">
              <a:solidFill>
                <a:srgbClr val="061A2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0" name="Rectangle 208">
            <a:extLst>
              <a:ext uri="{FF2B5EF4-FFF2-40B4-BE49-F238E27FC236}">
                <a16:creationId xmlns:a16="http://schemas.microsoft.com/office/drawing/2014/main" id="{963182E2-6FD5-4AF0-A91A-C8B325E58005}"/>
              </a:ext>
            </a:extLst>
          </p:cNvPr>
          <p:cNvSpPr/>
          <p:nvPr/>
        </p:nvSpPr>
        <p:spPr>
          <a:xfrm>
            <a:off x="474968" y="4399091"/>
            <a:ext cx="7935036" cy="548961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/>
            <a:r>
              <a:rPr lang="ru-RU" sz="1600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Атмосфера Со-творчества, Со-причастности способствует </a:t>
            </a:r>
            <a:endParaRPr lang="ru-RU" sz="1600" b="1" dirty="0" smtClean="0">
              <a:solidFill>
                <a:srgbClr val="0B3EA2"/>
              </a:solidFill>
              <a:latin typeface="Montserrat SemiBold" panose="00000700000000000000" pitchFamily="2" charset="0"/>
            </a:endParaRPr>
          </a:p>
          <a:p>
            <a:pPr lvl="0" algn="ctr"/>
            <a:r>
              <a:rPr lang="ru-RU" sz="16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развитию </a:t>
            </a:r>
            <a:r>
              <a:rPr lang="ru-RU" sz="1600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профессионально-личностных качеств молодых коллег </a:t>
            </a:r>
            <a:endParaRPr lang="en-US" sz="160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32" name="Straight Connector 212">
            <a:extLst>
              <a:ext uri="{FF2B5EF4-FFF2-40B4-BE49-F238E27FC236}">
                <a16:creationId xmlns:a16="http://schemas.microsoft.com/office/drawing/2014/main" id="{BBD004D3-D87B-426B-80A2-09247BEE14A6}"/>
              </a:ext>
            </a:extLst>
          </p:cNvPr>
          <p:cNvCxnSpPr/>
          <p:nvPr/>
        </p:nvCxnSpPr>
        <p:spPr>
          <a:xfrm flipV="1">
            <a:off x="601200" y="4270390"/>
            <a:ext cx="7553416" cy="2955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4C06881-9FDF-4212-AA95-1B4A809B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688" y="1588813"/>
            <a:ext cx="46805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Потребность</a:t>
            </a:r>
            <a:r>
              <a:rPr lang="ru-RU" sz="2800" b="1" dirty="0">
                <a:solidFill>
                  <a:srgbClr val="0B3EA2"/>
                </a:solidFill>
                <a:latin typeface="Montserrat SemiBold" panose="00000700000000000000" pitchFamily="2" charset="0"/>
              </a:rPr>
              <a:t> в педагогических кадрах </a:t>
            </a:r>
            <a:r>
              <a:rPr lang="ru-RU" sz="28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ДОУ </a:t>
            </a:r>
            <a:endParaRPr lang="en-US" sz="2800" b="1" i="0" u="none" dirty="0">
              <a:solidFill>
                <a:srgbClr val="FF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/>
          <a:stretch/>
        </p:blipFill>
        <p:spPr>
          <a:xfrm rot="18862945">
            <a:off x="6121936" y="-2238352"/>
            <a:ext cx="4221310" cy="3392482"/>
          </a:xfrm>
          <a:prstGeom prst="roundRect">
            <a:avLst>
              <a:gd name="adj" fmla="val 4167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31" y="1578791"/>
            <a:ext cx="1312705" cy="1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商务风公司工作总结项目汇报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70072d9-7b47-43bd-9f07-7b806089d5d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87c37a-2b21-4ba7-81d5-104565f42e1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79"/>
      </a:accent1>
      <a:accent2>
        <a:srgbClr val="061A21"/>
      </a:accent2>
      <a:accent3>
        <a:srgbClr val="007779"/>
      </a:accent3>
      <a:accent4>
        <a:srgbClr val="061A21"/>
      </a:accent4>
      <a:accent5>
        <a:srgbClr val="007779"/>
      </a:accent5>
      <a:accent6>
        <a:srgbClr val="061A21"/>
      </a:accent6>
      <a:hlink>
        <a:srgbClr val="407356"/>
      </a:hlink>
      <a:folHlink>
        <a:srgbClr val="EB9B9D"/>
      </a:folHlink>
    </a:clrScheme>
    <a:fontScheme name="uwtz3tvz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360</Words>
  <Application>Microsoft Office PowerPoint</Application>
  <PresentationFormat>Экран (16:9)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Open Sans Light</vt:lpstr>
      <vt:lpstr>Montserrat SemiBold</vt:lpstr>
      <vt:lpstr>Calibri</vt:lpstr>
      <vt:lpstr>Roboto</vt:lpstr>
      <vt:lpstr>宋体</vt:lpstr>
      <vt:lpstr>微软雅黑</vt:lpstr>
      <vt:lpstr>字魂59号-创粗黑</vt:lpstr>
      <vt:lpstr>Arial</vt:lpstr>
      <vt:lpstr>第一PPT，www.1ppt.com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蓝色商务风公司工作总结项目汇报PPT模板</dc:title>
  <dc:creator>user</dc:creator>
  <cp:keywords>第一PPT模板网-WWW.1PPT.COM</cp:keywords>
  <cp:lastModifiedBy>Курек</cp:lastModifiedBy>
  <cp:revision>398</cp:revision>
  <dcterms:created xsi:type="dcterms:W3CDTF">2015-12-11T17:46:17Z</dcterms:created>
  <dcterms:modified xsi:type="dcterms:W3CDTF">2026-03-10T03:35:38Z</dcterms:modified>
</cp:coreProperties>
</file>