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7" r:id="rId2"/>
    <p:sldId id="258" r:id="rId3"/>
    <p:sldId id="274" r:id="rId4"/>
    <p:sldId id="260" r:id="rId5"/>
    <p:sldId id="259" r:id="rId6"/>
    <p:sldId id="262" r:id="rId7"/>
    <p:sldId id="263" r:id="rId8"/>
    <p:sldId id="286" r:id="rId9"/>
    <p:sldId id="265" r:id="rId10"/>
    <p:sldId id="290" r:id="rId11"/>
    <p:sldId id="268" r:id="rId12"/>
    <p:sldId id="269" r:id="rId13"/>
    <p:sldId id="288" r:id="rId14"/>
    <p:sldId id="270" r:id="rId15"/>
    <p:sldId id="271" r:id="rId16"/>
    <p:sldId id="291" r:id="rId17"/>
    <p:sldId id="272" r:id="rId18"/>
    <p:sldId id="275" r:id="rId19"/>
    <p:sldId id="273" r:id="rId20"/>
    <p:sldId id="276" r:id="rId21"/>
    <p:sldId id="277" r:id="rId22"/>
    <p:sldId id="278" r:id="rId23"/>
    <p:sldId id="289" r:id="rId24"/>
    <p:sldId id="293" r:id="rId25"/>
    <p:sldId id="292" r:id="rId26"/>
    <p:sldId id="281" r:id="rId27"/>
    <p:sldId id="282" r:id="rId28"/>
    <p:sldId id="284" r:id="rId29"/>
    <p:sldId id="294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51" autoAdjust="0"/>
  </p:normalViewPr>
  <p:slideViewPr>
    <p:cSldViewPr snapToGrid="0">
      <p:cViewPr varScale="1">
        <p:scale>
          <a:sx n="109" d="100"/>
          <a:sy n="109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C2574F-FD58-4C70-B5C5-FFCE0400D6A6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DE70C-E5F7-4160-8445-1A0C3E66B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756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B53C18-F9C2-43B8-A530-0B91493C5BD7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2A1AA-18DB-42E3-9978-95D585CE67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711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1B84-8312-47D8-BD85-8363EC731DC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F19B-F724-4F92-8570-4BB2E207D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954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1B84-8312-47D8-BD85-8363EC731DC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F19B-F724-4F92-8570-4BB2E207D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506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1B84-8312-47D8-BD85-8363EC731DC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F19B-F724-4F92-8570-4BB2E207D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226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1B84-8312-47D8-BD85-8363EC731DC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F19B-F724-4F92-8570-4BB2E207D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192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1B84-8312-47D8-BD85-8363EC731DC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F19B-F724-4F92-8570-4BB2E207D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309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1B84-8312-47D8-BD85-8363EC731DC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F19B-F724-4F92-8570-4BB2E207D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042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1B84-8312-47D8-BD85-8363EC731DC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F19B-F724-4F92-8570-4BB2E207D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516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1B84-8312-47D8-BD85-8363EC731DC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F19B-F724-4F92-8570-4BB2E207D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927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1B84-8312-47D8-BD85-8363EC731DC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F19B-F724-4F92-8570-4BB2E207D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084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1B84-8312-47D8-BD85-8363EC731DC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F19B-F724-4F92-8570-4BB2E207D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59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1B84-8312-47D8-BD85-8363EC731DC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F19B-F724-4F92-8570-4BB2E207D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050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91B84-8312-47D8-BD85-8363EC731DC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AF19B-F724-4F92-8570-4BB2E207D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969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hyperlink" Target="https://novomalt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hyperlink" Target="https://sh20-usole7-r138.gosweb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hyperlink" Target="https://mbousosch6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hyperlink" Target="http://sosh7sosnovka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hyperlink" Target="https://sh-tajturskaya-r138.gosweb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hyperlink" Target="http://telma.uoura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hyperlink" Target="https://sh-talyanskaya-r138.gosweb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6" Type="http://schemas.openxmlformats.org/officeDocument/2006/relationships/hyperlink" Target="https://xajtinskaya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6" Type="http://schemas.openxmlformats.org/officeDocument/2006/relationships/hyperlink" Target="https://ds-alyonushka-belorechensk-r138.gosweb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6" Type="http://schemas.openxmlformats.org/officeDocument/2006/relationships/hyperlink" Target="https://ds-teremok-novomaltinsk-r138.gosweb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1.vml"/><Relationship Id="rId6" Type="http://schemas.openxmlformats.org/officeDocument/2006/relationships/hyperlink" Target="https://ds-mamontyonok-r138.gosweb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2.vml"/><Relationship Id="rId6" Type="http://schemas.openxmlformats.org/officeDocument/2006/relationships/hyperlink" Target="https://ds-semicvetik-telma-r138.gosweb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3.vml"/><Relationship Id="rId6" Type="http://schemas.openxmlformats.org/officeDocument/2006/relationships/hyperlink" Target="https://ds-lastochka-belorechenskij-r138.gosweb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4.vml"/><Relationship Id="rId6" Type="http://schemas.openxmlformats.org/officeDocument/2006/relationships/hyperlink" Target="https://ds-brusnichka-tajturka-r138.gosweb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5.vml"/><Relationship Id="rId6" Type="http://schemas.openxmlformats.org/officeDocument/2006/relationships/hyperlink" Target="https://ds-ulybka-sosnovka-r138.gosweb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6.vm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7.vml"/><Relationship Id="rId6" Type="http://schemas.openxmlformats.org/officeDocument/2006/relationships/hyperlink" Target="https://ds-romashka-belorechenskij-r138.gosweb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8.vml"/><Relationship Id="rId6" Type="http://schemas.openxmlformats.org/officeDocument/2006/relationships/hyperlink" Target="http://rcvr.uoura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9.vml"/><Relationship Id="rId6" Type="http://schemas.openxmlformats.org/officeDocument/2006/relationships/hyperlink" Target="http://dussh.uoura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hyperlink" Target="https://sh-belaya-srednij-r138.gosweb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hyperlink" Target="https://belorlyceum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hyperlink" Target="https://belorschool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hyperlink" Target="https://sh-maltinskaya-r138.gosweb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hyperlink" Target="https://mischool19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hyperlink" Target="https://sh-novozhilkinskaya-r138.gosweb.gosuslugi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/>
          </p:nvPr>
        </p:nvGraphicFramePr>
        <p:xfrm>
          <a:off x="0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4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287"/>
          <a:stretch/>
        </p:blipFill>
        <p:spPr>
          <a:xfrm>
            <a:off x="2297501" y="3856953"/>
            <a:ext cx="7074131" cy="88165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186" y="170065"/>
            <a:ext cx="1473377" cy="1399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2262667" y="5988649"/>
            <a:ext cx="71438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2026 </a:t>
            </a:r>
            <a:r>
              <a:rPr kumimoji="0" lang="ru-RU" alt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год</a:t>
            </a:r>
            <a:endParaRPr kumimoji="0" lang="ru-RU" sz="1800" b="0" i="0" u="none" strike="noStrike" kern="1200" cap="none" spc="0" normalizeH="0" baseline="0" noProof="0" dirty="0">
              <a:ln w="10541" cmpd="sng">
                <a:solidFill>
                  <a:srgbClr val="5B9BD5">
                    <a:shade val="88000"/>
                    <a:satMod val="110000"/>
                  </a:srgbClr>
                </a:solidFill>
                <a:prstDash val="solid"/>
              </a:ln>
              <a:solidFill>
                <a:srgbClr val="003399"/>
              </a:solidFill>
              <a:effectLst/>
              <a:uLnTx/>
              <a:uFillTx/>
              <a:latin typeface="Calibri" panose="020F0502020204030204"/>
              <a:ea typeface="+mn-ea"/>
              <a:cs typeface="Times New Roman" pitchFamily="18" charset="0"/>
            </a:endParaRPr>
          </a:p>
        </p:txBody>
      </p:sp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7210" y="3937531"/>
            <a:ext cx="8181975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2138982" y="1878327"/>
            <a:ext cx="7232650" cy="19383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spc="50" dirty="0">
                <a:ln w="11430"/>
                <a:solidFill>
                  <a:srgbClr val="C00000"/>
                </a:solidFill>
                <a:latin typeface="+mn-lt"/>
              </a:rPr>
              <a:t>Усольский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spc="50" dirty="0">
                <a:ln w="11430"/>
                <a:solidFill>
                  <a:srgbClr val="C00000"/>
                </a:solidFill>
                <a:latin typeface="+mn-lt"/>
              </a:rPr>
              <a:t>муниципальный район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spc="50" dirty="0">
                <a:ln w="11430"/>
                <a:solidFill>
                  <a:srgbClr val="C00000"/>
                </a:solidFill>
                <a:latin typeface="+mn-lt"/>
              </a:rPr>
              <a:t>Иркутской области</a:t>
            </a: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2633749" y="361824"/>
            <a:ext cx="7125393" cy="10156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Комитет по образованию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Усольского муниципального района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Иркутской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15670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405"/>
              </p:ext>
            </p:extLst>
          </p:nvPr>
        </p:nvGraphicFramePr>
        <p:xfrm>
          <a:off x="33251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3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251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общеобразовательное учреждение </a:t>
            </a: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«</a:t>
            </a:r>
            <a:r>
              <a:rPr lang="ru-RU" sz="2400" dirty="0" smtClean="0"/>
              <a:t>Новомальтинская </a:t>
            </a:r>
            <a:r>
              <a:rPr lang="ru-RU" sz="2400" dirty="0"/>
              <a:t>средняя общеобразовательная </a:t>
            </a:r>
            <a:r>
              <a:rPr lang="ru-RU" sz="2400" dirty="0" smtClean="0"/>
              <a:t>школа»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341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ru-RU" sz="1800" dirty="0"/>
              <a:t>Адрес</a:t>
            </a:r>
            <a:r>
              <a:rPr lang="ru-RU" sz="1800" dirty="0" smtClean="0"/>
              <a:t>: </a:t>
            </a:r>
            <a:r>
              <a:rPr lang="ru-RU" sz="1800" dirty="0"/>
              <a:t>Иркутская </a:t>
            </a:r>
            <a:r>
              <a:rPr lang="ru-RU" sz="1800" dirty="0" smtClean="0"/>
              <a:t>обл., </a:t>
            </a:r>
            <a:r>
              <a:rPr lang="ru-RU" sz="1800" dirty="0"/>
              <a:t>Усольский район, п. </a:t>
            </a:r>
            <a:r>
              <a:rPr lang="ru-RU" sz="1800" dirty="0" smtClean="0"/>
              <a:t>Новомальтинск, </a:t>
            </a:r>
            <a:r>
              <a:rPr lang="ru-RU" sz="1800" dirty="0"/>
              <a:t>квартал 1, </a:t>
            </a:r>
            <a:r>
              <a:rPr lang="ru-RU" sz="1800" dirty="0" smtClean="0"/>
              <a:t>дом 7</a:t>
            </a:r>
            <a:endParaRPr lang="ru-RU" sz="1800" dirty="0"/>
          </a:p>
          <a:p>
            <a:r>
              <a:rPr lang="ru-RU" sz="1800" dirty="0"/>
              <a:t>Тел: 89501170694</a:t>
            </a:r>
          </a:p>
          <a:p>
            <a:r>
              <a:rPr lang="ru-RU" sz="1800" dirty="0"/>
              <a:t>Сайт: </a:t>
            </a:r>
            <a:r>
              <a:rPr lang="ru-RU" sz="1800" dirty="0">
                <a:hlinkClick r:id="rId6"/>
              </a:rPr>
              <a:t>https://novomalt.gosuslugi.ru/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896422"/>
              </p:ext>
            </p:extLst>
          </p:nvPr>
        </p:nvGraphicFramePr>
        <p:xfrm>
          <a:off x="1376253" y="2525056"/>
          <a:ext cx="9165244" cy="2959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365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 химии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часов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(8-11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классы)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Отдельная квартира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 биологии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часов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(5-11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классы)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Отдельная квартира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72734816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Учитель-географии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часов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(5-11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классы)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Отдельная квартира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62703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1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405"/>
              </p:ext>
            </p:extLst>
          </p:nvPr>
        </p:nvGraphicFramePr>
        <p:xfrm>
          <a:off x="33251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5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251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общеобразовательное учреждение </a:t>
            </a: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«Средняя </a:t>
            </a:r>
            <a:r>
              <a:rPr lang="ru-RU" sz="2400" dirty="0"/>
              <a:t>общеобразовательная </a:t>
            </a:r>
            <a:r>
              <a:rPr lang="ru-RU" sz="2400" dirty="0" smtClean="0"/>
              <a:t>школа № 20»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7106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/>
              <a:t>Адрес</a:t>
            </a:r>
            <a:r>
              <a:rPr lang="ru-RU" sz="1800" dirty="0" smtClean="0"/>
              <a:t>: </a:t>
            </a:r>
            <a:r>
              <a:rPr lang="ru-RU" sz="1800" dirty="0"/>
              <a:t>Иркутская </a:t>
            </a:r>
            <a:r>
              <a:rPr lang="ru-RU" sz="1800" dirty="0" smtClean="0"/>
              <a:t>обл., </a:t>
            </a:r>
            <a:r>
              <a:rPr lang="ru-RU" sz="1800" dirty="0"/>
              <a:t>Усольский район, п. Усолье-7</a:t>
            </a:r>
          </a:p>
          <a:p>
            <a:pPr>
              <a:buNone/>
            </a:pPr>
            <a:r>
              <a:rPr lang="ru-RU" sz="1800" dirty="0" smtClean="0"/>
              <a:t>Телефон: 89086633793</a:t>
            </a:r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ru-RU" sz="1800" dirty="0">
                <a:hlinkClick r:id="rId6"/>
              </a:rPr>
              <a:t>https://</a:t>
            </a:r>
            <a:r>
              <a:rPr lang="ru-RU" sz="1800" dirty="0" smtClean="0">
                <a:hlinkClick r:id="rId6"/>
              </a:rPr>
              <a:t>sh20-usole7-r138.gosweb.gosuslugi.ru</a:t>
            </a:r>
            <a:r>
              <a:rPr lang="ru-RU" sz="1800" dirty="0" smtClean="0"/>
              <a:t> </a:t>
            </a:r>
            <a:r>
              <a:rPr lang="ru-RU" sz="1200" dirty="0" smtClean="0"/>
              <a:t>  </a:t>
            </a:r>
            <a:endParaRPr lang="ru-RU" sz="1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2965272"/>
              </p:ext>
            </p:extLst>
          </p:nvPr>
        </p:nvGraphicFramePr>
        <p:xfrm>
          <a:off x="1358669" y="2369127"/>
          <a:ext cx="9165244" cy="3491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365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 химии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 часов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(8-11 классы)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Отдельная квартира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Педагог дополнительного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образования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ставка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Отдельная квартира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33832727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 физика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 часов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(7-11 классы)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Отдельная квартира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76942207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Методист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 ставки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Отдельная квартира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62504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07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405"/>
              </p:ext>
            </p:extLst>
          </p:nvPr>
        </p:nvGraphicFramePr>
        <p:xfrm>
          <a:off x="33251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8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251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общеобразовательное учреждение </a:t>
            </a: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«Средняя </a:t>
            </a:r>
            <a:r>
              <a:rPr lang="ru-RU" sz="2400" dirty="0"/>
              <a:t>общеобразовательная </a:t>
            </a:r>
            <a:r>
              <a:rPr lang="ru-RU" sz="2400" dirty="0" smtClean="0"/>
              <a:t>школа № 6»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40346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/>
              <a:t>Адрес</a:t>
            </a:r>
            <a:r>
              <a:rPr lang="ru-RU" sz="1800" dirty="0" smtClean="0"/>
              <a:t>: </a:t>
            </a:r>
            <a:r>
              <a:rPr lang="ru-RU" sz="1800" dirty="0"/>
              <a:t>Иркутская </a:t>
            </a:r>
            <a:r>
              <a:rPr lang="ru-RU" sz="1800" dirty="0" smtClean="0"/>
              <a:t>обл., </a:t>
            </a:r>
            <a:r>
              <a:rPr lang="ru-RU" sz="1800" dirty="0"/>
              <a:t>Усольский район, </a:t>
            </a:r>
            <a:r>
              <a:rPr lang="ru-RU" sz="1800" dirty="0" smtClean="0"/>
              <a:t>п. Железнодорожный, проспект </a:t>
            </a:r>
            <a:r>
              <a:rPr lang="ru-RU" sz="1800" dirty="0"/>
              <a:t>Мира и </a:t>
            </a:r>
            <a:r>
              <a:rPr lang="ru-RU" sz="1800" dirty="0" smtClean="0"/>
              <a:t>Дружбы, д.1 а </a:t>
            </a:r>
          </a:p>
          <a:p>
            <a:pPr>
              <a:buNone/>
            </a:pPr>
            <a:r>
              <a:rPr lang="ru-RU" sz="1800" dirty="0" smtClean="0"/>
              <a:t>Телефон: 8 (39543) 98233</a:t>
            </a:r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en-US" sz="1800" u="sng" dirty="0">
                <a:hlinkClick r:id="rId6"/>
              </a:rPr>
              <a:t>https://mbousosch6.gosuslugi.ru</a:t>
            </a:r>
            <a:endParaRPr lang="ru-RU" dirty="0"/>
          </a:p>
          <a:p>
            <a:pPr>
              <a:buNone/>
            </a:pP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602063"/>
              </p:ext>
            </p:extLst>
          </p:nvPr>
        </p:nvGraphicFramePr>
        <p:xfrm>
          <a:off x="1402630" y="2426283"/>
          <a:ext cx="9165244" cy="4097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2286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4781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Учитель-логопед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ставка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  <a:tr h="4781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Учитель- дефектолог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ставка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85944200"/>
                  </a:ext>
                </a:extLst>
              </a:tr>
              <a:tr h="4781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Педагог-организатор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ставка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35618027"/>
                  </a:ext>
                </a:extLst>
              </a:tr>
              <a:tr h="4781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Педагог-психолог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0,75 ставки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08520016"/>
                  </a:ext>
                </a:extLst>
              </a:tr>
              <a:tr h="4781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русского языка и литературы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ставка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73887129"/>
                  </a:ext>
                </a:extLst>
              </a:tr>
              <a:tr h="4781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математике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ставка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59975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00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121185"/>
              </p:ext>
            </p:extLst>
          </p:nvPr>
        </p:nvGraphicFramePr>
        <p:xfrm>
          <a:off x="156238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7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6238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общеобразовательное учреждение </a:t>
            </a: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«Средняя </a:t>
            </a:r>
            <a:r>
              <a:rPr lang="ru-RU" sz="2400" dirty="0"/>
              <a:t>общеобразовательная </a:t>
            </a:r>
            <a:r>
              <a:rPr lang="ru-RU" sz="2400" dirty="0" smtClean="0"/>
              <a:t>школа № 7»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366528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/>
              <a:t>Адрес</a:t>
            </a:r>
            <a:r>
              <a:rPr lang="ru-RU" sz="1800" dirty="0" smtClean="0"/>
              <a:t>: </a:t>
            </a:r>
            <a:r>
              <a:rPr lang="ru-RU" sz="1800" dirty="0"/>
              <a:t>Иркутская </a:t>
            </a:r>
            <a:r>
              <a:rPr lang="ru-RU" sz="1800" dirty="0" smtClean="0"/>
              <a:t>обл., </a:t>
            </a:r>
            <a:r>
              <a:rPr lang="ru-RU" sz="1800" dirty="0"/>
              <a:t>Усольский район, с. Сосновка, ул. Лесная, дом 2-Б</a:t>
            </a:r>
          </a:p>
          <a:p>
            <a:pPr>
              <a:buNone/>
            </a:pPr>
            <a:r>
              <a:rPr lang="ru-RU" sz="1800" dirty="0"/>
              <a:t>Телефон: 8(39543) 98-424</a:t>
            </a:r>
          </a:p>
          <a:p>
            <a:pPr>
              <a:buNone/>
            </a:pPr>
            <a:r>
              <a:rPr lang="ru-RU" sz="1800" dirty="0"/>
              <a:t>Сайт: </a:t>
            </a:r>
            <a:r>
              <a:rPr lang="en-US" sz="1800" dirty="0">
                <a:hlinkClick r:id="rId6"/>
              </a:rPr>
              <a:t>http</a:t>
            </a:r>
            <a:r>
              <a:rPr lang="ru-RU" sz="1800" dirty="0">
                <a:hlinkClick r:id="rId6"/>
              </a:rPr>
              <a:t>://</a:t>
            </a:r>
            <a:r>
              <a:rPr lang="en-US" sz="1800" dirty="0" err="1">
                <a:hlinkClick r:id="rId6"/>
              </a:rPr>
              <a:t>sosh</a:t>
            </a:r>
            <a:r>
              <a:rPr lang="ru-RU" sz="1800" dirty="0">
                <a:hlinkClick r:id="rId6"/>
              </a:rPr>
              <a:t>7</a:t>
            </a:r>
            <a:r>
              <a:rPr lang="en-US" sz="1800" dirty="0" err="1">
                <a:hlinkClick r:id="rId6"/>
              </a:rPr>
              <a:t>sosnovka</a:t>
            </a:r>
            <a:r>
              <a:rPr lang="ru-RU" sz="1800" dirty="0">
                <a:hlinkClick r:id="rId6"/>
              </a:rPr>
              <a:t>.</a:t>
            </a:r>
            <a:r>
              <a:rPr lang="en-US" sz="1800" dirty="0" err="1">
                <a:hlinkClick r:id="rId6"/>
              </a:rPr>
              <a:t>gosusl</a:t>
            </a:r>
            <a:r>
              <a:rPr lang="en-US" sz="1800" u="sng" dirty="0" err="1">
                <a:hlinkClick r:id="rId6"/>
              </a:rPr>
              <a:t>ugi</a:t>
            </a:r>
            <a:r>
              <a:rPr lang="ru-RU" sz="1800" u="sng" dirty="0">
                <a:hlinkClick r:id="rId6"/>
              </a:rPr>
              <a:t>.</a:t>
            </a:r>
            <a:r>
              <a:rPr lang="en-US" sz="1800" u="sng" dirty="0" err="1">
                <a:hlinkClick r:id="rId6"/>
              </a:rPr>
              <a:t>ru</a:t>
            </a:r>
            <a:endParaRPr lang="ru-RU" sz="1800" dirty="0"/>
          </a:p>
          <a:p>
            <a:pPr>
              <a:buNone/>
            </a:pP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650918"/>
              </p:ext>
            </p:extLst>
          </p:nvPr>
        </p:nvGraphicFramePr>
        <p:xfrm>
          <a:off x="1402630" y="2426282"/>
          <a:ext cx="9165244" cy="2005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365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математики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29,5 часа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(5-9 классы)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Возможность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предоставления жилья по найму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96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405"/>
              </p:ext>
            </p:extLst>
          </p:nvPr>
        </p:nvGraphicFramePr>
        <p:xfrm>
          <a:off x="33251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1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251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общеобразовательное учреждение </a:t>
            </a: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«Тайтурская средняя </a:t>
            </a:r>
            <a:r>
              <a:rPr lang="ru-RU" sz="2400" dirty="0"/>
              <a:t>общеобразовательная </a:t>
            </a:r>
            <a:r>
              <a:rPr lang="ru-RU" sz="2400" dirty="0" smtClean="0"/>
              <a:t>школа»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7106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/>
              <a:t>Адрес</a:t>
            </a:r>
            <a:r>
              <a:rPr lang="ru-RU" sz="1800" dirty="0" smtClean="0"/>
              <a:t>: </a:t>
            </a:r>
            <a:r>
              <a:rPr lang="ru-RU" sz="1800" dirty="0"/>
              <a:t>Иркутская </a:t>
            </a:r>
            <a:r>
              <a:rPr lang="ru-RU" sz="1800" dirty="0" smtClean="0"/>
              <a:t>обл., </a:t>
            </a:r>
            <a:r>
              <a:rPr lang="ru-RU" sz="1800" dirty="0"/>
              <a:t>Усольский район, р.п</a:t>
            </a:r>
            <a:r>
              <a:rPr lang="ru-RU" sz="1800" dirty="0" smtClean="0"/>
              <a:t>. Тайтурка</a:t>
            </a:r>
            <a:r>
              <a:rPr lang="ru-RU" sz="1800" dirty="0"/>
              <a:t>, ул</a:t>
            </a:r>
            <a:r>
              <a:rPr lang="ru-RU" sz="1800" dirty="0" smtClean="0"/>
              <a:t>. Фрунзе</a:t>
            </a:r>
            <a:r>
              <a:rPr lang="ru-RU" sz="1800" dirty="0"/>
              <a:t>, д. 16</a:t>
            </a:r>
          </a:p>
          <a:p>
            <a:pPr>
              <a:buNone/>
            </a:pPr>
            <a:r>
              <a:rPr lang="ru-RU" sz="1800" dirty="0" smtClean="0"/>
              <a:t>Телефон</a:t>
            </a:r>
            <a:r>
              <a:rPr lang="ru-RU" sz="1800" dirty="0"/>
              <a:t>: </a:t>
            </a:r>
            <a:r>
              <a:rPr lang="ru-RU" sz="1800" dirty="0" smtClean="0"/>
              <a:t>8 (</a:t>
            </a:r>
            <a:r>
              <a:rPr lang="ru-RU" sz="1800" dirty="0"/>
              <a:t>39543</a:t>
            </a:r>
            <a:r>
              <a:rPr lang="ru-RU" sz="1800" dirty="0" smtClean="0"/>
              <a:t>) 94230</a:t>
            </a:r>
            <a:endParaRPr lang="ru-RU" sz="1800" dirty="0"/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ru-RU" sz="1800" u="sng" dirty="0">
                <a:hlinkClick r:id="rId6"/>
              </a:rPr>
              <a:t>https://sh-tajturskaya-r138.gosweb.gosuslugi.ru/</a:t>
            </a:r>
            <a:endParaRPr lang="ru-RU" sz="11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027792"/>
              </p:ext>
            </p:extLst>
          </p:nvPr>
        </p:nvGraphicFramePr>
        <p:xfrm>
          <a:off x="1349877" y="2370245"/>
          <a:ext cx="9165244" cy="43720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8829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40523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Учитель-дефектолог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1,5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ставки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1-9 классы)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14023560"/>
                  </a:ext>
                </a:extLst>
              </a:tr>
              <a:tr h="40523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Учитель-логопед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1,5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ставки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1-9 классы)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96336535"/>
                  </a:ext>
                </a:extLst>
              </a:tr>
              <a:tr h="40523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Педагог-психолог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ставки (5-11 классы)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3889743"/>
                  </a:ext>
                </a:extLst>
              </a:tr>
              <a:tr h="40523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 начальных классов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ставка (1-4 классы)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46769786"/>
                  </a:ext>
                </a:extLst>
              </a:tr>
              <a:tr h="40523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 музыки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</a:t>
                      </a: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ставка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5-8 классы)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  <a:tr h="40523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 русского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языка и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литературы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ставки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5-11 классы)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462316"/>
                  </a:ext>
                </a:extLst>
              </a:tr>
              <a:tr h="40523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 математики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ставка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5-11 классы)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55404179"/>
                  </a:ext>
                </a:extLst>
              </a:tr>
              <a:tr h="40523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 ИЗО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0,7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ставки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5-7 классы)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02280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26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405"/>
              </p:ext>
            </p:extLst>
          </p:nvPr>
        </p:nvGraphicFramePr>
        <p:xfrm>
          <a:off x="33251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4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251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общеобразовательное учреждение </a:t>
            </a: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«</a:t>
            </a:r>
            <a:r>
              <a:rPr lang="ru-RU" sz="2400" dirty="0"/>
              <a:t>Т</a:t>
            </a:r>
            <a:r>
              <a:rPr lang="ru-RU" sz="2400" dirty="0" smtClean="0"/>
              <a:t>ельминская средняя </a:t>
            </a:r>
            <a:r>
              <a:rPr lang="ru-RU" sz="2400" dirty="0"/>
              <a:t>общеобразовательная </a:t>
            </a:r>
            <a:r>
              <a:rPr lang="ru-RU" sz="2400" dirty="0" smtClean="0"/>
              <a:t>школа»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341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/>
              <a:t>Адрес</a:t>
            </a:r>
            <a:r>
              <a:rPr lang="ru-RU" sz="1800" dirty="0" smtClean="0"/>
              <a:t>: </a:t>
            </a:r>
            <a:r>
              <a:rPr lang="ru-RU" sz="1800" dirty="0"/>
              <a:t>Иркутская </a:t>
            </a:r>
            <a:r>
              <a:rPr lang="ru-RU" sz="1800" dirty="0" smtClean="0"/>
              <a:t>обл., </a:t>
            </a:r>
            <a:r>
              <a:rPr lang="ru-RU" sz="1800" dirty="0"/>
              <a:t>Усольский район, п. Тельма, ул. 2-Советская, д. 4</a:t>
            </a:r>
          </a:p>
          <a:p>
            <a:pPr>
              <a:buNone/>
            </a:pPr>
            <a:r>
              <a:rPr lang="ru-RU" sz="1800" dirty="0" smtClean="0"/>
              <a:t>Телефон: </a:t>
            </a:r>
            <a:r>
              <a:rPr lang="ru-RU" sz="1800" dirty="0"/>
              <a:t>8(39543)22-2-14</a:t>
            </a:r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en-US" sz="1800" dirty="0">
                <a:hlinkClick r:id="rId6"/>
              </a:rPr>
              <a:t>http://telma.uoura.ru</a:t>
            </a:r>
            <a:r>
              <a:rPr lang="en-US" sz="1800" dirty="0" smtClean="0">
                <a:hlinkClick r:id="rId6"/>
              </a:rPr>
              <a:t>/</a:t>
            </a:r>
            <a:r>
              <a:rPr lang="ru-RU" sz="1800" dirty="0" smtClean="0"/>
              <a:t> 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194923"/>
              </p:ext>
            </p:extLst>
          </p:nvPr>
        </p:nvGraphicFramePr>
        <p:xfrm>
          <a:off x="1349876" y="2534329"/>
          <a:ext cx="9165244" cy="2959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365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музыки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ставка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1-7 класс)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истории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ставка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(5-9 классы)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4764435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химии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часов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(8-11 класс)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21574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204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405"/>
              </p:ext>
            </p:extLst>
          </p:nvPr>
        </p:nvGraphicFramePr>
        <p:xfrm>
          <a:off x="33251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3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251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общеобразовательное учреждение </a:t>
            </a: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«</a:t>
            </a:r>
            <a:r>
              <a:rPr lang="ru-RU" sz="2400" dirty="0" smtClean="0"/>
              <a:t>Тальянская </a:t>
            </a:r>
            <a:r>
              <a:rPr lang="ru-RU" sz="2400" dirty="0" smtClean="0"/>
              <a:t>средняя </a:t>
            </a:r>
            <a:r>
              <a:rPr lang="ru-RU" sz="2400" dirty="0"/>
              <a:t>общеобразовательная </a:t>
            </a:r>
            <a:r>
              <a:rPr lang="ru-RU" sz="2400" dirty="0" smtClean="0"/>
              <a:t>школа»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341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ru-RU" sz="1800" dirty="0"/>
              <a:t>Адрес</a:t>
            </a:r>
            <a:r>
              <a:rPr lang="ru-RU" sz="1800" dirty="0" smtClean="0"/>
              <a:t>: </a:t>
            </a:r>
            <a:r>
              <a:rPr lang="ru-RU" sz="1800" dirty="0"/>
              <a:t>Иркутская </a:t>
            </a:r>
            <a:r>
              <a:rPr lang="ru-RU" sz="1800" dirty="0" smtClean="0"/>
              <a:t>обл., </a:t>
            </a:r>
            <a:r>
              <a:rPr lang="ru-RU" sz="1800" dirty="0"/>
              <a:t>Усольский район</a:t>
            </a:r>
            <a:r>
              <a:rPr lang="ru-RU" sz="1800" dirty="0" smtClean="0"/>
              <a:t>, </a:t>
            </a:r>
            <a:r>
              <a:rPr lang="ru-RU" sz="1800" dirty="0"/>
              <a:t>п. </a:t>
            </a:r>
            <a:r>
              <a:rPr lang="ru-RU" sz="1800" dirty="0"/>
              <a:t>Тальяны,  ул. </a:t>
            </a:r>
            <a:r>
              <a:rPr lang="ru-RU" sz="1800" dirty="0"/>
              <a:t>Школьная</a:t>
            </a:r>
            <a:r>
              <a:rPr lang="ru-RU" sz="1800" dirty="0" smtClean="0"/>
              <a:t>, д. 6 </a:t>
            </a:r>
            <a:endParaRPr lang="ru-RU" sz="1800" dirty="0"/>
          </a:p>
          <a:p>
            <a:r>
              <a:rPr lang="ru-RU" sz="1800" dirty="0"/>
              <a:t>Тел: 89501354200</a:t>
            </a:r>
          </a:p>
          <a:p>
            <a:r>
              <a:rPr lang="ru-RU" sz="1800" dirty="0"/>
              <a:t> Сайт: </a:t>
            </a:r>
            <a:r>
              <a:rPr lang="ru-RU" sz="1800" dirty="0">
                <a:hlinkClick r:id="rId6"/>
              </a:rPr>
              <a:t>https://sh-talyanskaya-r138.gosweb.gosuslugi.ru/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461650"/>
              </p:ext>
            </p:extLst>
          </p:nvPr>
        </p:nvGraphicFramePr>
        <p:xfrm>
          <a:off x="1487979" y="2718968"/>
          <a:ext cx="9165244" cy="2959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365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музыки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ставка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1-7 класс)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истории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ставка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(5-9 классы)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4764435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химии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часов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(8-11 класс)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21574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072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405"/>
              </p:ext>
            </p:extLst>
          </p:nvPr>
        </p:nvGraphicFramePr>
        <p:xfrm>
          <a:off x="33251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5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251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общеобразовательное учреждение </a:t>
            </a: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«Хайтинская основная </a:t>
            </a:r>
            <a:r>
              <a:rPr lang="ru-RU" sz="2400" dirty="0"/>
              <a:t>общеобразовательная </a:t>
            </a:r>
            <a:r>
              <a:rPr lang="ru-RU" sz="2400" dirty="0" smtClean="0"/>
              <a:t>школа»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7106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/>
              <a:t>Адрес</a:t>
            </a:r>
            <a:r>
              <a:rPr lang="ru-RU" sz="1800" dirty="0" smtClean="0"/>
              <a:t>: </a:t>
            </a:r>
            <a:r>
              <a:rPr lang="ru-RU" sz="1800" dirty="0"/>
              <a:t>Иркутская </a:t>
            </a:r>
            <a:r>
              <a:rPr lang="ru-RU" sz="1800" dirty="0" smtClean="0"/>
              <a:t>обл., </a:t>
            </a:r>
            <a:r>
              <a:rPr lang="ru-RU" sz="1800" dirty="0"/>
              <a:t>Усольский район, </a:t>
            </a:r>
            <a:r>
              <a:rPr lang="ru-RU" sz="1800" dirty="0" smtClean="0"/>
              <a:t>с. Хайта, ул. </a:t>
            </a:r>
            <a:r>
              <a:rPr lang="ru-RU" sz="1800" dirty="0"/>
              <a:t>Центральная</a:t>
            </a:r>
            <a:r>
              <a:rPr lang="ru-RU" sz="1800" dirty="0" smtClean="0"/>
              <a:t>, д. 22</a:t>
            </a:r>
            <a:endParaRPr lang="ru-RU" sz="1800" dirty="0"/>
          </a:p>
          <a:p>
            <a:pPr>
              <a:buNone/>
            </a:pPr>
            <a:r>
              <a:rPr lang="ru-RU" sz="1800" dirty="0" smtClean="0"/>
              <a:t>Телефон: 89500995881</a:t>
            </a:r>
            <a:endParaRPr lang="ru-RU" sz="1800" dirty="0"/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en-US" sz="1800" dirty="0">
                <a:hlinkClick r:id="rId6"/>
              </a:rPr>
              <a:t>https</a:t>
            </a:r>
            <a:r>
              <a:rPr lang="ru-RU" sz="1800" dirty="0" smtClean="0">
                <a:hlinkClick r:id="rId6"/>
              </a:rPr>
              <a:t>://</a:t>
            </a:r>
            <a:r>
              <a:rPr lang="en-US" sz="1800" dirty="0" err="1" smtClean="0">
                <a:hlinkClick r:id="rId6"/>
              </a:rPr>
              <a:t>xajtinskaya</a:t>
            </a:r>
            <a:r>
              <a:rPr lang="ru-RU" sz="1800" dirty="0">
                <a:hlinkClick r:id="rId6"/>
              </a:rPr>
              <a:t>.</a:t>
            </a:r>
            <a:r>
              <a:rPr lang="en-US" sz="1800" dirty="0" err="1">
                <a:hlinkClick r:id="rId6"/>
              </a:rPr>
              <a:t>gosuslugi</a:t>
            </a:r>
            <a:r>
              <a:rPr lang="ru-RU" sz="1800" dirty="0">
                <a:hlinkClick r:id="rId6"/>
              </a:rPr>
              <a:t>.</a:t>
            </a:r>
            <a:r>
              <a:rPr lang="en-US" sz="1800" dirty="0" err="1" smtClean="0">
                <a:hlinkClick r:id="rId6"/>
              </a:rPr>
              <a:t>ru</a:t>
            </a:r>
            <a:r>
              <a:rPr lang="ru-RU" sz="1800" dirty="0" smtClean="0"/>
              <a:t> </a:t>
            </a:r>
            <a:endParaRPr lang="ru-RU" sz="11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300494"/>
              </p:ext>
            </p:extLst>
          </p:nvPr>
        </p:nvGraphicFramePr>
        <p:xfrm>
          <a:off x="1358669" y="2369128"/>
          <a:ext cx="9165244" cy="2189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2312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 русского языка и литературы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ставка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(5-9 классы)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 физики и информатики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ставка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(5-9 классы)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47480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254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405"/>
              </p:ext>
            </p:extLst>
          </p:nvPr>
        </p:nvGraphicFramePr>
        <p:xfrm>
          <a:off x="33251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5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251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общеобразовательное учреждение </a:t>
            </a: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«Холмушинская основная </a:t>
            </a:r>
            <a:r>
              <a:rPr lang="ru-RU" sz="2400" dirty="0"/>
              <a:t>общеобразовательная </a:t>
            </a:r>
            <a:r>
              <a:rPr lang="ru-RU" sz="2400" dirty="0" smtClean="0"/>
              <a:t>школа»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341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/>
              <a:t>Адрес</a:t>
            </a:r>
            <a:r>
              <a:rPr lang="ru-RU" sz="1800" dirty="0" smtClean="0"/>
              <a:t>: </a:t>
            </a:r>
            <a:r>
              <a:rPr lang="ru-RU" sz="1800" dirty="0"/>
              <a:t>Иркутская </a:t>
            </a:r>
            <a:r>
              <a:rPr lang="ru-RU" sz="1800" dirty="0" smtClean="0"/>
              <a:t>обл., </a:t>
            </a:r>
            <a:r>
              <a:rPr lang="ru-RU" sz="1800" dirty="0"/>
              <a:t>Усольский район, </a:t>
            </a:r>
            <a:r>
              <a:rPr lang="ru-RU" sz="1800" dirty="0" smtClean="0"/>
              <a:t>с. Холмушино, </a:t>
            </a:r>
            <a:r>
              <a:rPr lang="ru-RU" sz="1800" dirty="0"/>
              <a:t>ул. Школьная, </a:t>
            </a:r>
            <a:r>
              <a:rPr lang="ru-RU" sz="1800" dirty="0" smtClean="0"/>
              <a:t>1</a:t>
            </a: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Телефон: </a:t>
            </a:r>
            <a:r>
              <a:rPr lang="ru-RU" sz="1800" dirty="0"/>
              <a:t>8-991-43-33-182, </a:t>
            </a:r>
            <a:endParaRPr lang="ru-RU" sz="1800" dirty="0" smtClean="0"/>
          </a:p>
          <a:p>
            <a:pPr>
              <a:buNone/>
            </a:pPr>
            <a:r>
              <a:rPr lang="ru-RU" sz="1800" dirty="0"/>
              <a:t>С</a:t>
            </a:r>
            <a:r>
              <a:rPr lang="ru-RU" sz="1800" dirty="0" smtClean="0"/>
              <a:t>айт</a:t>
            </a:r>
            <a:r>
              <a:rPr lang="ru-RU" sz="1800" dirty="0"/>
              <a:t>: </a:t>
            </a:r>
            <a:r>
              <a:rPr lang="ru-RU" sz="1800" dirty="0" smtClean="0"/>
              <a:t>sh-xolmushinskaya-r138.gosweb.gosuslugi.ru  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380752"/>
              </p:ext>
            </p:extLst>
          </p:nvPr>
        </p:nvGraphicFramePr>
        <p:xfrm>
          <a:off x="1385046" y="2483024"/>
          <a:ext cx="9165244" cy="1710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2312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русского языка и литературы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 часов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(5-9 классы)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нет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374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44307"/>
              </p:ext>
            </p:extLst>
          </p:nvPr>
        </p:nvGraphicFramePr>
        <p:xfrm>
          <a:off x="0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9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дошкольное образовательное учреждение </a:t>
            </a:r>
          </a:p>
          <a:p>
            <a:pPr algn="ctr">
              <a:buNone/>
            </a:pPr>
            <a:r>
              <a:rPr lang="ru-RU" sz="2400" dirty="0" smtClean="0"/>
              <a:t>Детский </a:t>
            </a:r>
            <a:r>
              <a:rPr lang="ru-RU" sz="2400" dirty="0"/>
              <a:t>сад </a:t>
            </a:r>
            <a:r>
              <a:rPr lang="ru-RU" sz="2400" dirty="0" smtClean="0"/>
              <a:t>№1 «Алёнушка»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341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 smtClean="0"/>
              <a:t>Адрес: Иркутская обл., </a:t>
            </a:r>
            <a:r>
              <a:rPr lang="ru-RU" sz="1800" dirty="0"/>
              <a:t>Усольский район, р.п. </a:t>
            </a:r>
            <a:r>
              <a:rPr lang="ru-RU" sz="1800" dirty="0" smtClean="0"/>
              <a:t>Белореченский, д. 9</a:t>
            </a:r>
            <a:endParaRPr lang="ru-RU" sz="1800" dirty="0"/>
          </a:p>
          <a:p>
            <a:pPr>
              <a:buNone/>
            </a:pPr>
            <a:r>
              <a:rPr lang="ru-RU" sz="1800" dirty="0"/>
              <a:t>Тел: (839543)21-0-31, (839543)21-0-10</a:t>
            </a:r>
          </a:p>
          <a:p>
            <a:pPr>
              <a:buNone/>
            </a:pPr>
            <a:r>
              <a:rPr lang="ru-RU" sz="1800" dirty="0"/>
              <a:t>Сайт: </a:t>
            </a:r>
            <a:r>
              <a:rPr lang="en-US" sz="1800" dirty="0">
                <a:hlinkClick r:id="rId6"/>
              </a:rPr>
              <a:t>https://ds-alyonushka-belorechensk-r138.gosweb.gosuslugi.ru/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917331"/>
              </p:ext>
            </p:extLst>
          </p:nvPr>
        </p:nvGraphicFramePr>
        <p:xfrm>
          <a:off x="1367461" y="2548093"/>
          <a:ext cx="9165244" cy="2298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2312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Педагог-психолог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0,5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ставки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Отдельная квартира (при наличии свободных)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Воспитатель 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ставка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Отдельная квартира (при наличии свободных)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363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8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1295181"/>
              </p:ext>
            </p:extLst>
          </p:nvPr>
        </p:nvGraphicFramePr>
        <p:xfrm>
          <a:off x="0" y="0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104028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800" dirty="0"/>
              <a:t>Меры поддержки молодым специалистам </a:t>
            </a: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в </a:t>
            </a:r>
            <a:r>
              <a:rPr lang="ru-RU" sz="2800" dirty="0"/>
              <a:t>сфере образования в рамках местного бюджета</a:t>
            </a:r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349134" y="1587690"/>
            <a:ext cx="11080865" cy="161512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514350" indent="-51435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/>
              <a:t>Е</a:t>
            </a:r>
            <a:r>
              <a:rPr lang="ru-RU" sz="2400" dirty="0" smtClean="0"/>
              <a:t>диновременная </a:t>
            </a:r>
            <a:r>
              <a:rPr lang="ru-RU" sz="2400" dirty="0"/>
              <a:t>социальная выплата при первом поступлении на работу в образовательное учреждение в размере </a:t>
            </a:r>
            <a:r>
              <a:rPr lang="ru-RU" sz="2400" b="1" dirty="0" smtClean="0">
                <a:solidFill>
                  <a:srgbClr val="FF0000"/>
                </a:solidFill>
              </a:rPr>
              <a:t>50000 рублей</a:t>
            </a:r>
            <a:r>
              <a:rPr lang="ru-RU" sz="2400" dirty="0" smtClean="0"/>
              <a:t>; </a:t>
            </a:r>
          </a:p>
          <a:p>
            <a:pPr marL="514350" indent="-51435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/>
              <a:t>Ежемесячная </a:t>
            </a:r>
            <a:r>
              <a:rPr lang="ru-RU" sz="2400" dirty="0"/>
              <a:t>социальная выплата в размере </a:t>
            </a:r>
            <a:r>
              <a:rPr lang="ru-RU" sz="2400" b="1" dirty="0">
                <a:solidFill>
                  <a:srgbClr val="FF0000"/>
                </a:solidFill>
              </a:rPr>
              <a:t>2000 рублей </a:t>
            </a:r>
            <a:r>
              <a:rPr lang="ru-RU" sz="2400" dirty="0"/>
              <a:t>в течение 3-х </a:t>
            </a:r>
            <a:r>
              <a:rPr lang="ru-RU" sz="2400" dirty="0" smtClean="0"/>
              <a:t>лет.</a:t>
            </a:r>
            <a:endParaRPr lang="ru-RU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6"/>
          <p:cNvSpPr txBox="1">
            <a:spLocks noChangeArrowheads="1"/>
          </p:cNvSpPr>
          <p:nvPr/>
        </p:nvSpPr>
        <p:spPr bwMode="auto">
          <a:xfrm>
            <a:off x="967046" y="3208795"/>
            <a:ext cx="10257906" cy="104028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800" dirty="0"/>
              <a:t>Меры поддержки молодым специалистам </a:t>
            </a: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в </a:t>
            </a:r>
            <a:r>
              <a:rPr lang="ru-RU" sz="2800" dirty="0"/>
              <a:t>сфере образования в рамках </a:t>
            </a:r>
            <a:r>
              <a:rPr lang="ru-RU" sz="2800" dirty="0" smtClean="0"/>
              <a:t>областного бюджета</a:t>
            </a:r>
            <a:endParaRPr lang="ru-RU" sz="2800" dirty="0"/>
          </a:p>
        </p:txBody>
      </p:sp>
      <p:sp>
        <p:nvSpPr>
          <p:cNvPr id="18" name="TextBox 6"/>
          <p:cNvSpPr txBox="1">
            <a:spLocks noChangeArrowheads="1"/>
          </p:cNvSpPr>
          <p:nvPr/>
        </p:nvSpPr>
        <p:spPr bwMode="auto">
          <a:xfrm>
            <a:off x="555566" y="4366167"/>
            <a:ext cx="11080865" cy="167302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514350" indent="-51435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/>
              <a:t>Единовременное </a:t>
            </a:r>
            <a:r>
              <a:rPr lang="ru-RU" sz="2400" dirty="0"/>
              <a:t>денежное пособие молодым специалистам из числа педагогических работников, впервые приступившим к работе по специальности </a:t>
            </a:r>
            <a:r>
              <a:rPr lang="ru-RU" sz="2400" dirty="0" smtClean="0"/>
              <a:t>в муниципальных </a:t>
            </a:r>
            <a:r>
              <a:rPr lang="ru-RU" sz="2400" dirty="0"/>
              <a:t>образовательных </a:t>
            </a:r>
            <a:r>
              <a:rPr lang="ru-RU" sz="2400" dirty="0" smtClean="0"/>
              <a:t>организациях Иркутской области, </a:t>
            </a:r>
            <a:r>
              <a:rPr lang="ru-RU" sz="2400" dirty="0"/>
              <a:t>расположенных в </a:t>
            </a:r>
            <a:r>
              <a:rPr lang="ru-RU" sz="2400" dirty="0" smtClean="0"/>
              <a:t>сельской местности, в размере </a:t>
            </a:r>
            <a:r>
              <a:rPr lang="ru-RU" sz="2400" b="1" dirty="0" smtClean="0">
                <a:solidFill>
                  <a:srgbClr val="FF0000"/>
                </a:solidFill>
              </a:rPr>
              <a:t>92000 рублей.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31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44307"/>
              </p:ext>
            </p:extLst>
          </p:nvPr>
        </p:nvGraphicFramePr>
        <p:xfrm>
          <a:off x="0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8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дошкольное образовательное учреждение </a:t>
            </a:r>
          </a:p>
          <a:p>
            <a:pPr algn="ctr">
              <a:buNone/>
            </a:pPr>
            <a:r>
              <a:rPr lang="ru-RU" sz="2400" dirty="0"/>
              <a:t>«Детский сад </a:t>
            </a:r>
            <a:r>
              <a:rPr lang="ru-RU" sz="2400" dirty="0" smtClean="0"/>
              <a:t>№ 4 «Теремок»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341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 smtClean="0"/>
              <a:t>Адрес: Иркутская обл., </a:t>
            </a:r>
            <a:r>
              <a:rPr lang="ru-RU" sz="1800" dirty="0"/>
              <a:t>Усольский район, п. Новомальтинск,   </a:t>
            </a:r>
            <a:r>
              <a:rPr lang="ru-RU" sz="1800" dirty="0" smtClean="0"/>
              <a:t>квартал 1</a:t>
            </a:r>
            <a:r>
              <a:rPr lang="ru-RU" sz="1800" dirty="0"/>
              <a:t>,  </a:t>
            </a:r>
            <a:r>
              <a:rPr lang="ru-RU" sz="1800" dirty="0" smtClean="0"/>
              <a:t>д.  </a:t>
            </a:r>
            <a:r>
              <a:rPr lang="ru-RU" sz="1800" dirty="0"/>
              <a:t>16</a:t>
            </a:r>
          </a:p>
          <a:p>
            <a:pPr>
              <a:buNone/>
            </a:pPr>
            <a:r>
              <a:rPr lang="ru-RU" sz="1800" dirty="0" smtClean="0"/>
              <a:t>Телефон: 89648074434</a:t>
            </a:r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en-US" sz="1800" dirty="0">
                <a:hlinkClick r:id="rId6"/>
              </a:rPr>
              <a:t>https://ds-teremok-novomaltinsk-r138.gosweb.gosuslugi.ru/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285729"/>
              </p:ext>
            </p:extLst>
          </p:nvPr>
        </p:nvGraphicFramePr>
        <p:xfrm>
          <a:off x="1358669" y="2564330"/>
          <a:ext cx="9165244" cy="2668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2312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Музыкальный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1,25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ставки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 психолог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0,5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ставки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6235482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Старший воспитатель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77026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43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554920"/>
              </p:ext>
            </p:extLst>
          </p:nvPr>
        </p:nvGraphicFramePr>
        <p:xfrm>
          <a:off x="0" y="0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1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дошкольное образовательное учреждение </a:t>
            </a:r>
          </a:p>
          <a:p>
            <a:pPr algn="ctr">
              <a:buNone/>
            </a:pPr>
            <a:r>
              <a:rPr lang="ru-RU" sz="2400" dirty="0"/>
              <a:t>«Детский сад </a:t>
            </a:r>
            <a:r>
              <a:rPr lang="ru-RU" sz="2400" dirty="0" smtClean="0"/>
              <a:t>№ 6 «Мамонтёнок»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341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 smtClean="0"/>
              <a:t>Адрес: Иркутская обл., </a:t>
            </a:r>
            <a:r>
              <a:rPr lang="ru-RU" sz="1800" dirty="0"/>
              <a:t>Усольский район, с</a:t>
            </a:r>
            <a:r>
              <a:rPr lang="ru-RU" sz="1800" dirty="0" smtClean="0"/>
              <a:t>. Мальта</a:t>
            </a:r>
            <a:r>
              <a:rPr lang="ru-RU" sz="1800" dirty="0"/>
              <a:t>, ул</a:t>
            </a:r>
            <a:r>
              <a:rPr lang="ru-RU" sz="1800" dirty="0" smtClean="0"/>
              <a:t>. Новая, д. 7 </a:t>
            </a:r>
            <a:endParaRPr lang="ru-RU" sz="1800" dirty="0"/>
          </a:p>
          <a:p>
            <a:pPr>
              <a:buNone/>
            </a:pPr>
            <a:r>
              <a:rPr lang="ru-RU" sz="1800" dirty="0" smtClean="0"/>
              <a:t>Телефон: 89027624035</a:t>
            </a:r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en-US" sz="1800" dirty="0">
                <a:hlinkClick r:id="rId6"/>
              </a:rPr>
              <a:t>https://ds-mamontyonok-r138.gosweb.gosuslugi.ru/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8946"/>
              </p:ext>
            </p:extLst>
          </p:nvPr>
        </p:nvGraphicFramePr>
        <p:xfrm>
          <a:off x="1358669" y="2689264"/>
          <a:ext cx="9165244" cy="1710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2312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Воспитатель 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ставка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179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554920"/>
              </p:ext>
            </p:extLst>
          </p:nvPr>
        </p:nvGraphicFramePr>
        <p:xfrm>
          <a:off x="0" y="0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4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дошкольное образовательное учреждение </a:t>
            </a:r>
          </a:p>
          <a:p>
            <a:pPr algn="ctr">
              <a:buNone/>
            </a:pPr>
            <a:r>
              <a:rPr lang="ru-RU" sz="2400" dirty="0"/>
              <a:t>«Детский сад </a:t>
            </a:r>
            <a:r>
              <a:rPr lang="ru-RU" sz="2400" dirty="0" smtClean="0"/>
              <a:t>№ 10 «</a:t>
            </a:r>
            <a:r>
              <a:rPr lang="ru-RU" sz="2400" dirty="0"/>
              <a:t>С</a:t>
            </a:r>
            <a:r>
              <a:rPr lang="ru-RU" sz="2400" dirty="0" smtClean="0"/>
              <a:t>емицветик»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341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 smtClean="0"/>
              <a:t>Адрес: Иркутская обл., </a:t>
            </a:r>
            <a:r>
              <a:rPr lang="ru-RU" sz="1800" dirty="0"/>
              <a:t>Усольский район, р.п</a:t>
            </a:r>
            <a:r>
              <a:rPr lang="ru-RU" sz="1800" dirty="0" smtClean="0"/>
              <a:t>. Тельма, ул. 3-я </a:t>
            </a:r>
            <a:r>
              <a:rPr lang="ru-RU" sz="1800" dirty="0"/>
              <a:t>Советская, </a:t>
            </a:r>
            <a:r>
              <a:rPr lang="ru-RU" sz="1800" dirty="0" smtClean="0"/>
              <a:t>д. 1 </a:t>
            </a:r>
            <a:r>
              <a:rPr lang="ru-RU" sz="1800" dirty="0"/>
              <a:t>А</a:t>
            </a:r>
          </a:p>
          <a:p>
            <a:pPr>
              <a:buNone/>
            </a:pPr>
            <a:r>
              <a:rPr lang="ru-RU" sz="1800" dirty="0"/>
              <a:t>Телефон: 8 (39543) </a:t>
            </a:r>
            <a:r>
              <a:rPr lang="ru-RU" sz="1800" dirty="0" smtClean="0"/>
              <a:t>22288</a:t>
            </a:r>
            <a:endParaRPr lang="ru-RU" sz="1800" dirty="0"/>
          </a:p>
          <a:p>
            <a:pPr>
              <a:buNone/>
            </a:pPr>
            <a:r>
              <a:rPr lang="ru-RU" sz="1800" dirty="0"/>
              <a:t>Сайт:  </a:t>
            </a:r>
            <a:r>
              <a:rPr lang="en-US" sz="1800" dirty="0">
                <a:hlinkClick r:id="rId6"/>
              </a:rPr>
              <a:t>https://ds-semicvetik-telma-r138.gosweb.gosuslugi.ru/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605902"/>
              </p:ext>
            </p:extLst>
          </p:nvPr>
        </p:nvGraphicFramePr>
        <p:xfrm>
          <a:off x="1349877" y="2615313"/>
          <a:ext cx="9165244" cy="2189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2312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Учитель-дефектолог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0,5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ставки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Нет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22631703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Педагог-психолог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ставка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51700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350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554920"/>
              </p:ext>
            </p:extLst>
          </p:nvPr>
        </p:nvGraphicFramePr>
        <p:xfrm>
          <a:off x="0" y="0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8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дошкольное образовательное учреждение </a:t>
            </a:r>
          </a:p>
          <a:p>
            <a:pPr algn="ctr">
              <a:buNone/>
            </a:pPr>
            <a:r>
              <a:rPr lang="ru-RU" sz="2400" dirty="0"/>
              <a:t>«Детский сад </a:t>
            </a:r>
            <a:r>
              <a:rPr lang="ru-RU" sz="2400" dirty="0" smtClean="0"/>
              <a:t>№ </a:t>
            </a:r>
            <a:r>
              <a:rPr lang="ru-RU" sz="2400" dirty="0" smtClean="0"/>
              <a:t>13 «Ласточка»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92333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 smtClean="0"/>
              <a:t>Адрес: Иркутская обл., </a:t>
            </a:r>
            <a:r>
              <a:rPr lang="ru-RU" sz="1800" dirty="0"/>
              <a:t>Усольский район, </a:t>
            </a:r>
            <a:r>
              <a:rPr lang="ru-RU" sz="1800" dirty="0"/>
              <a:t>п. Белореченский</a:t>
            </a:r>
            <a:br>
              <a:rPr lang="ru-RU" sz="1800" dirty="0"/>
            </a:br>
            <a:r>
              <a:rPr lang="ru-RU" sz="1800" dirty="0"/>
              <a:t>Телефон: 8(39543) 25–7–65, 25-3-65</a:t>
            </a:r>
            <a:br>
              <a:rPr lang="ru-RU" sz="1800" dirty="0"/>
            </a:br>
            <a:r>
              <a:rPr lang="ru-RU" sz="1800" dirty="0"/>
              <a:t>Сайт: </a:t>
            </a:r>
            <a:r>
              <a:rPr lang="ru-RU" sz="1800" dirty="0">
                <a:hlinkClick r:id="rId6"/>
              </a:rPr>
              <a:t>https://ds-lastochka-belorechenskij-r138.gosweb.gosuslugi.ru/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234191"/>
              </p:ext>
            </p:extLst>
          </p:nvPr>
        </p:nvGraphicFramePr>
        <p:xfrm>
          <a:off x="1314707" y="2668067"/>
          <a:ext cx="9165244" cy="1710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2312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Музыкальный руководитель  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ставка 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226317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937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554920"/>
              </p:ext>
            </p:extLst>
          </p:nvPr>
        </p:nvGraphicFramePr>
        <p:xfrm>
          <a:off x="0" y="0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5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дошкольное образовательное учреждение </a:t>
            </a:r>
          </a:p>
          <a:p>
            <a:pPr algn="ctr">
              <a:buNone/>
            </a:pPr>
            <a:r>
              <a:rPr lang="ru-RU" sz="2400" dirty="0"/>
              <a:t>«Детский сад </a:t>
            </a:r>
            <a:r>
              <a:rPr lang="ru-RU" sz="2400" dirty="0" smtClean="0"/>
              <a:t>№ </a:t>
            </a:r>
            <a:r>
              <a:rPr lang="ru-RU" sz="2400" dirty="0" smtClean="0"/>
              <a:t>19 «Брусничка»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341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ru-RU" sz="1800" dirty="0" smtClean="0"/>
              <a:t>Адрес: Иркутская обл., </a:t>
            </a:r>
            <a:r>
              <a:rPr lang="ru-RU" sz="1800" dirty="0"/>
              <a:t>Усольский район, </a:t>
            </a:r>
            <a:r>
              <a:rPr lang="ru-RU" sz="1800" dirty="0"/>
              <a:t>п. Тайтурка, ул. </a:t>
            </a:r>
            <a:r>
              <a:rPr lang="ru-RU" sz="1800" dirty="0"/>
              <a:t>Пеньковского</a:t>
            </a:r>
            <a:r>
              <a:rPr lang="ru-RU" sz="1800" dirty="0" smtClean="0"/>
              <a:t>, д. </a:t>
            </a:r>
            <a:r>
              <a:rPr lang="ru-RU" sz="1800" dirty="0"/>
              <a:t>16</a:t>
            </a:r>
          </a:p>
          <a:p>
            <a:r>
              <a:rPr lang="ru-RU" sz="1800" dirty="0"/>
              <a:t>Телефон: 8(39543) 94-2-70</a:t>
            </a:r>
          </a:p>
          <a:p>
            <a:r>
              <a:rPr lang="ru-RU" sz="1800" dirty="0"/>
              <a:t>Сайт: </a:t>
            </a:r>
            <a:r>
              <a:rPr lang="ru-RU" sz="1800" dirty="0">
                <a:hlinkClick r:id="rId6"/>
              </a:rPr>
              <a:t>https://ds-brusnichka-tajturka-r138.gosweb.gosuslugi.ru/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596634"/>
              </p:ext>
            </p:extLst>
          </p:nvPr>
        </p:nvGraphicFramePr>
        <p:xfrm>
          <a:off x="1314707" y="2668067"/>
          <a:ext cx="9165244" cy="2189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2312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 дополнительного образования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ставка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22631703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Учитель-дефектолог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30938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88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554920"/>
              </p:ext>
            </p:extLst>
          </p:nvPr>
        </p:nvGraphicFramePr>
        <p:xfrm>
          <a:off x="0" y="0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3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дошкольное образовательное учреждение </a:t>
            </a:r>
          </a:p>
          <a:p>
            <a:pPr algn="ctr">
              <a:buNone/>
            </a:pPr>
            <a:r>
              <a:rPr lang="ru-RU" sz="2400" dirty="0"/>
              <a:t>«Детский сад </a:t>
            </a:r>
            <a:r>
              <a:rPr lang="ru-RU" sz="2400" dirty="0" smtClean="0"/>
              <a:t>№ 23 «Улыбка»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341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 smtClean="0"/>
              <a:t>Адрес: Иркутская обл., </a:t>
            </a:r>
            <a:r>
              <a:rPr lang="ru-RU" sz="1800" dirty="0"/>
              <a:t>Усольский район, с. Сосновка ул. Лесная д</a:t>
            </a:r>
            <a:r>
              <a:rPr lang="ru-RU" sz="1800" dirty="0" smtClean="0"/>
              <a:t>. 2А </a:t>
            </a: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Тел.: 8(39543)98309 </a:t>
            </a:r>
            <a:endParaRPr lang="ru-RU" sz="1800" dirty="0"/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en-US" sz="1800" dirty="0" smtClean="0">
                <a:hlinkClick r:id="rId6"/>
              </a:rPr>
              <a:t>https</a:t>
            </a:r>
            <a:r>
              <a:rPr lang="en-US" sz="1800" dirty="0">
                <a:hlinkClick r:id="rId6"/>
              </a:rPr>
              <a:t>://ds-ulybka-sosnovka-r138.gosweb.gosuslugi.ru/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009767"/>
              </p:ext>
            </p:extLst>
          </p:nvPr>
        </p:nvGraphicFramePr>
        <p:xfrm>
          <a:off x="1314707" y="2668067"/>
          <a:ext cx="9165244" cy="1710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2312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№</a:t>
                      </a:r>
                      <a:endParaRPr lang="ru-RU" sz="1400" b="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Планируемая нагрузка по вакансии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Музыкальный руководитель  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ставка 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226317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018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173560"/>
              </p:ext>
            </p:extLst>
          </p:nvPr>
        </p:nvGraphicFramePr>
        <p:xfrm>
          <a:off x="0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4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дошкольное образовательное учреждение </a:t>
            </a:r>
          </a:p>
          <a:p>
            <a:pPr algn="ctr">
              <a:buNone/>
            </a:pPr>
            <a:r>
              <a:rPr lang="ru-RU" sz="2400" dirty="0"/>
              <a:t>«Детский сад </a:t>
            </a:r>
            <a:r>
              <a:rPr lang="ru-RU" sz="2400" dirty="0" smtClean="0"/>
              <a:t>№ 28 «Светлячок»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341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 smtClean="0"/>
              <a:t>Адрес: Иркутская обл., </a:t>
            </a:r>
            <a:r>
              <a:rPr lang="ru-RU" sz="1800" dirty="0"/>
              <a:t>Усольский район, </a:t>
            </a:r>
            <a:r>
              <a:rPr lang="ru-RU" sz="1800" dirty="0" smtClean="0"/>
              <a:t>п</a:t>
            </a:r>
            <a:r>
              <a:rPr lang="ru-RU" sz="1800" dirty="0"/>
              <a:t>. Средний, ул. Лесозаводская, д. </a:t>
            </a:r>
            <a:r>
              <a:rPr lang="ru-RU" sz="1800" dirty="0" smtClean="0"/>
              <a:t>25 </a:t>
            </a:r>
          </a:p>
          <a:p>
            <a:pPr>
              <a:buNone/>
            </a:pPr>
            <a:r>
              <a:rPr lang="ru-RU" sz="1800" dirty="0" smtClean="0"/>
              <a:t>Телефон: 89025143056</a:t>
            </a:r>
            <a:endParaRPr lang="ru-RU" sz="1800" dirty="0"/>
          </a:p>
          <a:p>
            <a:pPr>
              <a:buNone/>
            </a:pPr>
            <a:r>
              <a:rPr lang="ru-RU" sz="1800" dirty="0"/>
              <a:t>Сайт: </a:t>
            </a:r>
            <a:r>
              <a:rPr lang="en-US" sz="1800" dirty="0"/>
              <a:t>https://</a:t>
            </a:r>
            <a:r>
              <a:rPr lang="en-US" sz="1800" dirty="0" smtClean="0"/>
              <a:t>ds-svetlyachok-r138.gosweb.gosuslugi.ru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945639"/>
              </p:ext>
            </p:extLst>
          </p:nvPr>
        </p:nvGraphicFramePr>
        <p:xfrm>
          <a:off x="1358669" y="2369128"/>
          <a:ext cx="9165244" cy="2668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2312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Музыкальный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2,25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ставки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ставки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45552191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Педагог-психолог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ставка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52023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313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3577956"/>
              </p:ext>
            </p:extLst>
          </p:nvPr>
        </p:nvGraphicFramePr>
        <p:xfrm>
          <a:off x="0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6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дошкольное образовательное учреждение </a:t>
            </a:r>
          </a:p>
          <a:p>
            <a:pPr algn="ctr">
              <a:buNone/>
            </a:pPr>
            <a:r>
              <a:rPr lang="ru-RU" sz="2400" dirty="0"/>
              <a:t>«Детский сад </a:t>
            </a:r>
            <a:r>
              <a:rPr lang="ru-RU" sz="2400" dirty="0" smtClean="0"/>
              <a:t>№ 30 «Ромашка»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341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 smtClean="0"/>
              <a:t>Адрес: Иркутская обл., </a:t>
            </a:r>
            <a:r>
              <a:rPr lang="ru-RU" sz="1800" dirty="0"/>
              <a:t>Усольский район, </a:t>
            </a:r>
            <a:r>
              <a:rPr lang="ru-RU" sz="1800" dirty="0" smtClean="0"/>
              <a:t>рп</a:t>
            </a:r>
            <a:r>
              <a:rPr lang="ru-RU" sz="1800" dirty="0"/>
              <a:t>. </a:t>
            </a:r>
            <a:r>
              <a:rPr lang="ru-RU" sz="1800" dirty="0" smtClean="0"/>
              <a:t>Белореченский, д. 109 </a:t>
            </a:r>
            <a:r>
              <a:rPr lang="ru-RU" sz="1800" dirty="0"/>
              <a:t>А</a:t>
            </a:r>
          </a:p>
          <a:p>
            <a:pPr>
              <a:buNone/>
            </a:pPr>
            <a:r>
              <a:rPr lang="ru-RU" sz="1800" dirty="0" smtClean="0"/>
              <a:t>Телефон: 8 (39543) 21708 </a:t>
            </a:r>
            <a:endParaRPr lang="ru-RU" sz="1800" dirty="0"/>
          </a:p>
          <a:p>
            <a:pPr>
              <a:buNone/>
            </a:pPr>
            <a:r>
              <a:rPr lang="ru-RU" sz="1800" dirty="0"/>
              <a:t>Сайт: </a:t>
            </a:r>
            <a:r>
              <a:rPr lang="en-US" sz="1800" dirty="0">
                <a:hlinkClick r:id="rId6"/>
              </a:rPr>
              <a:t>https://ds-romashka-belorechenskij-r138.gosweb.gosuslugi.ru/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769187"/>
              </p:ext>
            </p:extLst>
          </p:nvPr>
        </p:nvGraphicFramePr>
        <p:xfrm>
          <a:off x="1367461" y="2564330"/>
          <a:ext cx="9165244" cy="1710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2312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Воспитатель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ставка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45552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328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45061"/>
              </p:ext>
            </p:extLst>
          </p:nvPr>
        </p:nvGraphicFramePr>
        <p:xfrm>
          <a:off x="-61546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4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61546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83099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учреждение дополнительного образования </a:t>
            </a:r>
            <a:r>
              <a:rPr lang="ru-RU" sz="2400" dirty="0" smtClean="0"/>
              <a:t>«Районный центр внешкольной работы»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341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 smtClean="0"/>
              <a:t>Адрес: Иркутская обл., </a:t>
            </a:r>
            <a:r>
              <a:rPr lang="ru-RU" sz="1800" dirty="0"/>
              <a:t>Усольский район, </a:t>
            </a:r>
            <a:r>
              <a:rPr lang="ru-RU" sz="1800" dirty="0" smtClean="0"/>
              <a:t>рп. Белореченский</a:t>
            </a:r>
            <a:r>
              <a:rPr lang="ru-RU" sz="1800" dirty="0"/>
              <a:t>, д. </a:t>
            </a:r>
            <a:r>
              <a:rPr lang="ru-RU" sz="1800" dirty="0" smtClean="0"/>
              <a:t>48 </a:t>
            </a:r>
            <a:endParaRPr lang="ru-RU" sz="1800" dirty="0"/>
          </a:p>
          <a:p>
            <a:pPr>
              <a:buNone/>
            </a:pPr>
            <a:r>
              <a:rPr lang="ru-RU" sz="1800" dirty="0" smtClean="0"/>
              <a:t>Телефон: 8 (</a:t>
            </a:r>
            <a:r>
              <a:rPr lang="ru-RU" sz="1800" dirty="0"/>
              <a:t>39543</a:t>
            </a:r>
            <a:r>
              <a:rPr lang="ru-RU" sz="1800" dirty="0" smtClean="0"/>
              <a:t>) 25499</a:t>
            </a:r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en-US" sz="1800" dirty="0">
                <a:hlinkClick r:id="rId6"/>
              </a:rPr>
              <a:t>http://rcvr.uoura.ru</a:t>
            </a:r>
            <a:r>
              <a:rPr lang="en-US" sz="1800" dirty="0" smtClean="0">
                <a:hlinkClick r:id="rId6"/>
              </a:rPr>
              <a:t>/</a:t>
            </a:r>
            <a:r>
              <a:rPr lang="ru-RU" sz="1800" dirty="0" smtClean="0"/>
              <a:t>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702575"/>
              </p:ext>
            </p:extLst>
          </p:nvPr>
        </p:nvGraphicFramePr>
        <p:xfrm>
          <a:off x="1358669" y="2369128"/>
          <a:ext cx="9165244" cy="2189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2312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Педагог дополнительного образования (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авиамоделирование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 часов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нет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Педагог дополнительного образования (робототехника)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 часов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нет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54369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109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2353247"/>
              </p:ext>
            </p:extLst>
          </p:nvPr>
        </p:nvGraphicFramePr>
        <p:xfrm>
          <a:off x="0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38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83099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учреждение дополнительного образования </a:t>
            </a:r>
            <a:r>
              <a:rPr lang="ru-RU" sz="2400" dirty="0" smtClean="0"/>
              <a:t>«Спортивная </a:t>
            </a:r>
            <a:r>
              <a:rPr lang="ru-RU" sz="2400" dirty="0"/>
              <a:t>школа Усольского муниципального района Иркутской </a:t>
            </a:r>
            <a:r>
              <a:rPr lang="ru-RU" sz="2400" dirty="0" smtClean="0"/>
              <a:t>области»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341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 smtClean="0"/>
              <a:t>Адрес: Иркутская обл., </a:t>
            </a:r>
            <a:r>
              <a:rPr lang="ru-RU" sz="1800" dirty="0"/>
              <a:t>Усольский район, </a:t>
            </a:r>
            <a:r>
              <a:rPr lang="ru-RU" sz="1800" dirty="0" smtClean="0"/>
              <a:t>рп. Белореченский</a:t>
            </a:r>
            <a:r>
              <a:rPr lang="ru-RU" sz="1800" dirty="0"/>
              <a:t>, д. </a:t>
            </a:r>
            <a:r>
              <a:rPr lang="ru-RU" sz="1800" dirty="0" smtClean="0"/>
              <a:t>48 </a:t>
            </a:r>
            <a:endParaRPr lang="ru-RU" sz="1800" dirty="0"/>
          </a:p>
          <a:p>
            <a:pPr>
              <a:buNone/>
            </a:pPr>
            <a:r>
              <a:rPr lang="ru-RU" sz="1800" dirty="0" smtClean="0"/>
              <a:t>Телефон: 8 (</a:t>
            </a:r>
            <a:r>
              <a:rPr lang="ru-RU" sz="1800" dirty="0"/>
              <a:t>39543</a:t>
            </a:r>
            <a:r>
              <a:rPr lang="ru-RU" sz="1800" dirty="0" smtClean="0"/>
              <a:t>) 25499</a:t>
            </a:r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en-US" sz="1800" dirty="0">
                <a:hlinkClick r:id="rId6"/>
              </a:rPr>
              <a:t>dussh.uoura.ru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008722"/>
              </p:ext>
            </p:extLst>
          </p:nvPr>
        </p:nvGraphicFramePr>
        <p:xfrm>
          <a:off x="1358669" y="2369128"/>
          <a:ext cx="9165244" cy="2668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2312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Тренер-преподаватель по волейболу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 предоставление муниципального жилья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Тренер-преподаватель по баскетболу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 предоставление муниципального жилья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26639178"/>
                  </a:ext>
                </a:extLst>
              </a:tr>
              <a:tr h="479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Тренер-преподаватель по плаванию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 предоставление муниципального жилья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54369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86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057516"/>
              </p:ext>
            </p:extLst>
          </p:nvPr>
        </p:nvGraphicFramePr>
        <p:xfrm>
          <a:off x="0" y="0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1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общеобразовательное учреждение </a:t>
            </a: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«</a:t>
            </a:r>
            <a:r>
              <a:rPr lang="ru-RU" sz="2400" dirty="0"/>
              <a:t>Белая средняя общеобразовательная </a:t>
            </a:r>
            <a:r>
              <a:rPr lang="ru-RU" sz="2400" dirty="0" smtClean="0"/>
              <a:t>школа»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341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 smtClean="0"/>
              <a:t>Адрес: Иркутская обл., </a:t>
            </a:r>
            <a:r>
              <a:rPr lang="ru-RU" sz="1800" dirty="0"/>
              <a:t>Усольский район, р.п. Средний ул. 3 Степная, д</a:t>
            </a:r>
            <a:r>
              <a:rPr lang="ru-RU" sz="1800" dirty="0" smtClean="0"/>
              <a:t>. 14</a:t>
            </a:r>
            <a:endParaRPr lang="ru-RU" sz="1800" dirty="0"/>
          </a:p>
          <a:p>
            <a:pPr>
              <a:buNone/>
            </a:pPr>
            <a:r>
              <a:rPr lang="ru-RU" sz="1800" dirty="0" smtClean="0"/>
              <a:t>Телефон: 89501446678</a:t>
            </a:r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en-US" sz="1800" dirty="0">
                <a:hlinkClick r:id="rId6"/>
              </a:rPr>
              <a:t>https</a:t>
            </a:r>
            <a:r>
              <a:rPr lang="ru-RU" sz="1800" dirty="0">
                <a:hlinkClick r:id="rId6"/>
              </a:rPr>
              <a:t>://</a:t>
            </a:r>
            <a:r>
              <a:rPr lang="en-US" sz="1800" dirty="0" err="1">
                <a:hlinkClick r:id="rId6"/>
              </a:rPr>
              <a:t>sh</a:t>
            </a:r>
            <a:r>
              <a:rPr lang="ru-RU" sz="1800" dirty="0">
                <a:hlinkClick r:id="rId6"/>
              </a:rPr>
              <a:t>-</a:t>
            </a:r>
            <a:r>
              <a:rPr lang="en-US" sz="1800" dirty="0" err="1">
                <a:hlinkClick r:id="rId6"/>
              </a:rPr>
              <a:t>belaya</a:t>
            </a:r>
            <a:r>
              <a:rPr lang="ru-RU" sz="1800" dirty="0">
                <a:hlinkClick r:id="rId6"/>
              </a:rPr>
              <a:t>-</a:t>
            </a:r>
            <a:r>
              <a:rPr lang="en-US" sz="1800" dirty="0" err="1">
                <a:hlinkClick r:id="rId6"/>
              </a:rPr>
              <a:t>srednij</a:t>
            </a:r>
            <a:r>
              <a:rPr lang="ru-RU" sz="1800" dirty="0">
                <a:hlinkClick r:id="rId6"/>
              </a:rPr>
              <a:t>-</a:t>
            </a:r>
            <a:r>
              <a:rPr lang="en-US" sz="1800" dirty="0">
                <a:hlinkClick r:id="rId6"/>
              </a:rPr>
              <a:t>r</a:t>
            </a:r>
            <a:r>
              <a:rPr lang="ru-RU" sz="1800" dirty="0">
                <a:hlinkClick r:id="rId6"/>
              </a:rPr>
              <a:t>138.</a:t>
            </a:r>
            <a:r>
              <a:rPr lang="en-US" sz="1800" dirty="0" err="1">
                <a:hlinkClick r:id="rId6"/>
              </a:rPr>
              <a:t>gosweb</a:t>
            </a:r>
            <a:r>
              <a:rPr lang="ru-RU" sz="1800" dirty="0">
                <a:hlinkClick r:id="rId6"/>
              </a:rPr>
              <a:t>.</a:t>
            </a:r>
            <a:r>
              <a:rPr lang="en-US" sz="1800" dirty="0" err="1">
                <a:hlinkClick r:id="rId6"/>
              </a:rPr>
              <a:t>gosuslugi</a:t>
            </a:r>
            <a:r>
              <a:rPr lang="ru-RU" sz="1800" dirty="0">
                <a:hlinkClick r:id="rId6"/>
              </a:rPr>
              <a:t>.</a:t>
            </a:r>
            <a:r>
              <a:rPr lang="en-US" sz="1800" dirty="0" err="1" smtClean="0">
                <a:hlinkClick r:id="rId6"/>
              </a:rPr>
              <a:t>ru</a:t>
            </a:r>
            <a:r>
              <a:rPr lang="ru-RU" sz="1800" dirty="0" smtClean="0"/>
              <a:t> </a:t>
            </a:r>
            <a:endParaRPr lang="ru-RU" alt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656092"/>
              </p:ext>
            </p:extLst>
          </p:nvPr>
        </p:nvGraphicFramePr>
        <p:xfrm>
          <a:off x="1358669" y="2332335"/>
          <a:ext cx="9165244" cy="2996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4023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математики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часов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(5-6 классы)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Преподаватель-организатор ОБЗР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ставка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0672263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Педагог дополнительного образования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ставка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5480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60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0418235"/>
              </p:ext>
            </p:extLst>
          </p:nvPr>
        </p:nvGraphicFramePr>
        <p:xfrm>
          <a:off x="0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общеобразовательное учреждение </a:t>
            </a: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«Белореченский лицей»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7106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/>
              <a:t>Адрес: </a:t>
            </a:r>
            <a:r>
              <a:rPr lang="ru-RU" sz="1800" dirty="0" smtClean="0"/>
              <a:t>Иркутская обл., Усольский </a:t>
            </a:r>
            <a:r>
              <a:rPr lang="ru-RU" sz="1800" dirty="0"/>
              <a:t>район, </a:t>
            </a:r>
            <a:r>
              <a:rPr lang="ru-RU" sz="1800" dirty="0" smtClean="0"/>
              <a:t>рп. </a:t>
            </a:r>
            <a:r>
              <a:rPr lang="ru-RU" sz="1800" dirty="0"/>
              <a:t>Белореченский, д</a:t>
            </a:r>
            <a:r>
              <a:rPr lang="ru-RU" sz="1800" dirty="0" smtClean="0"/>
              <a:t>. 121</a:t>
            </a:r>
            <a:endParaRPr lang="ru-RU" sz="1800" dirty="0"/>
          </a:p>
          <a:p>
            <a:pPr>
              <a:buNone/>
            </a:pPr>
            <a:r>
              <a:rPr lang="ru-RU" sz="1800" dirty="0" smtClean="0"/>
              <a:t>Телефон: 8(39543</a:t>
            </a:r>
            <a:r>
              <a:rPr lang="ru-RU" sz="1800" dirty="0"/>
              <a:t>) </a:t>
            </a:r>
            <a:r>
              <a:rPr lang="ru-RU" sz="1800" dirty="0" smtClean="0"/>
              <a:t>25465</a:t>
            </a:r>
            <a:endParaRPr lang="ru-RU" sz="1800" dirty="0"/>
          </a:p>
          <a:p>
            <a:pPr>
              <a:buNone/>
            </a:pPr>
            <a:r>
              <a:rPr lang="ru-RU" sz="1800" dirty="0"/>
              <a:t>Сайт: </a:t>
            </a:r>
            <a:r>
              <a:rPr lang="ru-RU" sz="1800" u="sng" dirty="0">
                <a:hlinkClick r:id="rId6"/>
              </a:rPr>
              <a:t>https://belorlyceum.gosuslugi.ru</a:t>
            </a:r>
            <a:endParaRPr lang="ru-RU" altLang="ru-RU" sz="1800" dirty="0">
              <a:solidFill>
                <a:srgbClr val="002060"/>
              </a:solidFill>
              <a:latin typeface="Calibri" panose="020F0502020204030204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841305"/>
              </p:ext>
            </p:extLst>
          </p:nvPr>
        </p:nvGraphicFramePr>
        <p:xfrm>
          <a:off x="1238595" y="2745574"/>
          <a:ext cx="9531981" cy="2996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147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705104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59623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620107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4023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 русского языка и литературы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 часа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(5-7 классы)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Служебная благоустроенная квартира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 русского языка и литературы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 часа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(8-11 классы)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Служебная благоустроенная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квартира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17309758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Педагог-психолог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ставка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Служебная благоустроенная квартира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5333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574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5498378"/>
              </p:ext>
            </p:extLst>
          </p:nvPr>
        </p:nvGraphicFramePr>
        <p:xfrm>
          <a:off x="0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общеобразовательное учреждение </a:t>
            </a: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«Белореченская </a:t>
            </a:r>
            <a:r>
              <a:rPr lang="ru-RU" sz="2400" dirty="0"/>
              <a:t>средняя общеобразовательная </a:t>
            </a:r>
            <a:r>
              <a:rPr lang="ru-RU" sz="2400" dirty="0" smtClean="0"/>
              <a:t>школа»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7106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 smtClean="0"/>
              <a:t>Адрес: Иркутская обл., </a:t>
            </a:r>
            <a:r>
              <a:rPr lang="ru-RU" sz="1800" dirty="0"/>
              <a:t>Усольский район, </a:t>
            </a:r>
            <a:r>
              <a:rPr lang="ru-RU" sz="1800" dirty="0" smtClean="0"/>
              <a:t>рп. Белореченский, 106</a:t>
            </a:r>
            <a:endParaRPr lang="ru-RU" sz="1800" dirty="0"/>
          </a:p>
          <a:p>
            <a:pPr>
              <a:buNone/>
            </a:pPr>
            <a:r>
              <a:rPr lang="ru-RU" sz="1800" dirty="0" smtClean="0"/>
              <a:t>Телефон: 8(39543) 25714</a:t>
            </a:r>
            <a:endParaRPr lang="ru-RU" sz="1800" dirty="0"/>
          </a:p>
          <a:p>
            <a:pPr>
              <a:buNone/>
            </a:pPr>
            <a:r>
              <a:rPr lang="ru-RU" sz="1800" dirty="0"/>
              <a:t>Сайт: </a:t>
            </a:r>
            <a:r>
              <a:rPr lang="ru-RU" sz="1800" u="sng" dirty="0">
                <a:hlinkClick r:id="rId6"/>
              </a:rPr>
              <a:t>https://belorschool.gosuslugi.ru/</a:t>
            </a:r>
            <a:endParaRPr lang="ru-RU" altLang="ru-RU" sz="500" dirty="0">
              <a:solidFill>
                <a:srgbClr val="002060"/>
              </a:solidFill>
              <a:latin typeface="Calibri" panose="020F0502020204030204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68268"/>
              </p:ext>
            </p:extLst>
          </p:nvPr>
        </p:nvGraphicFramePr>
        <p:xfrm>
          <a:off x="1308934" y="2264737"/>
          <a:ext cx="9165244" cy="4440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2624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45676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Учитель английского языка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 ставка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(2-11 классы)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  <a:tr h="45676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Учитель математики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ставка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(5-9 классы)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Отдельная квартира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9840474"/>
                  </a:ext>
                </a:extLst>
              </a:tr>
              <a:tr h="45676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Учитель русского языка 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 ставка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(5-11 классы)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2503589"/>
                  </a:ext>
                </a:extLst>
              </a:tr>
              <a:tr h="45676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Учитель труда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ставка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(5-9 классы)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0672263"/>
                  </a:ext>
                </a:extLst>
              </a:tr>
              <a:tr h="45676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Учитель биологи и химии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 ставка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(5-11 классы)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61590211"/>
                  </a:ext>
                </a:extLst>
              </a:tr>
              <a:tr h="38783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Педагог-психолог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ставка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7991501"/>
                  </a:ext>
                </a:extLst>
              </a:tr>
              <a:tr h="30752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7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Педагог-библиотекарь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ставка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нет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5480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197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405"/>
              </p:ext>
            </p:extLst>
          </p:nvPr>
        </p:nvGraphicFramePr>
        <p:xfrm>
          <a:off x="33251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9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251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общеобразовательное учреждение </a:t>
            </a:r>
            <a:endParaRPr lang="ru-RU" sz="2400" dirty="0" smtClean="0"/>
          </a:p>
          <a:p>
            <a:pPr algn="ctr">
              <a:buNone/>
            </a:pPr>
            <a:r>
              <a:rPr lang="ru-RU" sz="2400" dirty="0"/>
              <a:t>«Биликтуйская основная </a:t>
            </a:r>
            <a:r>
              <a:rPr lang="ru-RU" sz="2400" dirty="0" smtClean="0"/>
              <a:t>общеобразовательная школа</a:t>
            </a:r>
            <a:r>
              <a:rPr lang="ru-RU" sz="2400" dirty="0" smtClean="0"/>
              <a:t>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341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 smtClean="0"/>
              <a:t>Адрес</a:t>
            </a:r>
            <a:r>
              <a:rPr lang="ru-RU" sz="1800" dirty="0"/>
              <a:t>: </a:t>
            </a:r>
            <a:r>
              <a:rPr lang="ru-RU" sz="1800" dirty="0" smtClean="0"/>
              <a:t>Иркутская обл., </a:t>
            </a:r>
            <a:r>
              <a:rPr lang="ru-RU" sz="1800" dirty="0"/>
              <a:t>Усольский р-н, </a:t>
            </a:r>
            <a:r>
              <a:rPr lang="ru-RU" sz="1800" dirty="0"/>
              <a:t>с. Биликтуй, ул. Набережная, </a:t>
            </a:r>
            <a:r>
              <a:rPr lang="ru-RU" sz="1800" dirty="0" smtClean="0"/>
              <a:t>13</a:t>
            </a:r>
          </a:p>
          <a:p>
            <a:pPr>
              <a:buNone/>
            </a:pPr>
            <a:r>
              <a:rPr lang="ru-RU" sz="1800" dirty="0" smtClean="0"/>
              <a:t>Телефон</a:t>
            </a:r>
            <a:r>
              <a:rPr lang="ru-RU" sz="1800" dirty="0"/>
              <a:t>: </a:t>
            </a:r>
            <a:r>
              <a:rPr lang="ru-RU" sz="1800" dirty="0"/>
              <a:t>89500680525</a:t>
            </a:r>
          </a:p>
          <a:p>
            <a:pPr>
              <a:buNone/>
            </a:pPr>
            <a:r>
              <a:rPr lang="ru-RU" sz="1800" dirty="0"/>
              <a:t>Сайт</a:t>
            </a:r>
            <a:r>
              <a:rPr lang="ru-RU" sz="1800" dirty="0" smtClean="0"/>
              <a:t>: https</a:t>
            </a:r>
            <a:r>
              <a:rPr lang="ru-RU" sz="1800" dirty="0"/>
              <a:t>://</a:t>
            </a:r>
            <a:r>
              <a:rPr lang="ru-RU" sz="1800" dirty="0" smtClean="0"/>
              <a:t>biliktuy-school.gosuslugi.ru </a:t>
            </a:r>
            <a:endParaRPr lang="ru-RU" sz="1800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197990"/>
              </p:ext>
            </p:extLst>
          </p:nvPr>
        </p:nvGraphicFramePr>
        <p:xfrm>
          <a:off x="1356094" y="2683317"/>
          <a:ext cx="9165244" cy="2428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365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Учитель-дефектолог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0,25 ставки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Заместитель директора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 ставки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0672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271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405"/>
              </p:ext>
            </p:extLst>
          </p:nvPr>
        </p:nvGraphicFramePr>
        <p:xfrm>
          <a:off x="33251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251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общеобразовательное учреждение </a:t>
            </a: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«Мальтинская </a:t>
            </a:r>
            <a:r>
              <a:rPr lang="ru-RU" sz="2400" dirty="0"/>
              <a:t>средняя общеобразовательная </a:t>
            </a:r>
            <a:r>
              <a:rPr lang="ru-RU" sz="2400" dirty="0" smtClean="0"/>
              <a:t>школа»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7106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 smtClean="0"/>
              <a:t>Адрес: Иркутская обл, </a:t>
            </a:r>
            <a:r>
              <a:rPr lang="ru-RU" sz="1800" dirty="0"/>
              <a:t>Усольский район, </a:t>
            </a:r>
            <a:r>
              <a:rPr lang="ru-RU" sz="1800" dirty="0" smtClean="0"/>
              <a:t>с. Мальта, </a:t>
            </a:r>
            <a:r>
              <a:rPr lang="ru-RU" sz="1800" dirty="0"/>
              <a:t>ул. Школьная дом 25 «А</a:t>
            </a:r>
            <a:r>
              <a:rPr lang="ru-RU" sz="1800" dirty="0" smtClean="0"/>
              <a:t>» </a:t>
            </a:r>
          </a:p>
          <a:p>
            <a:pPr>
              <a:buNone/>
            </a:pPr>
            <a:r>
              <a:rPr lang="ru-RU" sz="1800" dirty="0" smtClean="0"/>
              <a:t>Телефон: 8 </a:t>
            </a:r>
            <a:r>
              <a:rPr lang="ru-RU" sz="1800" dirty="0"/>
              <a:t>(39543</a:t>
            </a:r>
            <a:r>
              <a:rPr lang="ru-RU" sz="1800" dirty="0" smtClean="0"/>
              <a:t>) 21620</a:t>
            </a:r>
            <a:endParaRPr lang="ru-RU" sz="1800" dirty="0"/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ru-RU" sz="1800" u="sng" dirty="0">
                <a:hlinkClick r:id="rId6"/>
              </a:rPr>
              <a:t>https://sh-maltinskaya-r138.gosweb.gosuslugi.ru/</a:t>
            </a:r>
            <a:r>
              <a:rPr lang="ru-RU" sz="1800" dirty="0"/>
              <a:t>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627117"/>
              </p:ext>
            </p:extLst>
          </p:nvPr>
        </p:nvGraphicFramePr>
        <p:xfrm>
          <a:off x="1358669" y="2564330"/>
          <a:ext cx="9165244" cy="1830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2992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Учитель математики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часов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(5-7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классы)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Отдельная квартира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55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405"/>
              </p:ext>
            </p:extLst>
          </p:nvPr>
        </p:nvGraphicFramePr>
        <p:xfrm>
          <a:off x="33251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2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251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общеобразовательное учреждение </a:t>
            </a: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«Мишелевская </a:t>
            </a:r>
            <a:r>
              <a:rPr lang="ru-RU" sz="2400" dirty="0"/>
              <a:t>средняя общеобразовательная </a:t>
            </a:r>
            <a:r>
              <a:rPr lang="ru-RU" sz="2400" dirty="0" smtClean="0"/>
              <a:t>школа № 19»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4" y="1282935"/>
            <a:ext cx="11080865" cy="107106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800" dirty="0" smtClean="0"/>
              <a:t>Адрес: Иркутская обл, </a:t>
            </a:r>
            <a:r>
              <a:rPr lang="ru-RU" sz="1800" dirty="0"/>
              <a:t>Усольский район, </a:t>
            </a:r>
            <a:r>
              <a:rPr lang="ru-RU" sz="1800" dirty="0" smtClean="0"/>
              <a:t>р.п. Мишелевка, ул. Тимирязева, д. 42</a:t>
            </a:r>
          </a:p>
          <a:p>
            <a:pPr>
              <a:buNone/>
            </a:pPr>
            <a:r>
              <a:rPr lang="ru-RU" sz="1800" dirty="0" smtClean="0"/>
              <a:t>Телефон: 8 </a:t>
            </a:r>
            <a:r>
              <a:rPr lang="ru-RU" sz="1800" dirty="0"/>
              <a:t>(39543</a:t>
            </a:r>
            <a:r>
              <a:rPr lang="ru-RU" sz="1800" dirty="0" smtClean="0"/>
              <a:t>) 21620</a:t>
            </a:r>
            <a:endParaRPr lang="ru-RU" sz="1800" dirty="0"/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en-US" sz="1800" u="sng" dirty="0">
                <a:hlinkClick r:id="rId6"/>
              </a:rPr>
              <a:t>https://mischool19.gosuslugi.ru</a:t>
            </a:r>
            <a:r>
              <a:rPr lang="en-US" sz="1800" u="sng" dirty="0" smtClean="0">
                <a:hlinkClick r:id="rId6"/>
              </a:rPr>
              <a:t>/</a:t>
            </a:r>
            <a:r>
              <a:rPr lang="ru-RU" sz="1800" u="sng" dirty="0" smtClean="0"/>
              <a:t> 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762008"/>
              </p:ext>
            </p:extLst>
          </p:nvPr>
        </p:nvGraphicFramePr>
        <p:xfrm>
          <a:off x="1358669" y="2561989"/>
          <a:ext cx="9165244" cy="3491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365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Педагог-психолог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ставка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Отдельная квартира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математики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 часов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(1,5 ставки)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Отдельная квартира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84129216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Учитель-логопед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 ставки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Отдельная квартира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1280338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Учитель-дефектолог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ставки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Отдельная квартира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5045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525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405"/>
              </p:ext>
            </p:extLst>
          </p:nvPr>
        </p:nvGraphicFramePr>
        <p:xfrm>
          <a:off x="33251" y="-14708"/>
          <a:ext cx="12192000" cy="6872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8" name="Точечный рисунок" r:id="rId3" imgW="4572000" imgH="2857680" progId="Paint.Picture">
                  <p:embed/>
                </p:oleObj>
              </mc:Choice>
              <mc:Fallback>
                <p:oleObj name="Точечный рисунок" r:id="rId3" imgW="4572000" imgH="2857680" progId="Paint.Picture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251" y="-14708"/>
                        <a:ext cx="12192000" cy="6872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38" y="120188"/>
            <a:ext cx="1082358" cy="102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87979" y="361824"/>
            <a:ext cx="10257906" cy="9048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dirty="0"/>
              <a:t>Муниципальное бюджетное общеобразовательное учреждение </a:t>
            </a: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«Новожилкинская </a:t>
            </a:r>
            <a:r>
              <a:rPr lang="ru-RU" sz="2400" dirty="0"/>
              <a:t>средняя общеобразовательная </a:t>
            </a:r>
            <a:r>
              <a:rPr lang="ru-RU" sz="2400" dirty="0" smtClean="0"/>
              <a:t>школа»</a:t>
            </a:r>
            <a:endParaRPr lang="ru-RU" sz="2400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57693" y="1337621"/>
            <a:ext cx="11080865" cy="10341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ru-RU" sz="1800" dirty="0"/>
              <a:t>Адрес</a:t>
            </a:r>
            <a:r>
              <a:rPr lang="ru-RU" sz="1800" dirty="0" smtClean="0"/>
              <a:t>: </a:t>
            </a:r>
            <a:r>
              <a:rPr lang="ru-RU" sz="1800" dirty="0"/>
              <a:t>Иркутская </a:t>
            </a:r>
            <a:r>
              <a:rPr lang="ru-RU" sz="1800" dirty="0" smtClean="0"/>
              <a:t>обл., </a:t>
            </a:r>
            <a:r>
              <a:rPr lang="ru-RU" sz="1800" dirty="0"/>
              <a:t>Усольский район, </a:t>
            </a:r>
            <a:r>
              <a:rPr lang="ru-RU" sz="1800" dirty="0"/>
              <a:t>с. Новожилкино ул. </a:t>
            </a:r>
            <a:r>
              <a:rPr lang="ru-RU" sz="1800" dirty="0"/>
              <a:t>Мира</a:t>
            </a:r>
            <a:r>
              <a:rPr lang="ru-RU" sz="1800" dirty="0" smtClean="0"/>
              <a:t>, 12</a:t>
            </a:r>
            <a:endParaRPr lang="ru-RU" sz="1800" dirty="0"/>
          </a:p>
          <a:p>
            <a:r>
              <a:rPr lang="ru-RU" sz="1800" dirty="0"/>
              <a:t>Тел: (839543)96-3-83, (839543)96-3-74</a:t>
            </a:r>
          </a:p>
          <a:p>
            <a:r>
              <a:rPr lang="ru-RU" sz="1800" dirty="0"/>
              <a:t>Сайт: </a:t>
            </a:r>
            <a:r>
              <a:rPr lang="ru-RU" sz="1800" dirty="0">
                <a:hlinkClick r:id="rId6"/>
              </a:rPr>
              <a:t>https://</a:t>
            </a:r>
            <a:r>
              <a:rPr lang="ru-RU" sz="1800" dirty="0" smtClean="0">
                <a:hlinkClick r:id="rId6"/>
              </a:rPr>
              <a:t>sh-novozhilkinskaya-r138.gosweb.gosuslugi.ru</a:t>
            </a:r>
            <a:r>
              <a:rPr lang="ru-RU" sz="1800" dirty="0" smtClean="0"/>
              <a:t> 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113954"/>
              </p:ext>
            </p:extLst>
          </p:nvPr>
        </p:nvGraphicFramePr>
        <p:xfrm>
          <a:off x="1215504" y="2778369"/>
          <a:ext cx="9165244" cy="2903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6">
                  <a:extLst>
                    <a:ext uri="{9D8B030D-6E8A-4147-A177-3AD203B41FA5}">
                      <a16:colId xmlns:a16="http://schemas.microsoft.com/office/drawing/2014/main" val="784587522"/>
                    </a:ext>
                  </a:extLst>
                </a:gridCol>
                <a:gridCol w="3671916">
                  <a:extLst>
                    <a:ext uri="{9D8B030D-6E8A-4147-A177-3AD203B41FA5}">
                      <a16:colId xmlns:a16="http://schemas.microsoft.com/office/drawing/2014/main" val="4104988502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3318229469"/>
                    </a:ext>
                  </a:extLst>
                </a:gridCol>
                <a:gridCol w="2291311">
                  <a:extLst>
                    <a:ext uri="{9D8B030D-6E8A-4147-A177-3AD203B41FA5}">
                      <a16:colId xmlns:a16="http://schemas.microsoft.com/office/drawing/2014/main" val="1044685544"/>
                    </a:ext>
                  </a:extLst>
                </a:gridCol>
              </a:tblGrid>
              <a:tr h="13092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п/п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вакансии (основной преподаваемый предмет)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Планируемая нагрузка по вакансии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(классы, всего часов)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Предоставляемое жильё (отдельная квартира, дом, комната в общежитии, комната в коммунальной квартире)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83" marR="66283" marT="0" marB="0" anchor="ctr"/>
                </a:tc>
                <a:extLst>
                  <a:ext uri="{0D108BD9-81ED-4DB2-BD59-A6C34878D82A}">
                    <a16:rowId xmlns:a16="http://schemas.microsoft.com/office/drawing/2014/main" val="386662425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 химии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часов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(8-11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классы)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Отдельная квартира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169353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 биологии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часов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(5-11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классы)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Отдельная квартира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72734816"/>
                  </a:ext>
                </a:extLst>
              </a:tr>
              <a:tr h="531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Учитель-географии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часов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(5-11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классы)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Отдельная квартира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62703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4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2811</Words>
  <Application>Microsoft Office PowerPoint</Application>
  <PresentationFormat>Широкоэкранный</PresentationFormat>
  <Paragraphs>635</Paragraphs>
  <Slides>29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Тема Office</vt:lpstr>
      <vt:lpstr>Точечный рисунок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65</cp:revision>
  <cp:lastPrinted>2023-09-29T06:23:12Z</cp:lastPrinted>
  <dcterms:created xsi:type="dcterms:W3CDTF">2022-10-24T05:46:19Z</dcterms:created>
  <dcterms:modified xsi:type="dcterms:W3CDTF">2026-03-12T03:03:57Z</dcterms:modified>
</cp:coreProperties>
</file>