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20.03.2026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-ukmo.ru/munitsipalitet/?SECTION_ID=262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zemteacher.apkpro.ru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492896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муниципальное образование -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гарант поддержки молодых специалистов из числа педагогических работников 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1547664" y="764704"/>
            <a:ext cx="4752528" cy="154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903" y="44371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Малышев Александр Викторович, </a:t>
            </a:r>
          </a:p>
          <a:p>
            <a:r>
              <a:rPr lang="ru-RU" dirty="0" smtClean="0"/>
              <a:t>начальник Управления образованием УКМО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377212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26729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280057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657573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5858990" y="116632"/>
            <a:ext cx="3285010" cy="120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914" y="1004252"/>
            <a:ext cx="7200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Выбор дальнейшего пути – это важное и ответственное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решение!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3" y="1383426"/>
            <a:ext cx="2708785" cy="16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4152" y="1596088"/>
            <a:ext cx="5140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Город  Усть-Кут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 берегу реки Лена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300 км до г. Братска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950 км. до г. Иркутска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1000 км. до г. Красноярска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азветвленность дорог, развитая инфраструктура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экономическое процветание 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775" y="45934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Система образования:</a:t>
            </a:r>
          </a:p>
          <a:p>
            <a:r>
              <a:rPr lang="ru-RU" dirty="0" smtClean="0">
                <a:latin typeface="Times New Roman"/>
                <a:ea typeface="Calibri"/>
              </a:rPr>
              <a:t>-  16 </a:t>
            </a:r>
            <a:r>
              <a:rPr lang="ru-RU" dirty="0">
                <a:latin typeface="Times New Roman"/>
                <a:ea typeface="Calibri"/>
              </a:rPr>
              <a:t>школ и </a:t>
            </a:r>
            <a:r>
              <a:rPr lang="ru-RU" dirty="0" smtClean="0">
                <a:latin typeface="Times New Roman"/>
                <a:ea typeface="Calibri"/>
              </a:rPr>
              <a:t>1 Лицей</a:t>
            </a:r>
          </a:p>
          <a:p>
            <a:r>
              <a:rPr lang="ru-RU" dirty="0" smtClean="0">
                <a:latin typeface="Times New Roman"/>
                <a:ea typeface="Calibri"/>
              </a:rPr>
              <a:t>-  22 </a:t>
            </a:r>
            <a:r>
              <a:rPr lang="ru-RU" dirty="0">
                <a:latin typeface="Times New Roman"/>
                <a:ea typeface="Calibri"/>
              </a:rPr>
              <a:t>детских </a:t>
            </a:r>
            <a:r>
              <a:rPr lang="ru-RU" dirty="0" smtClean="0">
                <a:latin typeface="Times New Roman"/>
                <a:ea typeface="Calibri"/>
              </a:rPr>
              <a:t>сада</a:t>
            </a:r>
          </a:p>
          <a:p>
            <a:r>
              <a:rPr lang="ru-RU" dirty="0" smtClean="0">
                <a:latin typeface="Times New Roman"/>
                <a:ea typeface="Calibri"/>
              </a:rPr>
              <a:t>-  1 Центр </a:t>
            </a:r>
            <a:r>
              <a:rPr lang="ru-RU" dirty="0">
                <a:latin typeface="Times New Roman"/>
                <a:ea typeface="Calibri"/>
              </a:rPr>
              <a:t>дополнительного образования детей.</a:t>
            </a:r>
            <a:endParaRPr lang="ru-RU" dirty="0"/>
          </a:p>
        </p:txBody>
      </p:sp>
      <p:pic>
        <p:nvPicPr>
          <p:cNvPr id="5" name="Picture 2" descr="https://avatars.mds.yandex.net/i?id=64e1227f33be4e88cac7fb5de59f2eeac0858fbc-1271464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7" y="3232611"/>
            <a:ext cx="1418599" cy="9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2753033a8f1538514e1dc5d6309579ba6786205a-5236341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4" y="2322421"/>
            <a:ext cx="1375573" cy="9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eb24f80a8903542dd88fa1775b39e496d67d1fb9-10119934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" y="1800882"/>
            <a:ext cx="1214982" cy="6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лавное изображение школы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10" y="4129773"/>
            <a:ext cx="2081464" cy="12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ротко о столовой: Изображение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25" y="5497706"/>
            <a:ext cx="1528310" cy="1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аборатория забавных экспериментов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1535020" cy="12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6" y="123966"/>
            <a:ext cx="46085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53479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Острая потребность: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учителя физики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учителя математики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русского языка и литературы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химии и биологии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учитель-дефектолог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учитель-логопед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воспитатель ДОУ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Мои документы\Молодые специалисты\17-18\ШМС\фото\IMG-84d24c6adbef8bb3b8f11231f565050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95" y="1628800"/>
            <a:ext cx="2239142" cy="29855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400039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Средняя заработная плата учителя, молодого специалиста, составляет –  от </a:t>
            </a:r>
            <a:r>
              <a:rPr lang="ru-RU" dirty="0" smtClean="0"/>
              <a:t>56.000 </a:t>
            </a:r>
            <a:r>
              <a:rPr lang="ru-RU" dirty="0" err="1" smtClean="0"/>
              <a:t>руб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Доплата к заработной плате молодому специалисту в первые годы работы – 95%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0000"/>
                </a:solidFill>
              </a:rPr>
              <a:t>Создание условий для привлечения и закрепления 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молодых специалистов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405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087" y="1889823"/>
            <a:ext cx="863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«Обеспечение педагогическими кадрами» образовательных организация </a:t>
            </a:r>
            <a:r>
              <a:rPr lang="ru-RU" b="1" dirty="0" err="1" smtClean="0"/>
              <a:t>Усть-Кутского</a:t>
            </a:r>
            <a:r>
              <a:rPr lang="ru-RU" b="1" dirty="0" smtClean="0"/>
              <a:t> муниципального образования»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536154"/>
            <a:ext cx="8712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Единовременная выплата  - </a:t>
            </a:r>
            <a:r>
              <a:rPr lang="ru-RU" dirty="0" smtClean="0">
                <a:solidFill>
                  <a:srgbClr val="FF0000"/>
                </a:solidFill>
              </a:rPr>
              <a:t>300.000 руб. (ежегодно по 100.000 </a:t>
            </a:r>
            <a:r>
              <a:rPr lang="ru-RU" dirty="0" err="1" smtClean="0">
                <a:solidFill>
                  <a:srgbClr val="FF0000"/>
                </a:solidFill>
              </a:rPr>
              <a:t>руб.в</a:t>
            </a:r>
            <a:r>
              <a:rPr lang="ru-RU" dirty="0" smtClean="0">
                <a:solidFill>
                  <a:srgbClr val="FF0000"/>
                </a:solidFill>
              </a:rPr>
              <a:t> течение 3-х лет);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Оплата за </a:t>
            </a:r>
            <a:r>
              <a:rPr lang="ru-RU" dirty="0" err="1" smtClean="0"/>
              <a:t>найм</a:t>
            </a:r>
            <a:r>
              <a:rPr lang="ru-RU" dirty="0" smtClean="0"/>
              <a:t> жилья -</a:t>
            </a:r>
            <a:r>
              <a:rPr lang="ru-RU" dirty="0" smtClean="0">
                <a:solidFill>
                  <a:srgbClr val="FF0000"/>
                </a:solidFill>
              </a:rPr>
              <a:t>30.000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 в месяц  в течение 3 лет (900.000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Выплата на приобретение жилья  - </a:t>
            </a:r>
            <a:r>
              <a:rPr lang="ru-RU" dirty="0" smtClean="0">
                <a:solidFill>
                  <a:srgbClr val="FF0000"/>
                </a:solidFill>
              </a:rPr>
              <a:t>1.000.000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Единовременное денежное пособие молодым специалистам из числа педагогических работников, впервые приступившим к работе по специальности </a:t>
            </a:r>
            <a:r>
              <a:rPr lang="ru-RU" b="1" dirty="0" smtClean="0"/>
              <a:t>(Министерство образования Иркутской области)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115.000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ОБЯЗАТЕЛЬСТВО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dirty="0" smtClean="0"/>
              <a:t>отработать в образовательном учреждении </a:t>
            </a:r>
            <a:r>
              <a:rPr lang="ru-RU" dirty="0" err="1" smtClean="0"/>
              <a:t>Усть-Кутского</a:t>
            </a:r>
            <a:r>
              <a:rPr lang="ru-RU" dirty="0" smtClean="0"/>
              <a:t> муниципального образования – </a:t>
            </a:r>
            <a:r>
              <a:rPr lang="ru-RU" dirty="0" smtClean="0">
                <a:solidFill>
                  <a:srgbClr val="FF0000"/>
                </a:solidFill>
              </a:rPr>
              <a:t>3 года.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ВНИМАНИЕ! </a:t>
            </a:r>
            <a:r>
              <a:rPr lang="ru-RU" sz="1400" dirty="0" smtClean="0"/>
              <a:t>Выплаты предоставляются при условии соблюдения требований </a:t>
            </a:r>
            <a:r>
              <a:rPr lang="ru-RU" sz="1400" dirty="0"/>
              <a:t>муниципальной программы </a:t>
            </a:r>
            <a:r>
              <a:rPr lang="ru-RU" sz="1400" u="sng" dirty="0" smtClean="0"/>
              <a:t>«</a:t>
            </a:r>
            <a:r>
              <a:rPr lang="ru-RU" sz="1400" u="sng" dirty="0"/>
              <a:t>Обеспечение педагогическими кадрами муниципальных образовательных организаций </a:t>
            </a:r>
            <a:r>
              <a:rPr lang="ru-RU" sz="1400" u="sng" dirty="0" err="1"/>
              <a:t>Усть-Кутского</a:t>
            </a:r>
            <a:r>
              <a:rPr lang="ru-RU" sz="1400" u="sng" dirty="0"/>
              <a:t> муниципального образования», </a:t>
            </a:r>
            <a:r>
              <a:rPr lang="ru-RU" sz="1400" dirty="0"/>
              <a:t>утвержденной Постановлением Администрации УКМО №428-п от </a:t>
            </a:r>
            <a:r>
              <a:rPr lang="ru-RU" sz="1400" dirty="0" smtClean="0"/>
              <a:t>15.09.2023. С актуальной </a:t>
            </a:r>
            <a:r>
              <a:rPr lang="ru-RU" sz="1400" dirty="0"/>
              <a:t>версией </a:t>
            </a:r>
            <a:r>
              <a:rPr lang="ru-RU" sz="1400" dirty="0" smtClean="0"/>
              <a:t>программы</a:t>
            </a:r>
            <a:r>
              <a:rPr lang="ru-RU" sz="1400" dirty="0"/>
              <a:t>, регламентирующей выплаты, можно познакомиться на сайте Администрации УКМО по ссылке </a:t>
            </a:r>
            <a:r>
              <a:rPr lang="ru-RU" sz="1400" dirty="0">
                <a:hlinkClick r:id="rId3"/>
              </a:rPr>
              <a:t>https://admin-ukmo.ru/munitsipalitet/?SECTION_ID=2626</a:t>
            </a:r>
            <a:r>
              <a:rPr lang="ru-RU" sz="1400" dirty="0" smtClean="0">
                <a:hlinkClick r:id="rId3"/>
              </a:rPr>
              <a:t>/</a:t>
            </a:r>
            <a:endParaRPr lang="ru-RU" dirty="0"/>
          </a:p>
          <a:p>
            <a:pPr algn="just"/>
            <a:r>
              <a:rPr lang="ru-RU" sz="1400" dirty="0" smtClean="0"/>
              <a:t>Контактный </a:t>
            </a:r>
            <a:r>
              <a:rPr lang="ru-RU" sz="1400" dirty="0" smtClean="0"/>
              <a:t>телефон:   8(39565)5-21-26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53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7" y="1337438"/>
            <a:ext cx="703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Сопровождение молодого специалиста на входе в профессию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8077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547" y="171884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Забота и внимание руководителя в решении любых вопросов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мудрого  наставника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муниципальной Школы молодого специалиста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в муниципальных методических мероприятиях и конкурсах для молодых специалистов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Стимулирующие выплаты за активность, инициативность, качество работы</a:t>
            </a:r>
          </a:p>
          <a:p>
            <a:endParaRPr lang="ru-RU" dirty="0"/>
          </a:p>
        </p:txBody>
      </p:sp>
      <p:pic>
        <p:nvPicPr>
          <p:cNvPr id="5" name="Рисунок 4" descr="C:\Users\U317\Downloads\20191206_152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21461" y="5074898"/>
            <a:ext cx="2088636" cy="163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D:\Мои документы\Молодые специалисты\17-18\ШМС\фото\IMG-5fa750d44a4af07fd578ce56cdf08ff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02" y="3341670"/>
            <a:ext cx="1390522" cy="1854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лодые специалисты\17-18\ШМС\фото\IMG-93df056982034e96eed169b51b25455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48" y="4413150"/>
            <a:ext cx="1427174" cy="1902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122714"/>
            <a:ext cx="360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Муниципальный этап конкурса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«Новая волна»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7472" y="6264003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«Мой первый опыт мастерства»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81" y="4995267"/>
            <a:ext cx="2113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Слет молодых специалистов «</a:t>
            </a:r>
            <a:r>
              <a:rPr lang="en-US" sz="1400" b="1" dirty="0" smtClean="0">
                <a:solidFill>
                  <a:srgbClr val="002060"/>
                </a:solidFill>
              </a:rPr>
              <a:t>#</a:t>
            </a:r>
            <a:r>
              <a:rPr lang="ru-RU" sz="1400" b="1" dirty="0" smtClean="0">
                <a:solidFill>
                  <a:srgbClr val="002060"/>
                </a:solidFill>
              </a:rPr>
              <a:t>Окрыленные»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" y="3504686"/>
            <a:ext cx="2096678" cy="1384107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26" y="3504685"/>
            <a:ext cx="2016224" cy="1384107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58100" y="4980651"/>
            <a:ext cx="1889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Неделя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молодого педагога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4685"/>
            <a:ext cx="2153051" cy="1306841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564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053" y="291941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Усть-Кутское</a:t>
            </a:r>
            <a:r>
              <a:rPr lang="ru-RU" sz="2800" dirty="0" smtClean="0">
                <a:solidFill>
                  <a:srgbClr val="FF0000"/>
                </a:solidFill>
              </a:rPr>
              <a:t> МО </a:t>
            </a:r>
            <a:r>
              <a:rPr lang="ru-RU" sz="2800" dirty="0" smtClean="0"/>
              <a:t>является участником программы </a:t>
            </a:r>
            <a:r>
              <a:rPr lang="ru-RU" sz="2800" dirty="0" smtClean="0">
                <a:solidFill>
                  <a:srgbClr val="FF0000"/>
                </a:solidFill>
              </a:rPr>
              <a:t>«Земский учитель»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Молодой специалист может подать заявку на участие в конкурсном отборе на получение </a:t>
            </a:r>
            <a:r>
              <a:rPr lang="ru-RU" sz="2800" dirty="0" smtClean="0">
                <a:solidFill>
                  <a:srgbClr val="FF0000"/>
                </a:solidFill>
              </a:rPr>
              <a:t>1.000.000 рублей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Познакомиться с программой подробнее </a:t>
            </a:r>
            <a:r>
              <a:rPr lang="en-US" sz="2800" dirty="0">
                <a:hlinkClick r:id="rId2"/>
              </a:rPr>
              <a:t>https://zemteacher.apkpro.ru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1941"/>
            <a:ext cx="219347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муниципальное образование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Ждет Именно 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ВАС !!!</a:t>
            </a:r>
            <a:endParaRPr lang="uk-UA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149080"/>
            <a:ext cx="3915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Контактные данные:</a:t>
            </a:r>
          </a:p>
          <a:p>
            <a:r>
              <a:rPr lang="ru-RU" dirty="0" smtClean="0"/>
              <a:t>83956552209 (приемная)</a:t>
            </a:r>
          </a:p>
          <a:p>
            <a:r>
              <a:rPr lang="ru-RU" dirty="0" smtClean="0"/>
              <a:t>83956552126 (методический кабинет)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9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404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Усть-Кутское муниципальное образование -  гарант поддержки молодых специалистов из числа педагогических работников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Усть-Кутское муниципальное образование Ждет Именно  ВАС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ПироговаАВ</cp:lastModifiedBy>
  <cp:revision>27</cp:revision>
  <dcterms:created xsi:type="dcterms:W3CDTF">2009-01-08T12:15:48Z</dcterms:created>
  <dcterms:modified xsi:type="dcterms:W3CDTF">2026-03-20T04:06:59Z</dcterms:modified>
</cp:coreProperties>
</file>