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4" r:id="rId7"/>
    <p:sldId id="265" r:id="rId8"/>
    <p:sldId id="266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E0677-D96F-440A-AFE9-E645ED40FE74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E98B5-5997-4557-94EC-66561E88B40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E0677-D96F-440A-AFE9-E645ED40FE74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E98B5-5997-4557-94EC-66561E88B40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E0677-D96F-440A-AFE9-E645ED40FE74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E98B5-5997-4557-94EC-66561E88B40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E0677-D96F-440A-AFE9-E645ED40FE74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E98B5-5997-4557-94EC-66561E88B40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E0677-D96F-440A-AFE9-E645ED40FE74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E98B5-5997-4557-94EC-66561E88B40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E0677-D96F-440A-AFE9-E645ED40FE74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E98B5-5997-4557-94EC-66561E88B40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E0677-D96F-440A-AFE9-E645ED40FE74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E98B5-5997-4557-94EC-66561E88B40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E0677-D96F-440A-AFE9-E645ED40FE74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E98B5-5997-4557-94EC-66561E88B40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E0677-D96F-440A-AFE9-E645ED40FE74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E98B5-5997-4557-94EC-66561E88B40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E0677-D96F-440A-AFE9-E645ED40FE74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E98B5-5997-4557-94EC-66561E88B40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E0677-D96F-440A-AFE9-E645ED40FE74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E98B5-5997-4557-94EC-66561E88B40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F78E0677-D96F-440A-AFE9-E645ED40FE74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AFCE98B5-5997-4557-94EC-66561E88B40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Управление образования администрации </a:t>
            </a:r>
            <a:r>
              <a:rPr lang="ru-RU" dirty="0" err="1" smtClean="0"/>
              <a:t>Усть-Удинского</a:t>
            </a:r>
            <a:r>
              <a:rPr lang="ru-RU" dirty="0" smtClean="0"/>
              <a:t> муниципального округа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smtClean="0"/>
              <a:t>2026-2027 учебный год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0618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3308698"/>
              </p:ext>
            </p:extLst>
          </p:nvPr>
        </p:nvGraphicFramePr>
        <p:xfrm>
          <a:off x="539552" y="1196753"/>
          <a:ext cx="8064896" cy="50253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24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812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111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500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65053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№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Наименование вакансий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Полное наименование образовательной организации(адрес, телефон)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Планируемая нагрузка по вакансии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50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Музыкальный руководитель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Муниципальное казенное 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дошкольное образовательное 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учреждение </a:t>
                      </a:r>
                      <a:r>
                        <a:rPr lang="ru-RU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Игжейский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детский сад, 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село Игжей Усть-Удинский район, Иркутская область ул. Некрасова 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2, 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тел. 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83954546434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12 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часов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00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Учитель 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физики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Муниципальное казенное общеобразовательное учреждение 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Светлолобовская 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средняя общеобразовательная школа, село </a:t>
                      </a:r>
                      <a:r>
                        <a:rPr lang="ru-RU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Светлолобово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Усть-Удинский район, Иркутская область ул. 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Нагорная 12А, 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тел. 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83954547244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18 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часов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00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3.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Учитель 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математики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Муниципальное казенное общеобразовательное учреждение 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Светлолобовская средняя 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общеобразовательная школа, село </a:t>
                      </a:r>
                      <a:r>
                        <a:rPr lang="ru-RU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Светлолобово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Усть-Удинский район, Иркутская область ул. 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Нагорная 12А, 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тел. 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83954547244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18 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часов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14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4.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Учитель 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математики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Муниципальное казенное общеобразовательное учреждение Аталанская основная общеобразовательная школа, Иркутская область, Усть-Удинский район, с. Аталанка, ул. Школьная 6.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16 часов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389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5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Учитель</a:t>
                      </a:r>
                      <a:r>
                        <a:rPr lang="ru-RU" sz="1200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начальных классов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000500" algn="l"/>
                        </a:tabLst>
                        <a:defRPr/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Муниципальное казенное общеобразовательное учреждение </a:t>
                      </a:r>
                      <a:r>
                        <a:rPr lang="ru-RU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Аталанская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основная общеобразовательная школа, Иркутская область, </a:t>
                      </a:r>
                      <a:r>
                        <a:rPr lang="ru-RU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Усть-Удинский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район, с. </a:t>
                      </a:r>
                      <a:r>
                        <a:rPr lang="ru-RU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Аталанка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, ул. Школьная 6.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21 час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7682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6.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Учитель 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дефектолог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Муниципальное бюджетное общеобразовательное учреждение </a:t>
                      </a:r>
                      <a:r>
                        <a:rPr lang="ru-RU" sz="12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Молькинская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средняя общеобразовательная школа 666356, Иркутская область, </a:t>
                      </a:r>
                      <a:r>
                        <a:rPr lang="ru-RU" sz="12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Усть-Удинский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район, с. </a:t>
                      </a:r>
                      <a:r>
                        <a:rPr lang="ru-RU" sz="12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Молька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, ул. Ангарская, 20; телефон 83954541433; 83954541434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9 часов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61096209"/>
                  </a:ext>
                </a:extLst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800" u="sng" dirty="0">
                <a:latin typeface="Times New Roman"/>
                <a:ea typeface="Calibri"/>
              </a:rPr>
              <a:t>Потребность в педагогических кадрах на </a:t>
            </a:r>
            <a:r>
              <a:rPr lang="ru-RU" sz="2800" u="sng" smtClean="0">
                <a:latin typeface="Times New Roman"/>
                <a:ea typeface="Calibri"/>
              </a:rPr>
              <a:t>2026-2027 учебный </a:t>
            </a:r>
            <a:r>
              <a:rPr lang="ru-RU" sz="2800" u="sng" dirty="0">
                <a:latin typeface="Times New Roman"/>
                <a:ea typeface="Calibri"/>
              </a:rPr>
              <a:t>год.</a:t>
            </a:r>
            <a:r>
              <a:rPr lang="ru-RU" sz="2800" dirty="0">
                <a:latin typeface="Times New Roman"/>
                <a:ea typeface="Times New Roman"/>
              </a:rPr>
              <a:t/>
            </a:r>
            <a:br>
              <a:rPr lang="ru-RU" sz="2800" dirty="0">
                <a:latin typeface="Times New Roman"/>
                <a:ea typeface="Times New Roman"/>
              </a:rPr>
            </a:b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546666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8121959"/>
              </p:ext>
            </p:extLst>
          </p:nvPr>
        </p:nvGraphicFramePr>
        <p:xfrm>
          <a:off x="395536" y="692696"/>
          <a:ext cx="8352929" cy="5867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16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581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517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914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100" b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       7</a:t>
                      </a:r>
                      <a:r>
                        <a:rPr lang="ru-RU" sz="1100" b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  <a:endParaRPr lang="ru-RU" sz="1200" b="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100" b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Учитель </a:t>
                      </a:r>
                      <a:r>
                        <a:rPr lang="ru-RU" sz="1100" b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начальных</a:t>
                      </a:r>
                      <a:r>
                        <a:rPr lang="ru-RU" sz="1100" b="0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классов</a:t>
                      </a:r>
                      <a:endParaRPr lang="ru-RU" sz="1200" b="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100" b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Муниципальное бюджетное общеобразовательное учреждение Молькинская средняя общеобразовательная школа 666356, Иркутская область, Усть-Удинский район, с. Молька, ул. Ангарская, 20; телефон 83954541433; 83954541434</a:t>
                      </a:r>
                      <a:endParaRPr lang="ru-RU" sz="1200" b="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100" b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21 </a:t>
                      </a:r>
                      <a:r>
                        <a:rPr lang="ru-RU" sz="1100" b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часов</a:t>
                      </a:r>
                      <a:endParaRPr lang="ru-RU" sz="1200" b="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100" b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 b="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8.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Учитель русского языка и литературы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Муниципальное казенное общеобразовательное учреждение Средне-Муйская средняя общеобразовательная школа, 666365 Иркутская область, Усть-Удинский район, с. Средняя Муя, ул. Школьная, 24, 89647444738, </a:t>
                      </a:r>
                      <a:r>
                        <a:rPr lang="en-US" sz="11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sredmua</a:t>
                      </a: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@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mail</a:t>
                      </a: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ru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18 часов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9.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Учитель математики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Муниципальное казенное общеобразовательное учреждение Средне-</a:t>
                      </a:r>
                      <a:r>
                        <a:rPr lang="ru-RU" sz="11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Муйская</a:t>
                      </a: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средняя общеобразовательная школа, 666365 Иркутская область, </a:t>
                      </a:r>
                      <a:r>
                        <a:rPr lang="ru-RU" sz="11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Усть-Удинский</a:t>
                      </a: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район, с. Средняя </a:t>
                      </a:r>
                      <a:r>
                        <a:rPr lang="ru-RU" sz="11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Муя</a:t>
                      </a: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, ул. Школьная, 24, 89647444738, 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sredmua</a:t>
                      </a: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@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mail</a:t>
                      </a: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ru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18 часов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10.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Учитель английского языка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Муниципальное казенное общеобразовательное учреждение Средне-Муйская средняя общеобразовательная школа, 666365 Иркутская область, Усть-Удинский район, с. Средняя Муя, ул. Школьная, 24, 89647444738, </a:t>
                      </a:r>
                      <a:r>
                        <a:rPr lang="en-US" sz="11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sredmua</a:t>
                      </a: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@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mail</a:t>
                      </a: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ru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18 часов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11.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Учитель физики и информатики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Муниципальное казенное общеобразовательное учреждение Средне-</a:t>
                      </a:r>
                      <a:r>
                        <a:rPr lang="ru-RU" sz="11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Муйская</a:t>
                      </a: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средняя общеобразовательная школа, 666365 Иркутская область, </a:t>
                      </a:r>
                      <a:r>
                        <a:rPr lang="ru-RU" sz="11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Усть-Удинский</a:t>
                      </a: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район, с. Средняя </a:t>
                      </a:r>
                      <a:r>
                        <a:rPr lang="ru-RU" sz="11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Муя</a:t>
                      </a: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, ул. Школьная, 24, 89647444738, 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sredmua@mail</a:t>
                      </a: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ru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18 часов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12.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Учитель начальных классов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Муниципальное казенное общеобразовательное учреждение Средне-</a:t>
                      </a:r>
                      <a:r>
                        <a:rPr lang="ru-RU" sz="11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Муйская</a:t>
                      </a: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средняя общеобразовательная школа, 666365 Иркутская область, </a:t>
                      </a:r>
                      <a:r>
                        <a:rPr lang="ru-RU" sz="11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Усть-Удинский</a:t>
                      </a: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район, с. Средняя </a:t>
                      </a:r>
                      <a:r>
                        <a:rPr lang="ru-RU" sz="11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Муя</a:t>
                      </a: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, ул. Школьная, 24, 89647444738, 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sredmua</a:t>
                      </a: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@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mail</a:t>
                      </a: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ru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18 часов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13.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Учитель химии и биологии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Муниципальное казенное общеобразовательное учреждение Средне-Муйская средняя общеобразовательная школа, 666365 Иркутская область, Усть-Удинский район, с. Средняя Муя, ул. Школьная, 24, 89647444738, </a:t>
                      </a:r>
                      <a:r>
                        <a:rPr lang="en-US" sz="11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sredmua@mail</a:t>
                      </a: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ru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18 часов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3454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9720072"/>
              </p:ext>
            </p:extLst>
          </p:nvPr>
        </p:nvGraphicFramePr>
        <p:xfrm>
          <a:off x="323529" y="764704"/>
          <a:ext cx="8424936" cy="5516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72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927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953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195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673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200" b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14.</a:t>
                      </a:r>
                      <a:endParaRPr lang="ru-RU" sz="1200" b="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200" b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Учитель физической культуры</a:t>
                      </a:r>
                      <a:endParaRPr lang="ru-RU" sz="1200" b="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100" b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Муниципальное казенное общеобразовательное учреждение Средне-Муйская средняя общеобразовательная школа, 666365 Иркутская область, Усть-Удинский район, с. Средняя Муя, ул. Школьная, 24, 89647444738, </a:t>
                      </a:r>
                      <a:r>
                        <a:rPr lang="en-US" sz="1100" b="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sredmua@mail</a:t>
                      </a:r>
                      <a:r>
                        <a:rPr lang="ru-RU" sz="1100" b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  <a:r>
                        <a:rPr lang="en-US" sz="1100" b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ru</a:t>
                      </a:r>
                      <a:endParaRPr lang="ru-RU" sz="1200" b="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100" b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18 часов</a:t>
                      </a:r>
                      <a:endParaRPr lang="ru-RU" sz="1200" b="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11640283"/>
                  </a:ext>
                </a:extLst>
              </a:tr>
              <a:tr h="40673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15.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Учитель-дефектолог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Муниципальное казенное общеобразовательное учреждение Балаганкинская основная общеобразовательная школа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666358 Иркутская область, Усть-Удинский район, с. </a:t>
                      </a:r>
                      <a:r>
                        <a:rPr lang="ru-RU" sz="11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Балаганка</a:t>
                      </a:r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,</a:t>
                      </a:r>
                      <a:r>
                        <a:rPr lang="ru-RU" sz="1200" baseline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ул</a:t>
                      </a: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. Рабочая, </a:t>
                      </a:r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45  83954549219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9 часов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894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16.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Воспитатель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Муниципальное </a:t>
                      </a:r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казенное дошкольное образовательное </a:t>
                      </a: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учреждение </a:t>
                      </a:r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Детский сад «Колосок» с. </a:t>
                      </a:r>
                      <a:r>
                        <a:rPr lang="ru-RU" sz="11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Балаганка</a:t>
                      </a:r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666358 </a:t>
                      </a: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Иркутская область, </a:t>
                      </a:r>
                      <a:r>
                        <a:rPr lang="ru-RU" sz="11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Усть-Удинский</a:t>
                      </a: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район, с. </a:t>
                      </a:r>
                      <a:r>
                        <a:rPr lang="ru-RU" sz="11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Балаганка</a:t>
                      </a:r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, ул</a:t>
                      </a: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. Рабочая, </a:t>
                      </a:r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40   83954549238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36 часов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185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17.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Педагог</a:t>
                      </a:r>
                      <a:r>
                        <a:rPr lang="ru-RU" sz="1200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- психолог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Муниципальное бюджетное общеобразовательное учреждение 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«</a:t>
                      </a:r>
                      <a:r>
                        <a:rPr lang="ru-RU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Усть-Удинская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средняя общеобразовательная школа №2» 666352, 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Иркутская область, </a:t>
                      </a:r>
                      <a:r>
                        <a:rPr lang="ru-RU" sz="12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Усть-Удинский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район, 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п. Усть-Уда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, ул. 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Пионерская, 24 тел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. 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83954531256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36 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часов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185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18.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Учитель </a:t>
                      </a:r>
                      <a:r>
                        <a:rPr lang="ru-RU" sz="1200" b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английского языка</a:t>
                      </a:r>
                      <a:endParaRPr lang="ru-RU" sz="1200" b="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Муниципальное </a:t>
                      </a:r>
                      <a:r>
                        <a:rPr lang="ru-RU" sz="1200" b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казенное </a:t>
                      </a:r>
                      <a:r>
                        <a:rPr lang="ru-RU" sz="1200" b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общеобразовательное учреждение </a:t>
                      </a:r>
                      <a:r>
                        <a:rPr lang="ru-RU" sz="1200" b="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Юголукская</a:t>
                      </a:r>
                      <a:r>
                        <a:rPr lang="ru-RU" sz="1200" b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b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средняя общеобразовательная </a:t>
                      </a:r>
                      <a:r>
                        <a:rPr lang="ru-RU" sz="1200" b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школа, </a:t>
                      </a:r>
                      <a:r>
                        <a:rPr lang="ru-RU" sz="1200" b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Иркутская область, Усть-Удинский район, с. </a:t>
                      </a:r>
                      <a:r>
                        <a:rPr lang="ru-RU" sz="1200" b="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Юголок</a:t>
                      </a:r>
                      <a:r>
                        <a:rPr lang="ru-RU" sz="1200" b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200" b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ул. </a:t>
                      </a:r>
                      <a:r>
                        <a:rPr lang="ru-RU" sz="1200" b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Ленина, 22</a:t>
                      </a:r>
                      <a:endParaRPr lang="ru-RU" sz="1200" b="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тел. </a:t>
                      </a:r>
                      <a:r>
                        <a:rPr lang="ru-RU" sz="1200" b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83954544143</a:t>
                      </a:r>
                      <a:endParaRPr lang="ru-RU" sz="1200" b="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18 часов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18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   19.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Учитель 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химии 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Муниципальное казенное общеобразовательное учреждение </a:t>
                      </a:r>
                      <a:r>
                        <a:rPr lang="ru-RU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Юголукская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средняя общеобразовательная школа, 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Иркутская область </a:t>
                      </a:r>
                      <a:r>
                        <a:rPr lang="ru-RU" sz="12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Усть-Удинский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район  с. </a:t>
                      </a:r>
                      <a:r>
                        <a:rPr lang="ru-RU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Юголок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ул. 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Ленина, 22                 8 3954544143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18 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часов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185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20.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Учитель 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биологии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Муниципальное казенное общеобразовательное учреждение </a:t>
                      </a:r>
                      <a:r>
                        <a:rPr lang="ru-RU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Юголукская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средняя общеобразовательная школа, 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Иркутская область </a:t>
                      </a:r>
                      <a:r>
                        <a:rPr lang="ru-RU" sz="12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Усть-Удинский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район  с. </a:t>
                      </a:r>
                      <a:r>
                        <a:rPr lang="ru-RU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Юголок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ул. 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Ленина, 22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8</a:t>
                      </a:r>
                      <a:r>
                        <a:rPr lang="ru-RU" sz="1200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39545 44143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18 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часов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975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21.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Учитель 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математики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Муниципальное 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казенное 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общеобразовательное учреждение </a:t>
                      </a:r>
                      <a:r>
                        <a:rPr lang="ru-RU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Юголукская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средняя общеобразовательная 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школа, 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Иркутская область, </a:t>
                      </a:r>
                      <a:r>
                        <a:rPr lang="ru-RU" sz="12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Усть-Удинский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район, с. </a:t>
                      </a:r>
                      <a:r>
                        <a:rPr lang="ru-RU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Юголок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ул. 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Ленина, 22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тел. 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83954544143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18 часов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5625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4991042"/>
              </p:ext>
            </p:extLst>
          </p:nvPr>
        </p:nvGraphicFramePr>
        <p:xfrm>
          <a:off x="323528" y="620688"/>
          <a:ext cx="8424936" cy="59487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95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18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25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839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045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100" b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22.</a:t>
                      </a:r>
                      <a:endParaRPr lang="ru-RU" sz="1200" b="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200" b="0" dirty="0">
                          <a:effectLst/>
                          <a:latin typeface="Times New Roman"/>
                          <a:ea typeface="Times New Roman"/>
                        </a:rPr>
                        <a:t>Учитель </a:t>
                      </a:r>
                      <a:r>
                        <a:rPr lang="ru-RU" sz="1200" b="0" dirty="0" smtClean="0">
                          <a:effectLst/>
                          <a:latin typeface="Times New Roman"/>
                          <a:ea typeface="Times New Roman"/>
                        </a:rPr>
                        <a:t>начальных классов</a:t>
                      </a:r>
                      <a:endParaRPr lang="ru-RU" sz="12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200" b="0" dirty="0">
                          <a:effectLst/>
                          <a:latin typeface="Times New Roman"/>
                          <a:ea typeface="Times New Roman"/>
                        </a:rPr>
                        <a:t>Муниципальное </a:t>
                      </a:r>
                      <a:r>
                        <a:rPr lang="ru-RU" sz="1200" b="0" dirty="0" smtClean="0">
                          <a:effectLst/>
                          <a:latin typeface="Times New Roman"/>
                          <a:ea typeface="Times New Roman"/>
                        </a:rPr>
                        <a:t>казенное </a:t>
                      </a:r>
                      <a:r>
                        <a:rPr lang="ru-RU" sz="1200" b="0" dirty="0">
                          <a:effectLst/>
                          <a:latin typeface="Times New Roman"/>
                          <a:ea typeface="Times New Roman"/>
                        </a:rPr>
                        <a:t>общеобразовательное учреждение </a:t>
                      </a:r>
                      <a:r>
                        <a:rPr lang="ru-RU" sz="1200" b="0" dirty="0" err="1" smtClean="0">
                          <a:effectLst/>
                          <a:latin typeface="Times New Roman"/>
                          <a:ea typeface="Times New Roman"/>
                        </a:rPr>
                        <a:t>Подволоченская</a:t>
                      </a:r>
                      <a:r>
                        <a:rPr lang="ru-RU" sz="1200" b="0" dirty="0" smtClean="0">
                          <a:effectLst/>
                          <a:latin typeface="Times New Roman"/>
                          <a:ea typeface="Times New Roman"/>
                        </a:rPr>
                        <a:t> основная </a:t>
                      </a:r>
                      <a:r>
                        <a:rPr lang="ru-RU" sz="1200" b="0" dirty="0">
                          <a:effectLst/>
                          <a:latin typeface="Times New Roman"/>
                          <a:ea typeface="Times New Roman"/>
                        </a:rPr>
                        <a:t>общеобразовательная </a:t>
                      </a:r>
                      <a:r>
                        <a:rPr lang="ru-RU" sz="1200" b="0" dirty="0" smtClean="0">
                          <a:effectLst/>
                          <a:latin typeface="Times New Roman"/>
                          <a:ea typeface="Times New Roman"/>
                        </a:rPr>
                        <a:t>школа</a:t>
                      </a:r>
                      <a:endParaRPr lang="ru-RU" sz="1200" b="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200" b="0" dirty="0" smtClean="0">
                          <a:effectLst/>
                          <a:latin typeface="Times New Roman"/>
                          <a:ea typeface="Times New Roman"/>
                        </a:rPr>
                        <a:t>Иркутская </a:t>
                      </a:r>
                      <a:r>
                        <a:rPr lang="ru-RU" sz="1200" b="0" dirty="0">
                          <a:effectLst/>
                          <a:latin typeface="Times New Roman"/>
                          <a:ea typeface="Times New Roman"/>
                        </a:rPr>
                        <a:t>область, </a:t>
                      </a:r>
                      <a:r>
                        <a:rPr lang="ru-RU" sz="1200" b="0" dirty="0" err="1">
                          <a:effectLst/>
                          <a:latin typeface="Times New Roman"/>
                          <a:ea typeface="Times New Roman"/>
                        </a:rPr>
                        <a:t>Усть-Удинский</a:t>
                      </a:r>
                      <a:r>
                        <a:rPr lang="ru-RU" sz="1200" b="0" dirty="0">
                          <a:effectLst/>
                          <a:latin typeface="Times New Roman"/>
                          <a:ea typeface="Times New Roman"/>
                        </a:rPr>
                        <a:t> район, </a:t>
                      </a:r>
                      <a:r>
                        <a:rPr lang="ru-RU" sz="1200" b="0" dirty="0" smtClean="0">
                          <a:effectLst/>
                          <a:latin typeface="Times New Roman"/>
                          <a:ea typeface="Times New Roman"/>
                        </a:rPr>
                        <a:t>с. </a:t>
                      </a:r>
                      <a:r>
                        <a:rPr lang="ru-RU" sz="1200" b="0" dirty="0" err="1" smtClean="0">
                          <a:effectLst/>
                          <a:latin typeface="Times New Roman"/>
                          <a:ea typeface="Times New Roman"/>
                        </a:rPr>
                        <a:t>Подволочное</a:t>
                      </a:r>
                      <a:r>
                        <a:rPr lang="ru-RU" sz="1200" b="0" dirty="0" smtClean="0">
                          <a:effectLst/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200" b="0" dirty="0">
                          <a:effectLst/>
                          <a:latin typeface="Times New Roman"/>
                          <a:ea typeface="Times New Roman"/>
                        </a:rPr>
                        <a:t>ул. </a:t>
                      </a:r>
                      <a:r>
                        <a:rPr lang="ru-RU" sz="1200" b="0" dirty="0" smtClean="0">
                          <a:effectLst/>
                          <a:latin typeface="Times New Roman"/>
                          <a:ea typeface="Times New Roman"/>
                        </a:rPr>
                        <a:t>Кооперативная, д.2,</a:t>
                      </a:r>
                      <a:r>
                        <a:rPr lang="ru-RU" sz="1200" b="0" baseline="0" dirty="0" smtClean="0">
                          <a:effectLst/>
                          <a:latin typeface="Times New Roman"/>
                          <a:ea typeface="Times New Roman"/>
                        </a:rPr>
                        <a:t> 89041125057</a:t>
                      </a:r>
                      <a:endParaRPr lang="ru-RU" sz="12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100" b="0" dirty="0">
                          <a:effectLst/>
                          <a:latin typeface="Times New Roman"/>
                          <a:ea typeface="Times New Roman"/>
                        </a:rPr>
                        <a:t>18 часов</a:t>
                      </a:r>
                      <a:endParaRPr lang="ru-RU" sz="12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45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23.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Учитель физики и химии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Муниципальное казенное общеобразовательное учреждение </a:t>
                      </a:r>
                      <a:r>
                        <a:rPr lang="ru-RU" sz="1200" dirty="0" err="1" smtClean="0">
                          <a:effectLst/>
                          <a:latin typeface="Times New Roman"/>
                          <a:ea typeface="Times New Roman"/>
                        </a:rPr>
                        <a:t>Подволоченская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 основная общеобразовательная школа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Иркутская область, </a:t>
                      </a:r>
                      <a:r>
                        <a:rPr lang="ru-RU" sz="1200" dirty="0" err="1" smtClean="0">
                          <a:effectLst/>
                          <a:latin typeface="Times New Roman"/>
                          <a:ea typeface="Times New Roman"/>
                        </a:rPr>
                        <a:t>Усть-Удинский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 район, с. </a:t>
                      </a:r>
                      <a:r>
                        <a:rPr lang="ru-RU" sz="1200" dirty="0" err="1" smtClean="0">
                          <a:effectLst/>
                          <a:latin typeface="Times New Roman"/>
                          <a:ea typeface="Times New Roman"/>
                        </a:rPr>
                        <a:t>Подволочное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, ул. Кооперативная, д.2,</a:t>
                      </a:r>
                      <a:r>
                        <a:rPr lang="ru-RU" sz="1200" baseline="0" dirty="0" smtClean="0">
                          <a:effectLst/>
                          <a:latin typeface="Times New Roman"/>
                          <a:ea typeface="Times New Roman"/>
                        </a:rPr>
                        <a:t> 89041125057</a:t>
                      </a:r>
                      <a:endParaRPr lang="ru-RU" sz="1200" dirty="0" smtClean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11 часов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45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24.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Учитель истории и географии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Муниципальное казенное общеобразовательное учреждение </a:t>
                      </a:r>
                      <a:r>
                        <a:rPr lang="ru-RU" sz="1200" dirty="0" err="1" smtClean="0">
                          <a:effectLst/>
                          <a:latin typeface="Times New Roman"/>
                          <a:ea typeface="Times New Roman"/>
                        </a:rPr>
                        <a:t>Подволоченская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 основная общеобразовательная школа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Иркутская область, </a:t>
                      </a:r>
                      <a:r>
                        <a:rPr lang="ru-RU" sz="1200" dirty="0" err="1" smtClean="0">
                          <a:effectLst/>
                          <a:latin typeface="Times New Roman"/>
                          <a:ea typeface="Times New Roman"/>
                        </a:rPr>
                        <a:t>Усть-Удинский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 район, с. </a:t>
                      </a:r>
                      <a:r>
                        <a:rPr lang="ru-RU" sz="1200" dirty="0" err="1" smtClean="0">
                          <a:effectLst/>
                          <a:latin typeface="Times New Roman"/>
                          <a:ea typeface="Times New Roman"/>
                        </a:rPr>
                        <a:t>Подволочное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, ул. Кооперативная, д.2,</a:t>
                      </a:r>
                      <a:r>
                        <a:rPr lang="ru-RU" sz="1200" baseline="0" dirty="0" smtClean="0">
                          <a:effectLst/>
                          <a:latin typeface="Times New Roman"/>
                          <a:ea typeface="Times New Roman"/>
                        </a:rPr>
                        <a:t> 89041125057</a:t>
                      </a:r>
                      <a:endParaRPr lang="ru-RU" sz="1200" dirty="0" smtClean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15,5 часов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58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25.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Учитель 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физической культуры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Муниципальное казенное общеобразовательное учреждение</a:t>
                      </a:r>
                      <a:endParaRPr lang="ru-RU" sz="1400" b="0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200" b="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Чичковская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основная общеобразовательная школа</a:t>
                      </a:r>
                      <a:endParaRPr lang="ru-RU" sz="1400" b="0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Адрес: Иркутская область, </a:t>
                      </a:r>
                      <a:r>
                        <a:rPr lang="ru-RU" sz="1200" b="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Усть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– </a:t>
                      </a:r>
                      <a:r>
                        <a:rPr lang="ru-RU" sz="1200" b="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Удинский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район, село </a:t>
                      </a:r>
                      <a:r>
                        <a:rPr lang="ru-RU" sz="1200" b="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Чичкова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, ул. Новая 1,</a:t>
                      </a:r>
                      <a:r>
                        <a:rPr lang="ru-RU" sz="12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89041111980</a:t>
                      </a:r>
                      <a:endParaRPr lang="ru-RU" sz="1200" b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14 </a:t>
                      </a:r>
                      <a:r>
                        <a:rPr lang="ru-RU" sz="1100" dirty="0">
                          <a:effectLst/>
                          <a:latin typeface="Times New Roman"/>
                          <a:ea typeface="Times New Roman"/>
                        </a:rPr>
                        <a:t>часов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081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26.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Учитель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начальных классов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Муниципальное казенное общеобразовательное учреждение</a:t>
                      </a:r>
                      <a:endParaRPr lang="ru-RU" sz="1200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1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Чичковская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основная общеобразовательная школа</a:t>
                      </a:r>
                      <a:endParaRPr lang="ru-RU" sz="1200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Адрес: Иркутская область, </a:t>
                      </a:r>
                      <a:r>
                        <a:rPr lang="ru-RU" sz="11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Усть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– </a:t>
                      </a:r>
                      <a:r>
                        <a:rPr lang="ru-RU" sz="11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Удинский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район, село </a:t>
                      </a:r>
                      <a:r>
                        <a:rPr lang="ru-RU" sz="11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Чичкова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, ул. Новая 1,</a:t>
                      </a:r>
                      <a:r>
                        <a:rPr lang="ru-RU" sz="1100" baseline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89041111980</a:t>
                      </a:r>
                      <a:endParaRPr lang="ru-RU" sz="11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20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часов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935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27.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Учитель русского языка и литературы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Муниципальное казенное общеобразовательное учреждение</a:t>
                      </a:r>
                      <a:endParaRPr lang="ru-RU" sz="1200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1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Чичковская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основная общеобразовательная школа</a:t>
                      </a:r>
                      <a:endParaRPr lang="ru-RU" sz="1200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Адрес: Иркутская область, </a:t>
                      </a:r>
                      <a:r>
                        <a:rPr lang="ru-RU" sz="11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Усть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– </a:t>
                      </a:r>
                      <a:r>
                        <a:rPr lang="ru-RU" sz="11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Удинский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район, село </a:t>
                      </a:r>
                      <a:r>
                        <a:rPr lang="ru-RU" sz="11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Чичкова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, ул. Новая 1,</a:t>
                      </a:r>
                      <a:r>
                        <a:rPr lang="ru-RU" sz="1100" baseline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89041111980</a:t>
                      </a:r>
                      <a:endParaRPr lang="ru-RU" sz="11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28 часов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31912544"/>
                  </a:ext>
                </a:extLst>
              </a:tr>
              <a:tr h="64910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28.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Учитель истории и обществознания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Муниципальное казенное общеобразовательное учреждение</a:t>
                      </a:r>
                      <a:endParaRPr lang="ru-RU" sz="1200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1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Чичковская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основная общеобразовательная школа</a:t>
                      </a:r>
                      <a:endParaRPr lang="ru-RU" sz="1200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Адрес: Иркутская область, </a:t>
                      </a:r>
                      <a:r>
                        <a:rPr lang="ru-RU" sz="11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Усть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– </a:t>
                      </a:r>
                      <a:r>
                        <a:rPr lang="ru-RU" sz="11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Удинский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район, село </a:t>
                      </a:r>
                      <a:r>
                        <a:rPr lang="ru-RU" sz="11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Чичкова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, ул. Новая 1,</a:t>
                      </a:r>
                      <a:r>
                        <a:rPr lang="ru-RU" sz="1100" baseline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89041111980</a:t>
                      </a:r>
                      <a:endParaRPr lang="ru-RU" sz="11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14 часов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21508022"/>
                  </a:ext>
                </a:extLst>
              </a:tr>
              <a:tr h="9504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29.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Учитель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иностранного языка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Муниципальное казенное общеобразовательное учреждение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1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Чичковская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основная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общеобразовательная школа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Адрес: Иркутская область, Усть – Удинский район, село </a:t>
                      </a:r>
                      <a:r>
                        <a:rPr lang="ru-RU" sz="11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Чичкова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ул.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Новая 1,</a:t>
                      </a:r>
                      <a:r>
                        <a:rPr lang="ru-RU" sz="1100" baseline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89041111980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000500" algn="l"/>
                        </a:tabLs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18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часов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969324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3807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5256584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Меры поддержки </a:t>
            </a:r>
            <a:r>
              <a:rPr lang="ru-RU" b="1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молодых специалистов в </a:t>
            </a:r>
            <a:r>
              <a:rPr lang="ru-RU" b="1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рамках местного бюджета</a:t>
            </a:r>
            <a:r>
              <a:rPr lang="ru-RU" dirty="0">
                <a:solidFill>
                  <a:schemeClr val="tx1"/>
                </a:solidFill>
                <a:latin typeface="Calibri"/>
                <a:ea typeface="Calibri"/>
                <a:cs typeface="Times New Roman"/>
              </a:rPr>
              <a:t/>
            </a:r>
            <a:br>
              <a:rPr lang="ru-RU" dirty="0">
                <a:solidFill>
                  <a:schemeClr val="tx1"/>
                </a:solidFill>
                <a:latin typeface="Calibri"/>
                <a:ea typeface="Calibri"/>
                <a:cs typeface="Times New Roman"/>
              </a:rPr>
            </a:b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3067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908720"/>
            <a:ext cx="8568952" cy="49482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 smtClean="0">
                <a:effectLst/>
                <a:latin typeface="Times New Roman"/>
                <a:ea typeface="Calibri"/>
              </a:rPr>
              <a:t>1. Единоразовая материальная выплата специалистам, прибывшим для работы в социальной сфере Усть-Удинском районе</a:t>
            </a:r>
            <a:r>
              <a:rPr lang="ru-RU" sz="1400" dirty="0" smtClean="0">
                <a:effectLst/>
                <a:latin typeface="Calibri"/>
                <a:ea typeface="Calibri"/>
                <a:cs typeface="Times New Roman"/>
              </a:rPr>
              <a:t> </a:t>
            </a:r>
            <a:r>
              <a:rPr lang="ru-RU" i="1" dirty="0" smtClean="0">
                <a:effectLst/>
                <a:latin typeface="Times New Roman"/>
                <a:ea typeface="Calibri"/>
              </a:rPr>
              <a:t>за исключением медицинских работников и фармацевтических работников  в размере 50  000 руб.</a:t>
            </a:r>
          </a:p>
          <a:p>
            <a:endParaRPr lang="ru-RU" i="1" dirty="0">
              <a:latin typeface="Times New Roman"/>
            </a:endParaRPr>
          </a:p>
          <a:p>
            <a:endParaRPr lang="ru-RU" i="1" dirty="0" smtClean="0">
              <a:latin typeface="Times New Roman"/>
            </a:endParaRPr>
          </a:p>
          <a:p>
            <a:r>
              <a:rPr lang="ru-RU" i="1" dirty="0" smtClean="0">
                <a:effectLst/>
                <a:latin typeface="Times New Roman"/>
                <a:ea typeface="Calibri"/>
              </a:rPr>
              <a:t>2. Единоразовая материальная выплата молодым специалистам образовательных организаций, работающим в Усть-Удинском районе Иркутской области в размере 300  000 руб.</a:t>
            </a:r>
          </a:p>
          <a:p>
            <a:endParaRPr lang="ru-RU" i="1" dirty="0">
              <a:latin typeface="Times New Roman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i="1" dirty="0" smtClean="0">
                <a:effectLst/>
                <a:latin typeface="Times New Roman"/>
                <a:ea typeface="Calibri"/>
                <a:cs typeface="Times New Roman"/>
              </a:rPr>
              <a:t>3. Молодым специалистам в возрасте до 35 лет из числа педагогических работников, впервые приступившим к работе по специальности в учреждениях, устанавливаются следующие стимулирующие выплаты за профессиональное развитие с учетом педагогической нагрузки: 75 процентов (до 3 лет работы);</a:t>
            </a:r>
            <a:endParaRPr lang="ru-RU" sz="1400" dirty="0" smtClean="0">
              <a:effectLst/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i="1" dirty="0" smtClean="0">
                <a:effectLst/>
                <a:latin typeface="Times New Roman"/>
                <a:ea typeface="Calibri"/>
                <a:cs typeface="Times New Roman"/>
              </a:rPr>
              <a:t>60 процентов (от 3 до 5 лет работы);</a:t>
            </a:r>
            <a:endParaRPr lang="ru-RU" sz="1400" dirty="0" smtClean="0">
              <a:effectLst/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i="1" dirty="0" smtClean="0">
                <a:effectLst/>
                <a:latin typeface="Times New Roman"/>
                <a:ea typeface="Calibri"/>
                <a:cs typeface="Times New Roman"/>
              </a:rPr>
              <a:t>50 процентов (от 5 до 8 лет работы).</a:t>
            </a:r>
            <a:endParaRPr lang="ru-RU" sz="1400" dirty="0" smtClean="0">
              <a:effectLst/>
              <a:latin typeface="Calibri"/>
              <a:ea typeface="Calibri"/>
              <a:cs typeface="Times New Roman"/>
            </a:endParaRPr>
          </a:p>
          <a:p>
            <a:r>
              <a:rPr lang="ru-RU" i="1" dirty="0" smtClean="0">
                <a:effectLst/>
                <a:latin typeface="Times New Roman"/>
                <a:ea typeface="Calibri"/>
              </a:rPr>
              <a:t>20 процентов (от 8 лет работы до достижения возраста 35 лет (включительно))</a:t>
            </a:r>
            <a:endParaRPr lang="ru-RU" i="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597207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416876" y="3223559"/>
            <a:ext cx="2667292" cy="410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Calibri"/>
                <a:ea typeface="Calibri"/>
                <a:cs typeface="Times New Roman"/>
              </a:rPr>
              <a:t>Спасибо за внимание</a:t>
            </a:r>
            <a:endParaRPr lang="ru-RU" sz="9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99927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683</TotalTime>
  <Words>1084</Words>
  <Application>Microsoft Office PowerPoint</Application>
  <PresentationFormat>Экран (4:3)</PresentationFormat>
  <Paragraphs>154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Calibri</vt:lpstr>
      <vt:lpstr>Candara</vt:lpstr>
      <vt:lpstr>Symbol</vt:lpstr>
      <vt:lpstr>Times New Roman</vt:lpstr>
      <vt:lpstr>Волна</vt:lpstr>
      <vt:lpstr>Управление образования администрации Усть-Удинского муниципального округа</vt:lpstr>
      <vt:lpstr>Потребность в педагогических кадрах на 2026-2027 учебный год. </vt:lpstr>
      <vt:lpstr>Презентация PowerPoint</vt:lpstr>
      <vt:lpstr>Презентация PowerPoint</vt:lpstr>
      <vt:lpstr>Презентация PowerPoint</vt:lpstr>
      <vt:lpstr>Меры поддержки молодых специалистов в рамках местного бюджета 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Управление образования муниципального образования «Усть-Удинский район»</dc:title>
  <dc:creator>XXX</dc:creator>
  <cp:lastModifiedBy>Ольга</cp:lastModifiedBy>
  <cp:revision>37</cp:revision>
  <dcterms:created xsi:type="dcterms:W3CDTF">2023-10-02T05:31:14Z</dcterms:created>
  <dcterms:modified xsi:type="dcterms:W3CDTF">2026-03-12T01:02:35Z</dcterms:modified>
</cp:coreProperties>
</file>